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348b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348b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b1a7b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b1a7b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6aa0b3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6aa0b3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Observer</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b="1" lang="en" sz="1300"/>
              <a:t>Observer</a:t>
            </a:r>
            <a:endParaRPr b="1"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The Broadcasting Teacher</a:t>
            </a:r>
            <a:endParaRPr/>
          </a:p>
        </p:txBody>
      </p:sp>
      <p:pic>
        <p:nvPicPr>
          <p:cNvPr id="94" name="Google Shape;94;p16"/>
          <p:cNvPicPr preferRelativeResize="0"/>
          <p:nvPr/>
        </p:nvPicPr>
        <p:blipFill>
          <a:blip r:embed="rId4">
            <a:alphaModFix/>
          </a:blip>
          <a:stretch>
            <a:fillRect/>
          </a:stretch>
        </p:blipFill>
        <p:spPr>
          <a:xfrm>
            <a:off x="20227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6693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Observer design pattern is a behavioral design pattern that focuses on establishing a one-to-many dependency between objects so that when one object changes state, all its dependents are notified and updated automatically. This pattern is primarily used to implement distributed event handling systems, in which the object that emits the event is the "subject", and the objects that receive the event are "observers". The Observer pattern allows for the objects to remain loosely coupled, whereby the subject doesn't need to know anything about the observers, other than that they implement a certain interface. This design principle enhances flexibility and reusability, making it easier to add new observers without modifying the subject or other observers. This pattern is widely used in various programming environments for implementing event management systems, such as graphical user interfaces where actions like button clicks are handled in an efficient manner.</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306275" y="3305775"/>
            <a:ext cx="1837724" cy="1837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521626" y="1171300"/>
            <a:ext cx="5483899" cy="24215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4003976" y="609600"/>
            <a:ext cx="3943350" cy="413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Event Management Systems</a:t>
            </a:r>
            <a:endParaRPr sz="1300"/>
          </a:p>
          <a:p>
            <a:pPr indent="-311150" lvl="1" marL="914400" rtl="0" algn="l">
              <a:lnSpc>
                <a:spcPct val="115000"/>
              </a:lnSpc>
              <a:spcBef>
                <a:spcPts val="0"/>
              </a:spcBef>
              <a:spcAft>
                <a:spcPts val="0"/>
              </a:spcAft>
              <a:buSzPts val="1300"/>
              <a:buChar char="○"/>
            </a:pPr>
            <a:r>
              <a:rPr lang="en" sz="1300"/>
              <a:t>Financial Markets</a:t>
            </a:r>
            <a:endParaRPr sz="1300"/>
          </a:p>
          <a:p>
            <a:pPr indent="-311150" lvl="1" marL="914400" rtl="0" algn="l">
              <a:lnSpc>
                <a:spcPct val="115000"/>
              </a:lnSpc>
              <a:spcBef>
                <a:spcPts val="0"/>
              </a:spcBef>
              <a:spcAft>
                <a:spcPts val="0"/>
              </a:spcAft>
              <a:buSzPts val="1300"/>
              <a:buChar char="○"/>
            </a:pPr>
            <a:r>
              <a:rPr lang="en" sz="1300"/>
              <a:t>Weather Monitoring</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Logging Mechanism</a:t>
            </a:r>
            <a:endParaRPr sz="1300"/>
          </a:p>
          <a:p>
            <a:pPr indent="-311150" lvl="1" marL="914400" rtl="0" algn="l">
              <a:lnSpc>
                <a:spcPct val="115000"/>
              </a:lnSpc>
              <a:spcBef>
                <a:spcPts val="0"/>
              </a:spcBef>
              <a:spcAft>
                <a:spcPts val="0"/>
              </a:spcAft>
              <a:buSzPts val="1300"/>
              <a:buChar char="○"/>
            </a:pPr>
            <a:r>
              <a:rPr lang="en" sz="1300"/>
              <a:t>Test Result Reporting</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