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regular.fntdata"/><Relationship Id="rId14" Type="http://schemas.openxmlformats.org/officeDocument/2006/relationships/slide" Target="slides/slide10.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Roboto-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f11d8620aef2c8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f11d8620aef2c8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f11d8620aef2c89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f11d8620aef2c89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c673df63d2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c673df63d2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c66eca4ea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c66eca4ea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27094c8e4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27094c8e4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8f2c4e6dc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8f2c4e6d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c675833ec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c675833ec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8f31fc58e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8f31fc58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c6715419e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c6715419e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cd7850a28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cd7850a28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4.jp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4.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1838325" y="1819275"/>
            <a:ext cx="68385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200"/>
              <a:t>SDET Course</a:t>
            </a:r>
            <a:endParaRPr sz="4200"/>
          </a:p>
        </p:txBody>
      </p:sp>
      <p:sp>
        <p:nvSpPr>
          <p:cNvPr id="68" name="Google Shape;68;p13"/>
          <p:cNvSpPr txBox="1"/>
          <p:nvPr>
            <p:ph idx="1" type="subTitle"/>
          </p:nvPr>
        </p:nvSpPr>
        <p:spPr>
          <a:xfrm>
            <a:off x="1838325" y="2789125"/>
            <a:ext cx="6578100" cy="52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Patterns - State</a:t>
            </a:r>
            <a:endParaRPr/>
          </a:p>
        </p:txBody>
      </p:sp>
      <p:sp>
        <p:nvSpPr>
          <p:cNvPr id="69" name="Google Shape;69;p13"/>
          <p:cNvSpPr txBox="1"/>
          <p:nvPr/>
        </p:nvSpPr>
        <p:spPr>
          <a:xfrm>
            <a:off x="-100" y="50"/>
            <a:ext cx="1479000" cy="51435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70" name="Google Shape;70;p13"/>
          <p:cNvPicPr preferRelativeResize="0"/>
          <p:nvPr/>
        </p:nvPicPr>
        <p:blipFill rotWithShape="1">
          <a:blip r:embed="rId3">
            <a:alphaModFix/>
          </a:blip>
          <a:srcRect b="32459" l="34463" r="36596" t="29704"/>
          <a:stretch/>
        </p:blipFill>
        <p:spPr>
          <a:xfrm>
            <a:off x="-50" y="611200"/>
            <a:ext cx="1478890" cy="1208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ph type="ctrTitle"/>
          </p:nvPr>
        </p:nvSpPr>
        <p:spPr>
          <a:xfrm>
            <a:off x="1838325" y="1819275"/>
            <a:ext cx="68385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Happy Coding</a:t>
            </a:r>
            <a:endParaRPr sz="4200"/>
          </a:p>
        </p:txBody>
      </p:sp>
      <p:sp>
        <p:nvSpPr>
          <p:cNvPr id="136" name="Google Shape;136;p22"/>
          <p:cNvSpPr txBox="1"/>
          <p:nvPr/>
        </p:nvSpPr>
        <p:spPr>
          <a:xfrm>
            <a:off x="-100" y="50"/>
            <a:ext cx="1479000" cy="51435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37" name="Google Shape;137;p22"/>
          <p:cNvPicPr preferRelativeResize="0"/>
          <p:nvPr/>
        </p:nvPicPr>
        <p:blipFill rotWithShape="1">
          <a:blip r:embed="rId3">
            <a:alphaModFix/>
          </a:blip>
          <a:srcRect b="32459" l="34463" r="36596" t="29704"/>
          <a:stretch/>
        </p:blipFill>
        <p:spPr>
          <a:xfrm>
            <a:off x="0" y="609600"/>
            <a:ext cx="1478890" cy="1208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3 Types of Design Patterns</a:t>
            </a:r>
            <a:endParaRPr/>
          </a:p>
        </p:txBody>
      </p:sp>
      <p:sp>
        <p:nvSpPr>
          <p:cNvPr id="76" name="Google Shape;76;p14"/>
          <p:cNvSpPr txBox="1"/>
          <p:nvPr/>
        </p:nvSpPr>
        <p:spPr>
          <a:xfrm>
            <a:off x="231000" y="1018200"/>
            <a:ext cx="2487000" cy="15993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t>Creational</a:t>
            </a:r>
            <a:endParaRPr sz="1300"/>
          </a:p>
          <a:p>
            <a:pPr indent="-311150" lvl="1" marL="914400" rtl="0" algn="l">
              <a:lnSpc>
                <a:spcPct val="115000"/>
              </a:lnSpc>
              <a:spcBef>
                <a:spcPts val="0"/>
              </a:spcBef>
              <a:spcAft>
                <a:spcPts val="0"/>
              </a:spcAft>
              <a:buSzPts val="1300"/>
              <a:buChar char="○"/>
            </a:pPr>
            <a:r>
              <a:rPr lang="en" sz="1300"/>
              <a:t>Singleton</a:t>
            </a:r>
            <a:endParaRPr sz="1300"/>
          </a:p>
          <a:p>
            <a:pPr indent="-311150" lvl="1" marL="914400" rtl="0" algn="l">
              <a:lnSpc>
                <a:spcPct val="115000"/>
              </a:lnSpc>
              <a:spcBef>
                <a:spcPts val="0"/>
              </a:spcBef>
              <a:spcAft>
                <a:spcPts val="0"/>
              </a:spcAft>
              <a:buSzPts val="1300"/>
              <a:buChar char="○"/>
            </a:pPr>
            <a:r>
              <a:rPr lang="en" sz="1300"/>
              <a:t>Builder</a:t>
            </a:r>
            <a:endParaRPr sz="1300"/>
          </a:p>
          <a:p>
            <a:pPr indent="-311150" lvl="1" marL="914400" rtl="0" algn="l">
              <a:lnSpc>
                <a:spcPct val="115000"/>
              </a:lnSpc>
              <a:spcBef>
                <a:spcPts val="0"/>
              </a:spcBef>
              <a:spcAft>
                <a:spcPts val="0"/>
              </a:spcAft>
              <a:buSzPts val="1300"/>
              <a:buChar char="○"/>
            </a:pPr>
            <a:r>
              <a:rPr lang="en" sz="1300"/>
              <a:t>Prototype</a:t>
            </a:r>
            <a:endParaRPr sz="1300"/>
          </a:p>
          <a:p>
            <a:pPr indent="-311150" lvl="1" marL="914400" rtl="0" algn="l">
              <a:lnSpc>
                <a:spcPct val="115000"/>
              </a:lnSpc>
              <a:spcBef>
                <a:spcPts val="0"/>
              </a:spcBef>
              <a:spcAft>
                <a:spcPts val="0"/>
              </a:spcAft>
              <a:buSzPts val="1300"/>
              <a:buChar char="○"/>
            </a:pPr>
            <a:r>
              <a:rPr lang="en" sz="1300"/>
              <a:t>Factory Method</a:t>
            </a:r>
            <a:endParaRPr sz="1300"/>
          </a:p>
          <a:p>
            <a:pPr indent="-311150" lvl="1" marL="914400" rtl="0" algn="l">
              <a:lnSpc>
                <a:spcPct val="115000"/>
              </a:lnSpc>
              <a:spcBef>
                <a:spcPts val="0"/>
              </a:spcBef>
              <a:spcAft>
                <a:spcPts val="0"/>
              </a:spcAft>
              <a:buSzPts val="1300"/>
              <a:buChar char="○"/>
            </a:pPr>
            <a:r>
              <a:rPr lang="en" sz="1300"/>
              <a:t>Abstract Factory</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t/>
            </a:r>
            <a:endParaRPr sz="1300"/>
          </a:p>
        </p:txBody>
      </p:sp>
      <p:sp>
        <p:nvSpPr>
          <p:cNvPr id="77" name="Google Shape;77;p14"/>
          <p:cNvSpPr txBox="1"/>
          <p:nvPr/>
        </p:nvSpPr>
        <p:spPr>
          <a:xfrm>
            <a:off x="3264725" y="972725"/>
            <a:ext cx="2001900" cy="20118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t>Structural</a:t>
            </a:r>
            <a:endParaRPr sz="1300"/>
          </a:p>
          <a:p>
            <a:pPr indent="-311150" lvl="1" marL="914400" rtl="0" algn="l">
              <a:lnSpc>
                <a:spcPct val="115000"/>
              </a:lnSpc>
              <a:spcBef>
                <a:spcPts val="0"/>
              </a:spcBef>
              <a:spcAft>
                <a:spcPts val="0"/>
              </a:spcAft>
              <a:buSzPts val="1300"/>
              <a:buChar char="○"/>
            </a:pPr>
            <a:r>
              <a:rPr lang="en" sz="1300"/>
              <a:t>Adapter</a:t>
            </a:r>
            <a:endParaRPr sz="1300"/>
          </a:p>
          <a:p>
            <a:pPr indent="-311150" lvl="1" marL="914400" rtl="0" algn="l">
              <a:lnSpc>
                <a:spcPct val="115000"/>
              </a:lnSpc>
              <a:spcBef>
                <a:spcPts val="0"/>
              </a:spcBef>
              <a:spcAft>
                <a:spcPts val="0"/>
              </a:spcAft>
              <a:buSzPts val="1300"/>
              <a:buChar char="○"/>
            </a:pPr>
            <a:r>
              <a:rPr lang="en" sz="1300"/>
              <a:t>Composite</a:t>
            </a:r>
            <a:endParaRPr sz="1300"/>
          </a:p>
          <a:p>
            <a:pPr indent="-311150" lvl="1" marL="914400" rtl="0" algn="l">
              <a:lnSpc>
                <a:spcPct val="115000"/>
              </a:lnSpc>
              <a:spcBef>
                <a:spcPts val="0"/>
              </a:spcBef>
              <a:spcAft>
                <a:spcPts val="0"/>
              </a:spcAft>
              <a:buSzPts val="1300"/>
              <a:buChar char="○"/>
            </a:pPr>
            <a:r>
              <a:rPr lang="en" sz="1300"/>
              <a:t>Proxy</a:t>
            </a:r>
            <a:endParaRPr sz="1300"/>
          </a:p>
          <a:p>
            <a:pPr indent="-311150" lvl="1" marL="914400" rtl="0" algn="l">
              <a:lnSpc>
                <a:spcPct val="115000"/>
              </a:lnSpc>
              <a:spcBef>
                <a:spcPts val="0"/>
              </a:spcBef>
              <a:spcAft>
                <a:spcPts val="0"/>
              </a:spcAft>
              <a:buSzPts val="1300"/>
              <a:buChar char="○"/>
            </a:pPr>
            <a:r>
              <a:rPr lang="en" sz="1300"/>
              <a:t>Flyweight</a:t>
            </a:r>
            <a:endParaRPr sz="1300"/>
          </a:p>
          <a:p>
            <a:pPr indent="-311150" lvl="1" marL="914400" rtl="0" algn="l">
              <a:lnSpc>
                <a:spcPct val="115000"/>
              </a:lnSpc>
              <a:spcBef>
                <a:spcPts val="0"/>
              </a:spcBef>
              <a:spcAft>
                <a:spcPts val="0"/>
              </a:spcAft>
              <a:buSzPts val="1300"/>
              <a:buChar char="○"/>
            </a:pPr>
            <a:r>
              <a:rPr lang="en" sz="1300"/>
              <a:t>Bridge</a:t>
            </a:r>
            <a:endParaRPr sz="1300"/>
          </a:p>
          <a:p>
            <a:pPr indent="-311150" lvl="1" marL="914400" rtl="0" algn="l">
              <a:lnSpc>
                <a:spcPct val="115000"/>
              </a:lnSpc>
              <a:spcBef>
                <a:spcPts val="0"/>
              </a:spcBef>
              <a:spcAft>
                <a:spcPts val="0"/>
              </a:spcAft>
              <a:buSzPts val="1300"/>
              <a:buChar char="○"/>
            </a:pPr>
            <a:r>
              <a:rPr lang="en" sz="1300"/>
              <a:t>Facade</a:t>
            </a:r>
            <a:endParaRPr sz="1300"/>
          </a:p>
          <a:p>
            <a:pPr indent="-311150" lvl="1" marL="914400" rtl="0" algn="l">
              <a:lnSpc>
                <a:spcPct val="115000"/>
              </a:lnSpc>
              <a:spcBef>
                <a:spcPts val="0"/>
              </a:spcBef>
              <a:spcAft>
                <a:spcPts val="0"/>
              </a:spcAft>
              <a:buSzPts val="1300"/>
              <a:buChar char="○"/>
            </a:pPr>
            <a:r>
              <a:rPr lang="en" sz="1300"/>
              <a:t>Decorator</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t/>
            </a:r>
            <a:endParaRPr sz="1300"/>
          </a:p>
        </p:txBody>
      </p:sp>
      <p:sp>
        <p:nvSpPr>
          <p:cNvPr id="78" name="Google Shape;78;p14"/>
          <p:cNvSpPr txBox="1"/>
          <p:nvPr/>
        </p:nvSpPr>
        <p:spPr>
          <a:xfrm>
            <a:off x="5950150" y="933200"/>
            <a:ext cx="3152400" cy="31209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t>Behavioral</a:t>
            </a:r>
            <a:endParaRPr sz="1300"/>
          </a:p>
          <a:p>
            <a:pPr indent="-311150" lvl="1" marL="914400" rtl="0" algn="l">
              <a:lnSpc>
                <a:spcPct val="115000"/>
              </a:lnSpc>
              <a:spcBef>
                <a:spcPts val="0"/>
              </a:spcBef>
              <a:spcAft>
                <a:spcPts val="0"/>
              </a:spcAft>
              <a:buSzPts val="1300"/>
              <a:buChar char="○"/>
            </a:pPr>
            <a:r>
              <a:rPr lang="en" sz="1300"/>
              <a:t>Strategy</a:t>
            </a:r>
            <a:endParaRPr sz="1300"/>
          </a:p>
          <a:p>
            <a:pPr indent="-311150" lvl="1" marL="914400" rtl="0" algn="l">
              <a:lnSpc>
                <a:spcPct val="115000"/>
              </a:lnSpc>
              <a:spcBef>
                <a:spcPts val="0"/>
              </a:spcBef>
              <a:spcAft>
                <a:spcPts val="0"/>
              </a:spcAft>
              <a:buSzPts val="1300"/>
              <a:buChar char="○"/>
            </a:pPr>
            <a:r>
              <a:rPr lang="en" sz="1300"/>
              <a:t>Observer</a:t>
            </a:r>
            <a:endParaRPr sz="1300"/>
          </a:p>
          <a:p>
            <a:pPr indent="-311150" lvl="1" marL="914400" rtl="0" algn="l">
              <a:lnSpc>
                <a:spcPct val="115000"/>
              </a:lnSpc>
              <a:spcBef>
                <a:spcPts val="0"/>
              </a:spcBef>
              <a:spcAft>
                <a:spcPts val="0"/>
              </a:spcAft>
              <a:buSzPts val="1300"/>
              <a:buChar char="○"/>
            </a:pPr>
            <a:r>
              <a:rPr lang="en" sz="1300"/>
              <a:t>Command</a:t>
            </a:r>
            <a:endParaRPr sz="1300"/>
          </a:p>
          <a:p>
            <a:pPr indent="-311150" lvl="1" marL="914400" rtl="0" algn="l">
              <a:lnSpc>
                <a:spcPct val="115000"/>
              </a:lnSpc>
              <a:spcBef>
                <a:spcPts val="0"/>
              </a:spcBef>
              <a:spcAft>
                <a:spcPts val="0"/>
              </a:spcAft>
              <a:buSzPts val="1300"/>
              <a:buChar char="○"/>
            </a:pPr>
            <a:r>
              <a:rPr lang="en" sz="1300"/>
              <a:t>Memento</a:t>
            </a:r>
            <a:endParaRPr sz="1300"/>
          </a:p>
          <a:p>
            <a:pPr indent="-311150" lvl="1" marL="914400" rtl="0" algn="l">
              <a:lnSpc>
                <a:spcPct val="115000"/>
              </a:lnSpc>
              <a:spcBef>
                <a:spcPts val="0"/>
              </a:spcBef>
              <a:spcAft>
                <a:spcPts val="0"/>
              </a:spcAft>
              <a:buSzPts val="1300"/>
              <a:buChar char="○"/>
            </a:pPr>
            <a:r>
              <a:rPr b="1" lang="en" sz="1300"/>
              <a:t>State</a:t>
            </a:r>
            <a:endParaRPr b="1" sz="1300"/>
          </a:p>
          <a:p>
            <a:pPr indent="-311150" lvl="1" marL="914400" rtl="0" algn="l">
              <a:lnSpc>
                <a:spcPct val="115000"/>
              </a:lnSpc>
              <a:spcBef>
                <a:spcPts val="0"/>
              </a:spcBef>
              <a:spcAft>
                <a:spcPts val="0"/>
              </a:spcAft>
              <a:buSzPts val="1300"/>
              <a:buChar char="○"/>
            </a:pPr>
            <a:r>
              <a:rPr lang="en" sz="1300"/>
              <a:t>Template Method</a:t>
            </a:r>
            <a:endParaRPr sz="1300"/>
          </a:p>
          <a:p>
            <a:pPr indent="-311150" lvl="1" marL="914400" rtl="0" algn="l">
              <a:lnSpc>
                <a:spcPct val="115000"/>
              </a:lnSpc>
              <a:spcBef>
                <a:spcPts val="0"/>
              </a:spcBef>
              <a:spcAft>
                <a:spcPts val="0"/>
              </a:spcAft>
              <a:buSzPts val="1300"/>
              <a:buChar char="○"/>
            </a:pPr>
            <a:r>
              <a:rPr lang="en" sz="1300"/>
              <a:t>Mediator</a:t>
            </a:r>
            <a:endParaRPr sz="1300"/>
          </a:p>
          <a:p>
            <a:pPr indent="-311150" lvl="1" marL="914400" rtl="0" algn="l">
              <a:lnSpc>
                <a:spcPct val="115000"/>
              </a:lnSpc>
              <a:spcBef>
                <a:spcPts val="0"/>
              </a:spcBef>
              <a:spcAft>
                <a:spcPts val="0"/>
              </a:spcAft>
              <a:buSzPts val="1300"/>
              <a:buChar char="○"/>
            </a:pPr>
            <a:r>
              <a:rPr lang="en" sz="1300"/>
              <a:t>Chain of Responsibility</a:t>
            </a:r>
            <a:endParaRPr sz="1300"/>
          </a:p>
          <a:p>
            <a:pPr indent="-311150" lvl="1" marL="914400" rtl="0" algn="l">
              <a:lnSpc>
                <a:spcPct val="115000"/>
              </a:lnSpc>
              <a:spcBef>
                <a:spcPts val="0"/>
              </a:spcBef>
              <a:spcAft>
                <a:spcPts val="0"/>
              </a:spcAft>
              <a:buSzPts val="1300"/>
              <a:buChar char="○"/>
            </a:pPr>
            <a:r>
              <a:rPr lang="en" sz="1300"/>
              <a:t>Interpreter</a:t>
            </a:r>
            <a:endParaRPr sz="1300"/>
          </a:p>
          <a:p>
            <a:pPr indent="-311150" lvl="1" marL="914400" rtl="0" algn="l">
              <a:lnSpc>
                <a:spcPct val="115000"/>
              </a:lnSpc>
              <a:spcBef>
                <a:spcPts val="0"/>
              </a:spcBef>
              <a:spcAft>
                <a:spcPts val="0"/>
              </a:spcAft>
              <a:buSzPts val="1300"/>
              <a:buChar char="○"/>
            </a:pPr>
            <a:r>
              <a:rPr lang="en" sz="1300"/>
              <a:t>Visitor</a:t>
            </a:r>
            <a:endParaRPr sz="1300"/>
          </a:p>
          <a:p>
            <a:pPr indent="-311150" lvl="1" marL="914400" rtl="0" algn="l">
              <a:lnSpc>
                <a:spcPct val="115000"/>
              </a:lnSpc>
              <a:spcBef>
                <a:spcPts val="0"/>
              </a:spcBef>
              <a:spcAft>
                <a:spcPts val="0"/>
              </a:spcAft>
              <a:buSzPts val="1300"/>
              <a:buChar char="○"/>
            </a:pPr>
            <a:r>
              <a:rPr lang="en" sz="1300"/>
              <a:t>Iterator</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t/>
            </a:r>
            <a:endParaRPr sz="1300"/>
          </a:p>
        </p:txBody>
      </p:sp>
      <p:pic>
        <p:nvPicPr>
          <p:cNvPr id="79" name="Google Shape;79;p14"/>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Agenda</a:t>
            </a:r>
            <a:endParaRPr/>
          </a:p>
        </p:txBody>
      </p:sp>
      <p:pic>
        <p:nvPicPr>
          <p:cNvPr id="85" name="Google Shape;85;p15"/>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sp>
        <p:nvSpPr>
          <p:cNvPr id="86" name="Google Shape;86;p15"/>
          <p:cNvSpPr txBox="1"/>
          <p:nvPr/>
        </p:nvSpPr>
        <p:spPr>
          <a:xfrm>
            <a:off x="4673800" y="1387825"/>
            <a:ext cx="4267800" cy="2280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AFAFA"/>
              </a:buClr>
              <a:buSzPts val="1400"/>
              <a:buChar char="●"/>
            </a:pPr>
            <a:r>
              <a:rPr lang="en">
                <a:solidFill>
                  <a:srgbClr val="FAFAFA"/>
                </a:solidFill>
              </a:rPr>
              <a:t>Description</a:t>
            </a:r>
            <a:endParaRPr>
              <a:solidFill>
                <a:srgbClr val="FAFAFA"/>
              </a:solidFill>
            </a:endParaRPr>
          </a:p>
          <a:p>
            <a:pPr indent="0" lvl="0" marL="0" rtl="0" algn="l">
              <a:spcBef>
                <a:spcPts val="0"/>
              </a:spcBef>
              <a:spcAft>
                <a:spcPts val="0"/>
              </a:spcAft>
              <a:buNone/>
            </a:pPr>
            <a:r>
              <a:t/>
            </a:r>
            <a:endParaRPr>
              <a:solidFill>
                <a:srgbClr val="FAFAFA"/>
              </a:solidFill>
            </a:endParaRPr>
          </a:p>
          <a:p>
            <a:pPr indent="-317500" lvl="0" marL="457200" rtl="0" algn="l">
              <a:spcBef>
                <a:spcPts val="0"/>
              </a:spcBef>
              <a:spcAft>
                <a:spcPts val="0"/>
              </a:spcAft>
              <a:buClr>
                <a:srgbClr val="FAFAFA"/>
              </a:buClr>
              <a:buSzPts val="1400"/>
              <a:buChar char="●"/>
            </a:pPr>
            <a:r>
              <a:rPr lang="en">
                <a:solidFill>
                  <a:srgbClr val="FAFAFA"/>
                </a:solidFill>
              </a:rPr>
              <a:t>Diagram</a:t>
            </a:r>
            <a:endParaRPr>
              <a:solidFill>
                <a:srgbClr val="FAFAFA"/>
              </a:solidFill>
            </a:endParaRPr>
          </a:p>
          <a:p>
            <a:pPr indent="0" lvl="0" marL="457200" rtl="0" algn="l">
              <a:spcBef>
                <a:spcPts val="0"/>
              </a:spcBef>
              <a:spcAft>
                <a:spcPts val="0"/>
              </a:spcAft>
              <a:buNone/>
            </a:pPr>
            <a:r>
              <a:t/>
            </a:r>
            <a:endParaRPr>
              <a:solidFill>
                <a:srgbClr val="FAFAFA"/>
              </a:solidFill>
            </a:endParaRPr>
          </a:p>
          <a:p>
            <a:pPr indent="-317500" lvl="0" marL="457200" rtl="0" algn="l">
              <a:spcBef>
                <a:spcPts val="0"/>
              </a:spcBef>
              <a:spcAft>
                <a:spcPts val="0"/>
              </a:spcAft>
              <a:buClr>
                <a:srgbClr val="FAFAFA"/>
              </a:buClr>
              <a:buSzPts val="1400"/>
              <a:buChar char="●"/>
            </a:pPr>
            <a:r>
              <a:rPr lang="en">
                <a:solidFill>
                  <a:srgbClr val="FAFAFA"/>
                </a:solidFill>
              </a:rPr>
              <a:t>Code sample (Java)</a:t>
            </a:r>
            <a:endParaRPr>
              <a:solidFill>
                <a:srgbClr val="FAFAFA"/>
              </a:solidFill>
            </a:endParaRPr>
          </a:p>
          <a:p>
            <a:pPr indent="0" lvl="0" marL="457200" rtl="0" algn="l">
              <a:spcBef>
                <a:spcPts val="0"/>
              </a:spcBef>
              <a:spcAft>
                <a:spcPts val="0"/>
              </a:spcAft>
              <a:buNone/>
            </a:pPr>
            <a:r>
              <a:t/>
            </a:r>
            <a:endParaRPr>
              <a:solidFill>
                <a:srgbClr val="FAFAFA"/>
              </a:solidFill>
            </a:endParaRPr>
          </a:p>
          <a:p>
            <a:pPr indent="-317500" lvl="0" marL="457200" rtl="0" algn="l">
              <a:spcBef>
                <a:spcPts val="0"/>
              </a:spcBef>
              <a:spcAft>
                <a:spcPts val="0"/>
              </a:spcAft>
              <a:buClr>
                <a:srgbClr val="FAFAFA"/>
              </a:buClr>
              <a:buSzPts val="1400"/>
              <a:buChar char="●"/>
            </a:pPr>
            <a:r>
              <a:rPr lang="en">
                <a:solidFill>
                  <a:srgbClr val="FAFAFA"/>
                </a:solidFill>
              </a:rPr>
              <a:t>Use cases</a:t>
            </a:r>
            <a:endParaRPr>
              <a:solidFill>
                <a:srgbClr val="FAFAFA"/>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idx="4294967295" type="title"/>
          </p:nvPr>
        </p:nvSpPr>
        <p:spPr>
          <a:xfrm>
            <a:off x="683276" y="1805600"/>
            <a:ext cx="18729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Description</a:t>
            </a:r>
            <a:endParaRPr/>
          </a:p>
        </p:txBody>
      </p:sp>
      <p:pic>
        <p:nvPicPr>
          <p:cNvPr id="92" name="Google Shape;92;p16"/>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sp>
        <p:nvSpPr>
          <p:cNvPr id="93" name="Google Shape;93;p16"/>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 - States</a:t>
            </a:r>
            <a:endParaRPr/>
          </a:p>
        </p:txBody>
      </p:sp>
      <p:pic>
        <p:nvPicPr>
          <p:cNvPr id="94" name="Google Shape;94;p16"/>
          <p:cNvPicPr preferRelativeResize="0"/>
          <p:nvPr/>
        </p:nvPicPr>
        <p:blipFill>
          <a:blip r:embed="rId4">
            <a:alphaModFix/>
          </a:blip>
          <a:stretch>
            <a:fillRect/>
          </a:stretch>
        </p:blipFill>
        <p:spPr>
          <a:xfrm>
            <a:off x="2175176" y="152400"/>
            <a:ext cx="4392026" cy="43920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683276" y="1805600"/>
            <a:ext cx="18729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Description</a:t>
            </a:r>
            <a:endParaRPr/>
          </a:p>
        </p:txBody>
      </p:sp>
      <p:sp>
        <p:nvSpPr>
          <p:cNvPr id="100" name="Google Shape;100;p17"/>
          <p:cNvSpPr txBox="1"/>
          <p:nvPr/>
        </p:nvSpPr>
        <p:spPr>
          <a:xfrm>
            <a:off x="3310925" y="669375"/>
            <a:ext cx="5736300" cy="296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0D0D0D"/>
                </a:solidFill>
                <a:highlight>
                  <a:srgbClr val="FFFFFF"/>
                </a:highlight>
                <a:latin typeface="Roboto"/>
                <a:ea typeface="Roboto"/>
                <a:cs typeface="Roboto"/>
                <a:sym typeface="Roboto"/>
              </a:rPr>
              <a:t>The State design pattern is a behavioral design pattern that allows an object to alter its behavior when its internal state changes. This pattern is akin to implementing a state machine within an object. The core idea is to have a context object that maintains an instance of a concrete state subclass that represents the current state of the object. As the object's state changes, the context object replaces the current state instance with another, corresponding to the new state. This switch changes the behavior of the context object, as it delegates state-specific behavior to the different state objects. Instead of the context object performing behavior directly, it relies on its current state object to do so. This approach simplifies the management of state-dependent behavior and promotes cleaner, more modular code by encapsulating the state-specific behaviors within separate classes.</a:t>
            </a:r>
            <a:endParaRPr sz="1200">
              <a:solidFill>
                <a:srgbClr val="0D0D0D"/>
              </a:solidFill>
              <a:highlight>
                <a:srgbClr val="FFFFFF"/>
              </a:highlight>
              <a:latin typeface="Roboto"/>
              <a:ea typeface="Roboto"/>
              <a:cs typeface="Roboto"/>
              <a:sym typeface="Roboto"/>
            </a:endParaRPr>
          </a:p>
        </p:txBody>
      </p:sp>
      <p:pic>
        <p:nvPicPr>
          <p:cNvPr id="101" name="Google Shape;101;p17"/>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pic>
        <p:nvPicPr>
          <p:cNvPr id="102" name="Google Shape;102;p17"/>
          <p:cNvPicPr preferRelativeResize="0"/>
          <p:nvPr/>
        </p:nvPicPr>
        <p:blipFill>
          <a:blip r:embed="rId4">
            <a:alphaModFix/>
          </a:blip>
          <a:stretch>
            <a:fillRect/>
          </a:stretch>
        </p:blipFill>
        <p:spPr>
          <a:xfrm>
            <a:off x="7093950" y="3093450"/>
            <a:ext cx="2050051" cy="20500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683276" y="1653200"/>
            <a:ext cx="18729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Class</a:t>
            </a:r>
            <a:r>
              <a:rPr lang="en"/>
              <a:t> </a:t>
            </a:r>
            <a:r>
              <a:rPr lang="en"/>
              <a:t>Diagram</a:t>
            </a:r>
            <a:endParaRPr/>
          </a:p>
        </p:txBody>
      </p:sp>
      <p:pic>
        <p:nvPicPr>
          <p:cNvPr id="108" name="Google Shape;108;p18"/>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pic>
        <p:nvPicPr>
          <p:cNvPr id="109" name="Google Shape;109;p18"/>
          <p:cNvPicPr preferRelativeResize="0"/>
          <p:nvPr/>
        </p:nvPicPr>
        <p:blipFill>
          <a:blip r:embed="rId4">
            <a:alphaModFix/>
          </a:blip>
          <a:stretch>
            <a:fillRect/>
          </a:stretch>
        </p:blipFill>
        <p:spPr>
          <a:xfrm>
            <a:off x="4808451" y="765825"/>
            <a:ext cx="2971800" cy="3819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683276" y="1653200"/>
            <a:ext cx="18729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Sequence</a:t>
            </a:r>
            <a:r>
              <a:rPr lang="en"/>
              <a:t> Diagram</a:t>
            </a:r>
            <a:endParaRPr/>
          </a:p>
        </p:txBody>
      </p:sp>
      <p:pic>
        <p:nvPicPr>
          <p:cNvPr id="115" name="Google Shape;115;p19"/>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pic>
        <p:nvPicPr>
          <p:cNvPr id="116" name="Google Shape;116;p19"/>
          <p:cNvPicPr preferRelativeResize="0"/>
          <p:nvPr/>
        </p:nvPicPr>
        <p:blipFill>
          <a:blip r:embed="rId4">
            <a:alphaModFix/>
          </a:blip>
          <a:stretch>
            <a:fillRect/>
          </a:stretch>
        </p:blipFill>
        <p:spPr>
          <a:xfrm>
            <a:off x="3620876" y="817925"/>
            <a:ext cx="5229225" cy="3905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Code Sample</a:t>
            </a:r>
            <a:endParaRPr/>
          </a:p>
        </p:txBody>
      </p:sp>
      <p:pic>
        <p:nvPicPr>
          <p:cNvPr id="122" name="Google Shape;122;p20"/>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Use cases</a:t>
            </a:r>
            <a:endParaRPr/>
          </a:p>
        </p:txBody>
      </p:sp>
      <p:sp>
        <p:nvSpPr>
          <p:cNvPr id="128" name="Google Shape;128;p21"/>
          <p:cNvSpPr txBox="1"/>
          <p:nvPr/>
        </p:nvSpPr>
        <p:spPr>
          <a:xfrm>
            <a:off x="231000" y="865800"/>
            <a:ext cx="3827100" cy="33339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t>General</a:t>
            </a:r>
            <a:endParaRPr sz="1300"/>
          </a:p>
          <a:p>
            <a:pPr indent="-311150" lvl="1" marL="914400" rtl="0" algn="l">
              <a:lnSpc>
                <a:spcPct val="115000"/>
              </a:lnSpc>
              <a:spcBef>
                <a:spcPts val="0"/>
              </a:spcBef>
              <a:spcAft>
                <a:spcPts val="0"/>
              </a:spcAft>
              <a:buSzPts val="1300"/>
              <a:buChar char="○"/>
            </a:pPr>
            <a:r>
              <a:rPr lang="en" sz="1300"/>
              <a:t>Workflow Management Systems</a:t>
            </a:r>
            <a:endParaRPr sz="1300"/>
          </a:p>
          <a:p>
            <a:pPr indent="-311150" lvl="1" marL="914400" rtl="0" algn="l">
              <a:lnSpc>
                <a:spcPct val="115000"/>
              </a:lnSpc>
              <a:spcBef>
                <a:spcPts val="0"/>
              </a:spcBef>
              <a:spcAft>
                <a:spcPts val="0"/>
              </a:spcAft>
              <a:buSzPts val="1300"/>
              <a:buChar char="○"/>
            </a:pPr>
            <a:r>
              <a:rPr lang="en" sz="1300"/>
              <a:t>Document Status</a:t>
            </a:r>
            <a:endParaRPr sz="1300"/>
          </a:p>
          <a:p>
            <a:pPr indent="-311150" lvl="1" marL="914400" rtl="0" algn="l">
              <a:lnSpc>
                <a:spcPct val="115000"/>
              </a:lnSpc>
              <a:spcBef>
                <a:spcPts val="0"/>
              </a:spcBef>
              <a:spcAft>
                <a:spcPts val="0"/>
              </a:spcAft>
              <a:buSzPts val="1300"/>
              <a:buChar char="○"/>
            </a:pPr>
            <a:r>
              <a:rPr lang="en" sz="1300"/>
              <a:t>E-commerce Order Processing</a:t>
            </a:r>
            <a:endParaRPr sz="1300"/>
          </a:p>
          <a:p>
            <a:pPr indent="0" lvl="0" marL="457200" rtl="0" algn="l">
              <a:lnSpc>
                <a:spcPct val="115000"/>
              </a:lnSpc>
              <a:spcBef>
                <a:spcPts val="0"/>
              </a:spcBef>
              <a:spcAft>
                <a:spcPts val="0"/>
              </a:spcAft>
              <a:buNone/>
            </a:pPr>
            <a:r>
              <a:t/>
            </a:r>
            <a:endParaRPr sz="1300"/>
          </a:p>
          <a:p>
            <a:pPr indent="-311150" lvl="0" marL="457200" rtl="0" algn="l">
              <a:lnSpc>
                <a:spcPct val="115000"/>
              </a:lnSpc>
              <a:spcBef>
                <a:spcPts val="0"/>
              </a:spcBef>
              <a:spcAft>
                <a:spcPts val="0"/>
              </a:spcAft>
              <a:buSzPts val="1300"/>
              <a:buChar char="●"/>
            </a:pPr>
            <a:r>
              <a:rPr lang="en" sz="1300"/>
              <a:t>In Test Automation</a:t>
            </a:r>
            <a:endParaRPr sz="1300"/>
          </a:p>
          <a:p>
            <a:pPr indent="-311150" lvl="1" marL="914400" rtl="0" algn="l">
              <a:lnSpc>
                <a:spcPct val="115000"/>
              </a:lnSpc>
              <a:spcBef>
                <a:spcPts val="0"/>
              </a:spcBef>
              <a:spcAft>
                <a:spcPts val="0"/>
              </a:spcAft>
              <a:buSzPts val="1300"/>
              <a:buChar char="○"/>
            </a:pPr>
            <a:r>
              <a:rPr lang="en" sz="1300"/>
              <a:t>Test Data Setup and Teardown</a:t>
            </a:r>
            <a:endParaRPr sz="1300"/>
          </a:p>
          <a:p>
            <a:pPr indent="-311150" lvl="1" marL="914400" rtl="0" algn="l">
              <a:lnSpc>
                <a:spcPct val="115000"/>
              </a:lnSpc>
              <a:spcBef>
                <a:spcPts val="0"/>
              </a:spcBef>
              <a:spcAft>
                <a:spcPts val="0"/>
              </a:spcAft>
              <a:buSzPts val="1300"/>
              <a:buChar char="○"/>
            </a:pPr>
            <a:r>
              <a:rPr lang="en" sz="1300"/>
              <a:t>Adaptive Test Flows</a:t>
            </a:r>
            <a:endParaRPr sz="1300"/>
          </a:p>
          <a:p>
            <a:pPr indent="-311150" lvl="1" marL="914400" rtl="0" algn="l">
              <a:lnSpc>
                <a:spcPct val="115000"/>
              </a:lnSpc>
              <a:spcBef>
                <a:spcPts val="0"/>
              </a:spcBef>
              <a:spcAft>
                <a:spcPts val="0"/>
              </a:spcAft>
              <a:buSzPts val="1300"/>
              <a:buChar char="○"/>
            </a:pPr>
            <a:r>
              <a:rPr lang="en" sz="1300"/>
              <a:t>Feature Toggle Management</a:t>
            </a:r>
            <a:endParaRPr sz="1300"/>
          </a:p>
          <a:p>
            <a:pPr indent="-311150" lvl="1" marL="914400" rtl="0" algn="l">
              <a:lnSpc>
                <a:spcPct val="115000"/>
              </a:lnSpc>
              <a:spcBef>
                <a:spcPts val="0"/>
              </a:spcBef>
              <a:spcAft>
                <a:spcPts val="0"/>
              </a:spcAft>
              <a:buSzPts val="1300"/>
              <a:buChar char="○"/>
            </a:pPr>
            <a:r>
              <a:rPr lang="en" sz="1300"/>
              <a:t>Workflow or Process Testing</a:t>
            </a:r>
            <a:endParaRPr sz="1300"/>
          </a:p>
          <a:p>
            <a:pPr indent="-311150" lvl="1" marL="914400" rtl="0" algn="l">
              <a:lnSpc>
                <a:spcPct val="115000"/>
              </a:lnSpc>
              <a:spcBef>
                <a:spcPts val="0"/>
              </a:spcBef>
              <a:spcAft>
                <a:spcPts val="0"/>
              </a:spcAft>
              <a:buSzPts val="1300"/>
              <a:buChar char="○"/>
            </a:pPr>
            <a:r>
              <a:rPr lang="en" sz="1300"/>
              <a:t>Context Handling</a:t>
            </a:r>
            <a:endParaRPr sz="1300"/>
          </a:p>
          <a:p>
            <a:pPr indent="0" lvl="0" marL="0" rtl="0" algn="l">
              <a:lnSpc>
                <a:spcPct val="115000"/>
              </a:lnSpc>
              <a:spcBef>
                <a:spcPts val="0"/>
              </a:spcBef>
              <a:spcAft>
                <a:spcPts val="0"/>
              </a:spcAft>
              <a:buNone/>
            </a:pPr>
            <a:r>
              <a:t/>
            </a:r>
            <a:endParaRPr sz="1300"/>
          </a:p>
        </p:txBody>
      </p:sp>
      <p:pic>
        <p:nvPicPr>
          <p:cNvPr id="129" name="Google Shape;129;p21"/>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pic>
        <p:nvPicPr>
          <p:cNvPr id="130" name="Google Shape;130;p21"/>
          <p:cNvPicPr preferRelativeResize="0"/>
          <p:nvPr/>
        </p:nvPicPr>
        <p:blipFill>
          <a:blip r:embed="rId4">
            <a:alphaModFix/>
          </a:blip>
          <a:stretch>
            <a:fillRect/>
          </a:stretch>
        </p:blipFill>
        <p:spPr>
          <a:xfrm>
            <a:off x="5141750" y="766650"/>
            <a:ext cx="3174350" cy="4313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