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11d8620aef2c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11d8620aef2c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11d8620aef2c89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11d8620aef2c89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73df63d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73df63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66eca4e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66eca4e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7094c8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7094c8e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9fa0343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9fa0343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675833e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675833e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aaeeb1b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aaeeb1b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6715419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6715419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d750e671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d750e671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SDET Course</a:t>
            </a:r>
            <a:endParaRPr sz="4200"/>
          </a:p>
        </p:txBody>
      </p:sp>
      <p:sp>
        <p:nvSpPr>
          <p:cNvPr id="68" name="Google Shape;68;p13"/>
          <p:cNvSpPr txBox="1"/>
          <p:nvPr>
            <p:ph idx="1" type="subTitle"/>
          </p:nvPr>
        </p:nvSpPr>
        <p:spPr>
          <a:xfrm>
            <a:off x="1838325" y="2789125"/>
            <a:ext cx="65781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 - </a:t>
            </a:r>
            <a:r>
              <a:rPr lang="en"/>
              <a:t>Strategy</a:t>
            </a:r>
            <a:endParaRPr/>
          </a:p>
        </p:txBody>
      </p:sp>
      <p:sp>
        <p:nvSpPr>
          <p:cNvPr id="69" name="Google Shape;69;p13"/>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3"/>
          <p:cNvPicPr preferRelativeResize="0"/>
          <p:nvPr/>
        </p:nvPicPr>
        <p:blipFill rotWithShape="1">
          <a:blip r:embed="rId3">
            <a:alphaModFix/>
          </a:blip>
          <a:srcRect b="32459" l="34463" r="36596" t="29704"/>
          <a:stretch/>
        </p:blipFill>
        <p:spPr>
          <a:xfrm>
            <a:off x="-50" y="611200"/>
            <a:ext cx="1478890" cy="120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Happy Coding</a:t>
            </a:r>
            <a:endParaRPr sz="4200"/>
          </a:p>
        </p:txBody>
      </p:sp>
      <p:sp>
        <p:nvSpPr>
          <p:cNvPr id="135" name="Google Shape;135;p22"/>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2"/>
          <p:cNvPicPr preferRelativeResize="0"/>
          <p:nvPr/>
        </p:nvPicPr>
        <p:blipFill rotWithShape="1">
          <a:blip r:embed="rId3">
            <a:alphaModFix/>
          </a:blip>
          <a:srcRect b="32459" l="34463" r="36596" t="29704"/>
          <a:stretch/>
        </p:blipFill>
        <p:spPr>
          <a:xfrm>
            <a:off x="0" y="609600"/>
            <a:ext cx="1478890" cy="120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Types of Design Patterns</a:t>
            </a:r>
            <a:endParaRPr/>
          </a:p>
        </p:txBody>
      </p:sp>
      <p:sp>
        <p:nvSpPr>
          <p:cNvPr id="76" name="Google Shape;76;p14"/>
          <p:cNvSpPr txBox="1"/>
          <p:nvPr/>
        </p:nvSpPr>
        <p:spPr>
          <a:xfrm>
            <a:off x="231000" y="1018200"/>
            <a:ext cx="2487000" cy="1599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Creational</a:t>
            </a:r>
            <a:endParaRPr sz="1300"/>
          </a:p>
          <a:p>
            <a:pPr indent="-311150" lvl="1" marL="914400" rtl="0" algn="l">
              <a:lnSpc>
                <a:spcPct val="115000"/>
              </a:lnSpc>
              <a:spcBef>
                <a:spcPts val="0"/>
              </a:spcBef>
              <a:spcAft>
                <a:spcPts val="0"/>
              </a:spcAft>
              <a:buSzPts val="1300"/>
              <a:buChar char="○"/>
            </a:pPr>
            <a:r>
              <a:rPr lang="en" sz="1300"/>
              <a:t>Singleton</a:t>
            </a:r>
            <a:endParaRPr sz="1300"/>
          </a:p>
          <a:p>
            <a:pPr indent="-311150" lvl="1" marL="914400" rtl="0" algn="l">
              <a:lnSpc>
                <a:spcPct val="115000"/>
              </a:lnSpc>
              <a:spcBef>
                <a:spcPts val="0"/>
              </a:spcBef>
              <a:spcAft>
                <a:spcPts val="0"/>
              </a:spcAft>
              <a:buSzPts val="1300"/>
              <a:buChar char="○"/>
            </a:pPr>
            <a:r>
              <a:rPr lang="en" sz="1300"/>
              <a:t>Builder</a:t>
            </a:r>
            <a:endParaRPr sz="1300"/>
          </a:p>
          <a:p>
            <a:pPr indent="-311150" lvl="1" marL="914400" rtl="0" algn="l">
              <a:lnSpc>
                <a:spcPct val="115000"/>
              </a:lnSpc>
              <a:spcBef>
                <a:spcPts val="0"/>
              </a:spcBef>
              <a:spcAft>
                <a:spcPts val="0"/>
              </a:spcAft>
              <a:buSzPts val="1300"/>
              <a:buChar char="○"/>
            </a:pPr>
            <a:r>
              <a:rPr lang="en" sz="1300"/>
              <a:t>Prototype</a:t>
            </a:r>
            <a:endParaRPr sz="1300"/>
          </a:p>
          <a:p>
            <a:pPr indent="-311150" lvl="1" marL="914400" rtl="0" algn="l">
              <a:lnSpc>
                <a:spcPct val="115000"/>
              </a:lnSpc>
              <a:spcBef>
                <a:spcPts val="0"/>
              </a:spcBef>
              <a:spcAft>
                <a:spcPts val="0"/>
              </a:spcAft>
              <a:buSzPts val="1300"/>
              <a:buChar char="○"/>
            </a:pPr>
            <a:r>
              <a:rPr lang="en" sz="1300"/>
              <a:t>Factory Method</a:t>
            </a:r>
            <a:endParaRPr sz="1300"/>
          </a:p>
          <a:p>
            <a:pPr indent="-311150" lvl="1" marL="914400" rtl="0" algn="l">
              <a:lnSpc>
                <a:spcPct val="115000"/>
              </a:lnSpc>
              <a:spcBef>
                <a:spcPts val="0"/>
              </a:spcBef>
              <a:spcAft>
                <a:spcPts val="0"/>
              </a:spcAft>
              <a:buSzPts val="1300"/>
              <a:buChar char="○"/>
            </a:pPr>
            <a:r>
              <a:rPr lang="en" sz="1300"/>
              <a:t>Abstract Factory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7" name="Google Shape;77;p14"/>
          <p:cNvSpPr txBox="1"/>
          <p:nvPr/>
        </p:nvSpPr>
        <p:spPr>
          <a:xfrm>
            <a:off x="3264725" y="972725"/>
            <a:ext cx="2001900" cy="2011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Structural</a:t>
            </a:r>
            <a:endParaRPr sz="1300"/>
          </a:p>
          <a:p>
            <a:pPr indent="-311150" lvl="1" marL="914400" rtl="0" algn="l">
              <a:lnSpc>
                <a:spcPct val="115000"/>
              </a:lnSpc>
              <a:spcBef>
                <a:spcPts val="0"/>
              </a:spcBef>
              <a:spcAft>
                <a:spcPts val="0"/>
              </a:spcAft>
              <a:buSzPts val="1300"/>
              <a:buChar char="○"/>
            </a:pPr>
            <a:r>
              <a:rPr lang="en" sz="1300"/>
              <a:t>Adapter</a:t>
            </a:r>
            <a:endParaRPr sz="1300"/>
          </a:p>
          <a:p>
            <a:pPr indent="-311150" lvl="1" marL="914400" rtl="0" algn="l">
              <a:lnSpc>
                <a:spcPct val="115000"/>
              </a:lnSpc>
              <a:spcBef>
                <a:spcPts val="0"/>
              </a:spcBef>
              <a:spcAft>
                <a:spcPts val="0"/>
              </a:spcAft>
              <a:buSzPts val="1300"/>
              <a:buChar char="○"/>
            </a:pPr>
            <a:r>
              <a:rPr lang="en" sz="1300"/>
              <a:t>Composite</a:t>
            </a:r>
            <a:endParaRPr sz="1300"/>
          </a:p>
          <a:p>
            <a:pPr indent="-311150" lvl="1" marL="914400" rtl="0" algn="l">
              <a:lnSpc>
                <a:spcPct val="115000"/>
              </a:lnSpc>
              <a:spcBef>
                <a:spcPts val="0"/>
              </a:spcBef>
              <a:spcAft>
                <a:spcPts val="0"/>
              </a:spcAft>
              <a:buSzPts val="1300"/>
              <a:buChar char="○"/>
            </a:pPr>
            <a:r>
              <a:rPr lang="en" sz="1300"/>
              <a:t>Proxy</a:t>
            </a:r>
            <a:endParaRPr sz="1300"/>
          </a:p>
          <a:p>
            <a:pPr indent="-311150" lvl="1" marL="914400" rtl="0" algn="l">
              <a:lnSpc>
                <a:spcPct val="115000"/>
              </a:lnSpc>
              <a:spcBef>
                <a:spcPts val="0"/>
              </a:spcBef>
              <a:spcAft>
                <a:spcPts val="0"/>
              </a:spcAft>
              <a:buSzPts val="1300"/>
              <a:buChar char="○"/>
            </a:pPr>
            <a:r>
              <a:rPr lang="en" sz="1300"/>
              <a:t>Flyweight</a:t>
            </a:r>
            <a:endParaRPr sz="1300"/>
          </a:p>
          <a:p>
            <a:pPr indent="-311150" lvl="1" marL="914400" rtl="0" algn="l">
              <a:lnSpc>
                <a:spcPct val="115000"/>
              </a:lnSpc>
              <a:spcBef>
                <a:spcPts val="0"/>
              </a:spcBef>
              <a:spcAft>
                <a:spcPts val="0"/>
              </a:spcAft>
              <a:buSzPts val="1300"/>
              <a:buChar char="○"/>
            </a:pPr>
            <a:r>
              <a:rPr lang="en" sz="1300"/>
              <a:t>Bridge</a:t>
            </a:r>
            <a:endParaRPr sz="1300"/>
          </a:p>
          <a:p>
            <a:pPr indent="-311150" lvl="1" marL="914400" rtl="0" algn="l">
              <a:lnSpc>
                <a:spcPct val="115000"/>
              </a:lnSpc>
              <a:spcBef>
                <a:spcPts val="0"/>
              </a:spcBef>
              <a:spcAft>
                <a:spcPts val="0"/>
              </a:spcAft>
              <a:buSzPts val="1300"/>
              <a:buChar char="○"/>
            </a:pPr>
            <a:r>
              <a:rPr lang="en" sz="1300"/>
              <a:t>Facade</a:t>
            </a:r>
            <a:endParaRPr sz="1300"/>
          </a:p>
          <a:p>
            <a:pPr indent="-311150" lvl="1" marL="914400" rtl="0" algn="l">
              <a:lnSpc>
                <a:spcPct val="115000"/>
              </a:lnSpc>
              <a:spcBef>
                <a:spcPts val="0"/>
              </a:spcBef>
              <a:spcAft>
                <a:spcPts val="0"/>
              </a:spcAft>
              <a:buSzPts val="1300"/>
              <a:buChar char="○"/>
            </a:pPr>
            <a:r>
              <a:rPr lang="en" sz="1300"/>
              <a:t>Decorator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8" name="Google Shape;78;p14"/>
          <p:cNvSpPr txBox="1"/>
          <p:nvPr/>
        </p:nvSpPr>
        <p:spPr>
          <a:xfrm>
            <a:off x="5950150" y="933200"/>
            <a:ext cx="3152400" cy="312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Behavioral</a:t>
            </a:r>
            <a:endParaRPr sz="1300"/>
          </a:p>
          <a:p>
            <a:pPr indent="-311150" lvl="1" marL="914400" rtl="0" algn="l">
              <a:lnSpc>
                <a:spcPct val="115000"/>
              </a:lnSpc>
              <a:spcBef>
                <a:spcPts val="0"/>
              </a:spcBef>
              <a:spcAft>
                <a:spcPts val="0"/>
              </a:spcAft>
              <a:buSzPts val="1300"/>
              <a:buChar char="○"/>
            </a:pPr>
            <a:r>
              <a:rPr b="1" lang="en" sz="1300"/>
              <a:t>Strategy</a:t>
            </a:r>
            <a:endParaRPr b="1" sz="1300"/>
          </a:p>
          <a:p>
            <a:pPr indent="-311150" lvl="1" marL="914400" rtl="0" algn="l">
              <a:lnSpc>
                <a:spcPct val="115000"/>
              </a:lnSpc>
              <a:spcBef>
                <a:spcPts val="0"/>
              </a:spcBef>
              <a:spcAft>
                <a:spcPts val="0"/>
              </a:spcAft>
              <a:buSzPts val="1300"/>
              <a:buChar char="○"/>
            </a:pPr>
            <a:r>
              <a:rPr lang="en" sz="1300"/>
              <a:t>Observer</a:t>
            </a:r>
            <a:endParaRPr sz="1300"/>
          </a:p>
          <a:p>
            <a:pPr indent="-311150" lvl="1" marL="914400" rtl="0" algn="l">
              <a:lnSpc>
                <a:spcPct val="115000"/>
              </a:lnSpc>
              <a:spcBef>
                <a:spcPts val="0"/>
              </a:spcBef>
              <a:spcAft>
                <a:spcPts val="0"/>
              </a:spcAft>
              <a:buSzPts val="1300"/>
              <a:buChar char="○"/>
            </a:pPr>
            <a:r>
              <a:rPr lang="en" sz="1300"/>
              <a:t>Command</a:t>
            </a:r>
            <a:endParaRPr sz="1300"/>
          </a:p>
          <a:p>
            <a:pPr indent="-311150" lvl="1" marL="914400" rtl="0" algn="l">
              <a:lnSpc>
                <a:spcPct val="115000"/>
              </a:lnSpc>
              <a:spcBef>
                <a:spcPts val="0"/>
              </a:spcBef>
              <a:spcAft>
                <a:spcPts val="0"/>
              </a:spcAft>
              <a:buSzPts val="1300"/>
              <a:buChar char="○"/>
            </a:pPr>
            <a:r>
              <a:rPr lang="en" sz="1300"/>
              <a:t>Memento</a:t>
            </a:r>
            <a:endParaRPr sz="1300"/>
          </a:p>
          <a:p>
            <a:pPr indent="-311150" lvl="1" marL="914400" rtl="0" algn="l">
              <a:lnSpc>
                <a:spcPct val="115000"/>
              </a:lnSpc>
              <a:spcBef>
                <a:spcPts val="0"/>
              </a:spcBef>
              <a:spcAft>
                <a:spcPts val="0"/>
              </a:spcAft>
              <a:buSzPts val="1300"/>
              <a:buChar char="○"/>
            </a:pPr>
            <a:r>
              <a:rPr lang="en" sz="1300"/>
              <a:t>State</a:t>
            </a:r>
            <a:endParaRPr sz="1300"/>
          </a:p>
          <a:p>
            <a:pPr indent="-311150" lvl="1" marL="914400" rtl="0" algn="l">
              <a:lnSpc>
                <a:spcPct val="115000"/>
              </a:lnSpc>
              <a:spcBef>
                <a:spcPts val="0"/>
              </a:spcBef>
              <a:spcAft>
                <a:spcPts val="0"/>
              </a:spcAft>
              <a:buSzPts val="1300"/>
              <a:buChar char="○"/>
            </a:pPr>
            <a:r>
              <a:rPr lang="en" sz="1300"/>
              <a:t>Template Method</a:t>
            </a:r>
            <a:endParaRPr sz="1300"/>
          </a:p>
          <a:p>
            <a:pPr indent="-311150" lvl="1" marL="914400" rtl="0" algn="l">
              <a:lnSpc>
                <a:spcPct val="115000"/>
              </a:lnSpc>
              <a:spcBef>
                <a:spcPts val="0"/>
              </a:spcBef>
              <a:spcAft>
                <a:spcPts val="0"/>
              </a:spcAft>
              <a:buSzPts val="1300"/>
              <a:buChar char="○"/>
            </a:pPr>
            <a:r>
              <a:rPr lang="en" sz="1300"/>
              <a:t>Mediator</a:t>
            </a:r>
            <a:endParaRPr sz="1300"/>
          </a:p>
          <a:p>
            <a:pPr indent="-311150" lvl="1" marL="914400" rtl="0" algn="l">
              <a:lnSpc>
                <a:spcPct val="115000"/>
              </a:lnSpc>
              <a:spcBef>
                <a:spcPts val="0"/>
              </a:spcBef>
              <a:spcAft>
                <a:spcPts val="0"/>
              </a:spcAft>
              <a:buSzPts val="1300"/>
              <a:buChar char="○"/>
            </a:pPr>
            <a:r>
              <a:rPr lang="en" sz="1300"/>
              <a:t>Chain of Responsibility</a:t>
            </a:r>
            <a:endParaRPr sz="1300"/>
          </a:p>
          <a:p>
            <a:pPr indent="-311150" lvl="1" marL="914400" rtl="0" algn="l">
              <a:lnSpc>
                <a:spcPct val="115000"/>
              </a:lnSpc>
              <a:spcBef>
                <a:spcPts val="0"/>
              </a:spcBef>
              <a:spcAft>
                <a:spcPts val="0"/>
              </a:spcAft>
              <a:buSzPts val="1300"/>
              <a:buChar char="○"/>
            </a:pPr>
            <a:r>
              <a:rPr lang="en" sz="1300"/>
              <a:t>Interpreter</a:t>
            </a:r>
            <a:endParaRPr sz="1300"/>
          </a:p>
          <a:p>
            <a:pPr indent="-311150" lvl="1" marL="914400" rtl="0" algn="l">
              <a:lnSpc>
                <a:spcPct val="115000"/>
              </a:lnSpc>
              <a:spcBef>
                <a:spcPts val="0"/>
              </a:spcBef>
              <a:spcAft>
                <a:spcPts val="0"/>
              </a:spcAft>
              <a:buSzPts val="1300"/>
              <a:buChar char="○"/>
            </a:pPr>
            <a:r>
              <a:rPr lang="en" sz="1300"/>
              <a:t>Visitor</a:t>
            </a:r>
            <a:endParaRPr sz="1300"/>
          </a:p>
          <a:p>
            <a:pPr indent="-311150" lvl="1" marL="914400" rtl="0" algn="l">
              <a:lnSpc>
                <a:spcPct val="115000"/>
              </a:lnSpc>
              <a:spcBef>
                <a:spcPts val="0"/>
              </a:spcBef>
              <a:spcAft>
                <a:spcPts val="0"/>
              </a:spcAft>
              <a:buSzPts val="1300"/>
              <a:buChar char="○"/>
            </a:pPr>
            <a:r>
              <a:rPr lang="en" sz="1300"/>
              <a:t>Iterator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pic>
        <p:nvPicPr>
          <p:cNvPr id="79" name="Google Shape;79;p14"/>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pic>
        <p:nvPicPr>
          <p:cNvPr id="85" name="Google Shape;85;p15"/>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86" name="Google Shape;86;p15"/>
          <p:cNvSpPr txBox="1"/>
          <p:nvPr/>
        </p:nvSpPr>
        <p:spPr>
          <a:xfrm>
            <a:off x="4673800" y="1387825"/>
            <a:ext cx="4267800" cy="228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AFAFA"/>
              </a:buClr>
              <a:buSzPts val="1400"/>
              <a:buChar char="●"/>
            </a:pPr>
            <a:r>
              <a:rPr lang="en">
                <a:solidFill>
                  <a:srgbClr val="FAFAFA"/>
                </a:solidFill>
              </a:rPr>
              <a:t>Description</a:t>
            </a:r>
            <a:endParaRPr>
              <a:solidFill>
                <a:srgbClr val="FAFAFA"/>
              </a:solidFill>
            </a:endParaRPr>
          </a:p>
          <a:p>
            <a:pPr indent="0" lvl="0" marL="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Diagram</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Code sample (Java)</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Use cases</a:t>
            </a:r>
            <a:endParaRPr>
              <a:solidFill>
                <a:srgbClr val="FAFAF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pic>
        <p:nvPicPr>
          <p:cNvPr id="92" name="Google Shape;92;p16"/>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93" name="Google Shape;93;p1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r>
              <a:rPr lang="en"/>
              <a:t>  - The Road Not Taken</a:t>
            </a:r>
            <a:endParaRPr/>
          </a:p>
        </p:txBody>
      </p:sp>
      <p:pic>
        <p:nvPicPr>
          <p:cNvPr id="94" name="Google Shape;94;p16"/>
          <p:cNvPicPr preferRelativeResize="0"/>
          <p:nvPr/>
        </p:nvPicPr>
        <p:blipFill>
          <a:blip r:embed="rId4">
            <a:alphaModFix/>
          </a:blip>
          <a:stretch>
            <a:fillRect/>
          </a:stretch>
        </p:blipFill>
        <p:spPr>
          <a:xfrm>
            <a:off x="2175176" y="152400"/>
            <a:ext cx="4392026" cy="4392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100" name="Google Shape;100;p17"/>
          <p:cNvSpPr txBox="1"/>
          <p:nvPr/>
        </p:nvSpPr>
        <p:spPr>
          <a:xfrm>
            <a:off x="3310925" y="745575"/>
            <a:ext cx="5736300" cy="250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The Strategy Design Pattern is a behavioral design pattern that enables an object to change its behavior or algorithm at runtime. It involves defining a family of algorithms, encapsulating each one, and making them interchangeable within that family. The strategy pattern allows for the variation of the algorithm being used independently from the clients that use it. Essentially, it delegates the responsibility of executing a particular algorithm to a set of interchangeable classes known as strategies. This approach helps in avoiding conditional statements for selecting desired behaviors and promotes the use of composition over inheritance. By applying the strategy pattern, developers can choose the most suitable algorithm at runtime, enhancing flexibility and enabling easier testing and maintenance of the codebase.</a:t>
            </a:r>
            <a:endParaRPr sz="1200">
              <a:solidFill>
                <a:srgbClr val="0D0D0D"/>
              </a:solidFill>
              <a:highlight>
                <a:srgbClr val="FFFFFF"/>
              </a:highlight>
              <a:latin typeface="Roboto"/>
              <a:ea typeface="Roboto"/>
              <a:cs typeface="Roboto"/>
              <a:sym typeface="Roboto"/>
            </a:endParaRPr>
          </a:p>
        </p:txBody>
      </p:sp>
      <p:pic>
        <p:nvPicPr>
          <p:cNvPr id="101" name="Google Shape;101;p17"/>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2" name="Google Shape;102;p17"/>
          <p:cNvPicPr preferRelativeResize="0"/>
          <p:nvPr/>
        </p:nvPicPr>
        <p:blipFill>
          <a:blip r:embed="rId4">
            <a:alphaModFix/>
          </a:blip>
          <a:stretch>
            <a:fillRect/>
          </a:stretch>
        </p:blipFill>
        <p:spPr>
          <a:xfrm>
            <a:off x="7015300" y="3008900"/>
            <a:ext cx="2128699" cy="212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a:t>
            </a:r>
            <a:r>
              <a:rPr lang="en"/>
              <a:t>Diagram</a:t>
            </a:r>
            <a:endParaRPr/>
          </a:p>
        </p:txBody>
      </p:sp>
      <p:pic>
        <p:nvPicPr>
          <p:cNvPr id="108" name="Google Shape;108;p18"/>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9" name="Google Shape;109;p18"/>
          <p:cNvPicPr preferRelativeResize="0"/>
          <p:nvPr/>
        </p:nvPicPr>
        <p:blipFill>
          <a:blip r:embed="rId4">
            <a:alphaModFix/>
          </a:blip>
          <a:stretch>
            <a:fillRect/>
          </a:stretch>
        </p:blipFill>
        <p:spPr>
          <a:xfrm>
            <a:off x="3437100" y="880325"/>
            <a:ext cx="5519875" cy="335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r>
              <a:rPr lang="en"/>
              <a:t> Diagram</a:t>
            </a:r>
            <a:endParaRPr/>
          </a:p>
        </p:txBody>
      </p:sp>
      <p:pic>
        <p:nvPicPr>
          <p:cNvPr id="115" name="Google Shape;115;p19"/>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16" name="Google Shape;116;p19"/>
          <p:cNvPicPr preferRelativeResize="0"/>
          <p:nvPr/>
        </p:nvPicPr>
        <p:blipFill>
          <a:blip r:embed="rId4">
            <a:alphaModFix/>
          </a:blip>
          <a:stretch>
            <a:fillRect/>
          </a:stretch>
        </p:blipFill>
        <p:spPr>
          <a:xfrm>
            <a:off x="3564625" y="704800"/>
            <a:ext cx="5093774" cy="434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Sample</a:t>
            </a:r>
            <a:endParaRPr/>
          </a:p>
        </p:txBody>
      </p:sp>
      <p:pic>
        <p:nvPicPr>
          <p:cNvPr id="122" name="Google Shape;122;p20"/>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28" name="Google Shape;128;p21"/>
          <p:cNvSpPr txBox="1"/>
          <p:nvPr/>
        </p:nvSpPr>
        <p:spPr>
          <a:xfrm>
            <a:off x="231000" y="865800"/>
            <a:ext cx="8694000" cy="2398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General</a:t>
            </a:r>
            <a:endParaRPr sz="1300"/>
          </a:p>
          <a:p>
            <a:pPr indent="-311150" lvl="1" marL="914400" rtl="0" algn="l">
              <a:lnSpc>
                <a:spcPct val="115000"/>
              </a:lnSpc>
              <a:spcBef>
                <a:spcPts val="0"/>
              </a:spcBef>
              <a:spcAft>
                <a:spcPts val="0"/>
              </a:spcAft>
              <a:buSzPts val="1300"/>
              <a:buChar char="○"/>
            </a:pPr>
            <a:r>
              <a:rPr lang="en" sz="1300"/>
              <a:t>Different payment methods (credit card, PayPal, bank transfer, etc.)</a:t>
            </a:r>
            <a:endParaRPr sz="1300"/>
          </a:p>
          <a:p>
            <a:pPr indent="-311150" lvl="1" marL="914400" rtl="0" algn="l">
              <a:lnSpc>
                <a:spcPct val="115000"/>
              </a:lnSpc>
              <a:spcBef>
                <a:spcPts val="0"/>
              </a:spcBef>
              <a:spcAft>
                <a:spcPts val="0"/>
              </a:spcAft>
              <a:buSzPts val="1300"/>
              <a:buChar char="○"/>
            </a:pPr>
            <a:r>
              <a:rPr lang="en" sz="1300"/>
              <a:t>Various compression algorithms (ZIP, RAR, TAR, etc.)</a:t>
            </a:r>
            <a:endParaRPr sz="1300"/>
          </a:p>
          <a:p>
            <a:pPr indent="-311150" lvl="1" marL="914400" rtl="0" algn="l">
              <a:lnSpc>
                <a:spcPct val="115000"/>
              </a:lnSpc>
              <a:spcBef>
                <a:spcPts val="0"/>
              </a:spcBef>
              <a:spcAft>
                <a:spcPts val="0"/>
              </a:spcAft>
              <a:buSzPts val="1300"/>
              <a:buChar char="○"/>
            </a:pPr>
            <a:r>
              <a:rPr lang="en" sz="1300"/>
              <a:t>Social Media Sharing (Facebook, Twitter, Instagram, etc.)</a:t>
            </a:r>
            <a:endParaRPr sz="1300"/>
          </a:p>
          <a:p>
            <a:pPr indent="0" lvl="0" marL="4572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In Test Automation</a:t>
            </a:r>
            <a:endParaRPr sz="1300"/>
          </a:p>
          <a:p>
            <a:pPr indent="-311150" lvl="1" marL="914400" rtl="0" algn="l">
              <a:lnSpc>
                <a:spcPct val="115000"/>
              </a:lnSpc>
              <a:spcBef>
                <a:spcPts val="0"/>
              </a:spcBef>
              <a:spcAft>
                <a:spcPts val="0"/>
              </a:spcAft>
              <a:buSzPts val="1300"/>
              <a:buChar char="○"/>
            </a:pPr>
            <a:r>
              <a:rPr lang="en" sz="1300"/>
              <a:t>Test Data Generation (static datasets, dynamic data generation, data from files, etc.) </a:t>
            </a:r>
            <a:endParaRPr sz="1300"/>
          </a:p>
          <a:p>
            <a:pPr indent="-311150" lvl="1" marL="914400" rtl="0" algn="l">
              <a:lnSpc>
                <a:spcPct val="115000"/>
              </a:lnSpc>
              <a:spcBef>
                <a:spcPts val="0"/>
              </a:spcBef>
              <a:spcAft>
                <a:spcPts val="0"/>
              </a:spcAft>
              <a:buSzPts val="1300"/>
              <a:buChar char="○"/>
            </a:pPr>
            <a:r>
              <a:rPr lang="en" sz="1300"/>
              <a:t>API Testing (REST, SOAP,  GraphQL)</a:t>
            </a:r>
            <a:endParaRPr sz="1300"/>
          </a:p>
          <a:p>
            <a:pPr indent="0" lvl="0" marL="0" rtl="0" algn="l">
              <a:lnSpc>
                <a:spcPct val="115000"/>
              </a:lnSpc>
              <a:spcBef>
                <a:spcPts val="0"/>
              </a:spcBef>
              <a:spcAft>
                <a:spcPts val="0"/>
              </a:spcAft>
              <a:buNone/>
            </a:pPr>
            <a:r>
              <a:t/>
            </a:r>
            <a:endParaRPr sz="1300"/>
          </a:p>
        </p:txBody>
      </p:sp>
      <p:pic>
        <p:nvPicPr>
          <p:cNvPr id="129" name="Google Shape;129;p21"/>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