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11d8620aef2c8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11d8620aef2c8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11d8620aef2c89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11d8620aef2c89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673df63d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673df63d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66eca4e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66eca4e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7094c8e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7094c8e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9f8043c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9f8043c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675833e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675833e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aaf39e52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aaf39e52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6715419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6715419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d746f1c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d746f1c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SDET Course</a:t>
            </a:r>
            <a:endParaRPr sz="4200"/>
          </a:p>
        </p:txBody>
      </p:sp>
      <p:sp>
        <p:nvSpPr>
          <p:cNvPr id="68" name="Google Shape;68;p13"/>
          <p:cNvSpPr txBox="1"/>
          <p:nvPr>
            <p:ph idx="1" type="subTitle"/>
          </p:nvPr>
        </p:nvSpPr>
        <p:spPr>
          <a:xfrm>
            <a:off x="1838325" y="2789125"/>
            <a:ext cx="6578100" cy="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 - Template Method</a:t>
            </a:r>
            <a:endParaRPr/>
          </a:p>
        </p:txBody>
      </p:sp>
      <p:sp>
        <p:nvSpPr>
          <p:cNvPr id="69" name="Google Shape;69;p13"/>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3"/>
          <p:cNvPicPr preferRelativeResize="0"/>
          <p:nvPr/>
        </p:nvPicPr>
        <p:blipFill rotWithShape="1">
          <a:blip r:embed="rId3">
            <a:alphaModFix/>
          </a:blip>
          <a:srcRect b="32459" l="34463" r="36596" t="29704"/>
          <a:stretch/>
        </p:blipFill>
        <p:spPr>
          <a:xfrm>
            <a:off x="-50" y="611200"/>
            <a:ext cx="1478890" cy="120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Happy Coding</a:t>
            </a:r>
            <a:endParaRPr sz="4200"/>
          </a:p>
        </p:txBody>
      </p:sp>
      <p:sp>
        <p:nvSpPr>
          <p:cNvPr id="135" name="Google Shape;135;p22"/>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2"/>
          <p:cNvPicPr preferRelativeResize="0"/>
          <p:nvPr/>
        </p:nvPicPr>
        <p:blipFill rotWithShape="1">
          <a:blip r:embed="rId3">
            <a:alphaModFix/>
          </a:blip>
          <a:srcRect b="32459" l="34463" r="36596" t="29704"/>
          <a:stretch/>
        </p:blipFill>
        <p:spPr>
          <a:xfrm>
            <a:off x="0" y="609600"/>
            <a:ext cx="1478890" cy="120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Types of Design Patterns</a:t>
            </a:r>
            <a:endParaRPr/>
          </a:p>
        </p:txBody>
      </p:sp>
      <p:sp>
        <p:nvSpPr>
          <p:cNvPr id="76" name="Google Shape;76;p14"/>
          <p:cNvSpPr txBox="1"/>
          <p:nvPr/>
        </p:nvSpPr>
        <p:spPr>
          <a:xfrm>
            <a:off x="231000" y="1018200"/>
            <a:ext cx="2487000" cy="1599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Creational</a:t>
            </a:r>
            <a:endParaRPr sz="1300"/>
          </a:p>
          <a:p>
            <a:pPr indent="-311150" lvl="1" marL="914400" rtl="0" algn="l">
              <a:lnSpc>
                <a:spcPct val="115000"/>
              </a:lnSpc>
              <a:spcBef>
                <a:spcPts val="0"/>
              </a:spcBef>
              <a:spcAft>
                <a:spcPts val="0"/>
              </a:spcAft>
              <a:buSzPts val="1300"/>
              <a:buChar char="○"/>
            </a:pPr>
            <a:r>
              <a:rPr lang="en" sz="1300"/>
              <a:t>Singleton</a:t>
            </a:r>
            <a:endParaRPr sz="1300"/>
          </a:p>
          <a:p>
            <a:pPr indent="-311150" lvl="1" marL="914400" rtl="0" algn="l">
              <a:lnSpc>
                <a:spcPct val="115000"/>
              </a:lnSpc>
              <a:spcBef>
                <a:spcPts val="0"/>
              </a:spcBef>
              <a:spcAft>
                <a:spcPts val="0"/>
              </a:spcAft>
              <a:buSzPts val="1300"/>
              <a:buChar char="○"/>
            </a:pPr>
            <a:r>
              <a:rPr lang="en" sz="1300"/>
              <a:t>Builder</a:t>
            </a:r>
            <a:endParaRPr sz="1300"/>
          </a:p>
          <a:p>
            <a:pPr indent="-311150" lvl="1" marL="914400" rtl="0" algn="l">
              <a:lnSpc>
                <a:spcPct val="115000"/>
              </a:lnSpc>
              <a:spcBef>
                <a:spcPts val="0"/>
              </a:spcBef>
              <a:spcAft>
                <a:spcPts val="0"/>
              </a:spcAft>
              <a:buSzPts val="1300"/>
              <a:buChar char="○"/>
            </a:pPr>
            <a:r>
              <a:rPr lang="en" sz="1300"/>
              <a:t>Prototype</a:t>
            </a:r>
            <a:endParaRPr sz="1300"/>
          </a:p>
          <a:p>
            <a:pPr indent="-311150" lvl="1" marL="914400" rtl="0" algn="l">
              <a:lnSpc>
                <a:spcPct val="115000"/>
              </a:lnSpc>
              <a:spcBef>
                <a:spcPts val="0"/>
              </a:spcBef>
              <a:spcAft>
                <a:spcPts val="0"/>
              </a:spcAft>
              <a:buSzPts val="1300"/>
              <a:buChar char="○"/>
            </a:pPr>
            <a:r>
              <a:rPr lang="en" sz="1300"/>
              <a:t>Factory Method</a:t>
            </a:r>
            <a:endParaRPr sz="1300"/>
          </a:p>
          <a:p>
            <a:pPr indent="-311150" lvl="1" marL="914400" rtl="0" algn="l">
              <a:lnSpc>
                <a:spcPct val="115000"/>
              </a:lnSpc>
              <a:spcBef>
                <a:spcPts val="0"/>
              </a:spcBef>
              <a:spcAft>
                <a:spcPts val="0"/>
              </a:spcAft>
              <a:buSzPts val="1300"/>
              <a:buChar char="○"/>
            </a:pPr>
            <a:r>
              <a:rPr lang="en" sz="1300"/>
              <a:t>Abstract Factory</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7" name="Google Shape;77;p14"/>
          <p:cNvSpPr txBox="1"/>
          <p:nvPr/>
        </p:nvSpPr>
        <p:spPr>
          <a:xfrm>
            <a:off x="3264725" y="972725"/>
            <a:ext cx="2001900" cy="2011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Structural</a:t>
            </a:r>
            <a:endParaRPr sz="1300"/>
          </a:p>
          <a:p>
            <a:pPr indent="-311150" lvl="1" marL="914400" rtl="0" algn="l">
              <a:lnSpc>
                <a:spcPct val="115000"/>
              </a:lnSpc>
              <a:spcBef>
                <a:spcPts val="0"/>
              </a:spcBef>
              <a:spcAft>
                <a:spcPts val="0"/>
              </a:spcAft>
              <a:buSzPts val="1300"/>
              <a:buChar char="○"/>
            </a:pPr>
            <a:r>
              <a:rPr lang="en" sz="1300"/>
              <a:t>Adapter</a:t>
            </a:r>
            <a:endParaRPr sz="1300"/>
          </a:p>
          <a:p>
            <a:pPr indent="-311150" lvl="1" marL="914400" rtl="0" algn="l">
              <a:lnSpc>
                <a:spcPct val="115000"/>
              </a:lnSpc>
              <a:spcBef>
                <a:spcPts val="0"/>
              </a:spcBef>
              <a:spcAft>
                <a:spcPts val="0"/>
              </a:spcAft>
              <a:buSzPts val="1300"/>
              <a:buChar char="○"/>
            </a:pPr>
            <a:r>
              <a:rPr lang="en" sz="1300"/>
              <a:t>Composite</a:t>
            </a:r>
            <a:endParaRPr sz="1300"/>
          </a:p>
          <a:p>
            <a:pPr indent="-311150" lvl="1" marL="914400" rtl="0" algn="l">
              <a:lnSpc>
                <a:spcPct val="115000"/>
              </a:lnSpc>
              <a:spcBef>
                <a:spcPts val="0"/>
              </a:spcBef>
              <a:spcAft>
                <a:spcPts val="0"/>
              </a:spcAft>
              <a:buSzPts val="1300"/>
              <a:buChar char="○"/>
            </a:pPr>
            <a:r>
              <a:rPr lang="en" sz="1300"/>
              <a:t>Proxy</a:t>
            </a:r>
            <a:endParaRPr sz="1300"/>
          </a:p>
          <a:p>
            <a:pPr indent="-311150" lvl="1" marL="914400" rtl="0" algn="l">
              <a:lnSpc>
                <a:spcPct val="115000"/>
              </a:lnSpc>
              <a:spcBef>
                <a:spcPts val="0"/>
              </a:spcBef>
              <a:spcAft>
                <a:spcPts val="0"/>
              </a:spcAft>
              <a:buSzPts val="1300"/>
              <a:buChar char="○"/>
            </a:pPr>
            <a:r>
              <a:rPr lang="en" sz="1300"/>
              <a:t>Flyweight</a:t>
            </a:r>
            <a:endParaRPr sz="1300"/>
          </a:p>
          <a:p>
            <a:pPr indent="-311150" lvl="1" marL="914400" rtl="0" algn="l">
              <a:lnSpc>
                <a:spcPct val="115000"/>
              </a:lnSpc>
              <a:spcBef>
                <a:spcPts val="0"/>
              </a:spcBef>
              <a:spcAft>
                <a:spcPts val="0"/>
              </a:spcAft>
              <a:buSzPts val="1300"/>
              <a:buChar char="○"/>
            </a:pPr>
            <a:r>
              <a:rPr lang="en" sz="1300"/>
              <a:t>Bridge</a:t>
            </a:r>
            <a:endParaRPr sz="1300"/>
          </a:p>
          <a:p>
            <a:pPr indent="-311150" lvl="1" marL="914400" rtl="0" algn="l">
              <a:lnSpc>
                <a:spcPct val="115000"/>
              </a:lnSpc>
              <a:spcBef>
                <a:spcPts val="0"/>
              </a:spcBef>
              <a:spcAft>
                <a:spcPts val="0"/>
              </a:spcAft>
              <a:buSzPts val="1300"/>
              <a:buChar char="○"/>
            </a:pPr>
            <a:r>
              <a:rPr lang="en" sz="1300"/>
              <a:t>Facade</a:t>
            </a:r>
            <a:endParaRPr sz="1300"/>
          </a:p>
          <a:p>
            <a:pPr indent="-311150" lvl="1" marL="914400" rtl="0" algn="l">
              <a:lnSpc>
                <a:spcPct val="115000"/>
              </a:lnSpc>
              <a:spcBef>
                <a:spcPts val="0"/>
              </a:spcBef>
              <a:spcAft>
                <a:spcPts val="0"/>
              </a:spcAft>
              <a:buSzPts val="1300"/>
              <a:buChar char="○"/>
            </a:pPr>
            <a:r>
              <a:rPr lang="en" sz="1300"/>
              <a:t>Decorator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8" name="Google Shape;78;p14"/>
          <p:cNvSpPr txBox="1"/>
          <p:nvPr/>
        </p:nvSpPr>
        <p:spPr>
          <a:xfrm>
            <a:off x="5950150" y="933200"/>
            <a:ext cx="3152400" cy="312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Behavioral</a:t>
            </a:r>
            <a:endParaRPr sz="1300"/>
          </a:p>
          <a:p>
            <a:pPr indent="-311150" lvl="1" marL="914400" rtl="0" algn="l">
              <a:lnSpc>
                <a:spcPct val="115000"/>
              </a:lnSpc>
              <a:spcBef>
                <a:spcPts val="0"/>
              </a:spcBef>
              <a:spcAft>
                <a:spcPts val="0"/>
              </a:spcAft>
              <a:buSzPts val="1300"/>
              <a:buChar char="○"/>
            </a:pPr>
            <a:r>
              <a:rPr lang="en" sz="1300"/>
              <a:t>Strategy</a:t>
            </a:r>
            <a:endParaRPr sz="1300"/>
          </a:p>
          <a:p>
            <a:pPr indent="-311150" lvl="1" marL="914400" rtl="0" algn="l">
              <a:lnSpc>
                <a:spcPct val="115000"/>
              </a:lnSpc>
              <a:spcBef>
                <a:spcPts val="0"/>
              </a:spcBef>
              <a:spcAft>
                <a:spcPts val="0"/>
              </a:spcAft>
              <a:buSzPts val="1300"/>
              <a:buChar char="○"/>
            </a:pPr>
            <a:r>
              <a:rPr lang="en" sz="1300"/>
              <a:t>Observer</a:t>
            </a:r>
            <a:endParaRPr sz="1300"/>
          </a:p>
          <a:p>
            <a:pPr indent="-311150" lvl="1" marL="914400" rtl="0" algn="l">
              <a:lnSpc>
                <a:spcPct val="115000"/>
              </a:lnSpc>
              <a:spcBef>
                <a:spcPts val="0"/>
              </a:spcBef>
              <a:spcAft>
                <a:spcPts val="0"/>
              </a:spcAft>
              <a:buSzPts val="1300"/>
              <a:buChar char="○"/>
            </a:pPr>
            <a:r>
              <a:rPr lang="en" sz="1300"/>
              <a:t>Command</a:t>
            </a:r>
            <a:endParaRPr sz="1300"/>
          </a:p>
          <a:p>
            <a:pPr indent="-311150" lvl="1" marL="914400" rtl="0" algn="l">
              <a:lnSpc>
                <a:spcPct val="115000"/>
              </a:lnSpc>
              <a:spcBef>
                <a:spcPts val="0"/>
              </a:spcBef>
              <a:spcAft>
                <a:spcPts val="0"/>
              </a:spcAft>
              <a:buSzPts val="1300"/>
              <a:buChar char="○"/>
            </a:pPr>
            <a:r>
              <a:rPr lang="en" sz="1300"/>
              <a:t>Memento</a:t>
            </a:r>
            <a:endParaRPr sz="1300"/>
          </a:p>
          <a:p>
            <a:pPr indent="-311150" lvl="1" marL="914400" rtl="0" algn="l">
              <a:lnSpc>
                <a:spcPct val="115000"/>
              </a:lnSpc>
              <a:spcBef>
                <a:spcPts val="0"/>
              </a:spcBef>
              <a:spcAft>
                <a:spcPts val="0"/>
              </a:spcAft>
              <a:buSzPts val="1300"/>
              <a:buChar char="○"/>
            </a:pPr>
            <a:r>
              <a:rPr lang="en" sz="1300"/>
              <a:t>State</a:t>
            </a:r>
            <a:endParaRPr sz="1300"/>
          </a:p>
          <a:p>
            <a:pPr indent="-311150" lvl="1" marL="914400" rtl="0" algn="l">
              <a:lnSpc>
                <a:spcPct val="115000"/>
              </a:lnSpc>
              <a:spcBef>
                <a:spcPts val="0"/>
              </a:spcBef>
              <a:spcAft>
                <a:spcPts val="0"/>
              </a:spcAft>
              <a:buSzPts val="1300"/>
              <a:buChar char="○"/>
            </a:pPr>
            <a:r>
              <a:rPr b="1" lang="en" sz="1300"/>
              <a:t>Template Method</a:t>
            </a:r>
            <a:endParaRPr b="1" sz="1300"/>
          </a:p>
          <a:p>
            <a:pPr indent="-311150" lvl="1" marL="914400" rtl="0" algn="l">
              <a:lnSpc>
                <a:spcPct val="115000"/>
              </a:lnSpc>
              <a:spcBef>
                <a:spcPts val="0"/>
              </a:spcBef>
              <a:spcAft>
                <a:spcPts val="0"/>
              </a:spcAft>
              <a:buSzPts val="1300"/>
              <a:buChar char="○"/>
            </a:pPr>
            <a:r>
              <a:rPr lang="en" sz="1300"/>
              <a:t>Mediator</a:t>
            </a:r>
            <a:endParaRPr sz="1300"/>
          </a:p>
          <a:p>
            <a:pPr indent="-311150" lvl="1" marL="914400" rtl="0" algn="l">
              <a:lnSpc>
                <a:spcPct val="115000"/>
              </a:lnSpc>
              <a:spcBef>
                <a:spcPts val="0"/>
              </a:spcBef>
              <a:spcAft>
                <a:spcPts val="0"/>
              </a:spcAft>
              <a:buSzPts val="1300"/>
              <a:buChar char="○"/>
            </a:pPr>
            <a:r>
              <a:rPr lang="en" sz="1300"/>
              <a:t>Chain of Responsibility</a:t>
            </a:r>
            <a:endParaRPr sz="1300"/>
          </a:p>
          <a:p>
            <a:pPr indent="-311150" lvl="1" marL="914400" rtl="0" algn="l">
              <a:lnSpc>
                <a:spcPct val="115000"/>
              </a:lnSpc>
              <a:spcBef>
                <a:spcPts val="0"/>
              </a:spcBef>
              <a:spcAft>
                <a:spcPts val="0"/>
              </a:spcAft>
              <a:buSzPts val="1300"/>
              <a:buChar char="○"/>
            </a:pPr>
            <a:r>
              <a:rPr lang="en" sz="1300"/>
              <a:t>Interpreter</a:t>
            </a:r>
            <a:endParaRPr sz="1300"/>
          </a:p>
          <a:p>
            <a:pPr indent="-311150" lvl="1" marL="914400" rtl="0" algn="l">
              <a:lnSpc>
                <a:spcPct val="115000"/>
              </a:lnSpc>
              <a:spcBef>
                <a:spcPts val="0"/>
              </a:spcBef>
              <a:spcAft>
                <a:spcPts val="0"/>
              </a:spcAft>
              <a:buSzPts val="1300"/>
              <a:buChar char="○"/>
            </a:pPr>
            <a:r>
              <a:rPr lang="en" sz="1300"/>
              <a:t>Visitor</a:t>
            </a:r>
            <a:endParaRPr sz="1300"/>
          </a:p>
          <a:p>
            <a:pPr indent="-311150" lvl="1" marL="914400" rtl="0" algn="l">
              <a:lnSpc>
                <a:spcPct val="115000"/>
              </a:lnSpc>
              <a:spcBef>
                <a:spcPts val="0"/>
              </a:spcBef>
              <a:spcAft>
                <a:spcPts val="0"/>
              </a:spcAft>
              <a:buSzPts val="1300"/>
              <a:buChar char="○"/>
            </a:pPr>
            <a:r>
              <a:rPr lang="en" sz="1300"/>
              <a:t>Iterator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pic>
        <p:nvPicPr>
          <p:cNvPr id="79" name="Google Shape;79;p14"/>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Agenda</a:t>
            </a:r>
            <a:endParaRPr/>
          </a:p>
        </p:txBody>
      </p:sp>
      <p:pic>
        <p:nvPicPr>
          <p:cNvPr id="85" name="Google Shape;85;p15"/>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86" name="Google Shape;86;p15"/>
          <p:cNvSpPr txBox="1"/>
          <p:nvPr/>
        </p:nvSpPr>
        <p:spPr>
          <a:xfrm>
            <a:off x="4673800" y="1387825"/>
            <a:ext cx="4267800" cy="228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AFAFA"/>
              </a:buClr>
              <a:buSzPts val="1400"/>
              <a:buChar char="●"/>
            </a:pPr>
            <a:r>
              <a:rPr lang="en">
                <a:solidFill>
                  <a:srgbClr val="FAFAFA"/>
                </a:solidFill>
              </a:rPr>
              <a:t>Description</a:t>
            </a:r>
            <a:endParaRPr>
              <a:solidFill>
                <a:srgbClr val="FAFAFA"/>
              </a:solidFill>
            </a:endParaRPr>
          </a:p>
          <a:p>
            <a:pPr indent="0" lvl="0" marL="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Diagram</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Code sample (Java)</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Use cases</a:t>
            </a:r>
            <a:endParaRPr>
              <a:solidFill>
                <a:srgbClr val="FAFAF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pic>
        <p:nvPicPr>
          <p:cNvPr id="92" name="Google Shape;92;p16"/>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93" name="Google Shape;93;p1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r>
              <a:rPr lang="en"/>
              <a:t> - Building a House Using Templates</a:t>
            </a:r>
            <a:endParaRPr/>
          </a:p>
        </p:txBody>
      </p:sp>
      <p:pic>
        <p:nvPicPr>
          <p:cNvPr id="94" name="Google Shape;94;p16"/>
          <p:cNvPicPr preferRelativeResize="0"/>
          <p:nvPr/>
        </p:nvPicPr>
        <p:blipFill>
          <a:blip r:embed="rId4">
            <a:alphaModFix/>
          </a:blip>
          <a:stretch>
            <a:fillRect/>
          </a:stretch>
        </p:blipFill>
        <p:spPr>
          <a:xfrm>
            <a:off x="2098976" y="152400"/>
            <a:ext cx="4392026" cy="4392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100" name="Google Shape;100;p17"/>
          <p:cNvSpPr txBox="1"/>
          <p:nvPr/>
        </p:nvSpPr>
        <p:spPr>
          <a:xfrm>
            <a:off x="3310925" y="593175"/>
            <a:ext cx="5736300" cy="296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The Template Method design pattern is a behavioral design pattern that defines the program skeleton of an algorithm in a method, deferring some steps to subclasses. This pattern allows subclasses to redefine certain steps of an algorithm without changing the algorithm's structure. The template method within a parent class contains a series of method calls that each perform a step of the algorithm. Some of these steps are implemented directly in the template method, while others are abstract or virtual and must be implemented in subclasses. This design pattern is particularly useful for algorithms with a fixed sequence of steps, but where the details of one or more steps may vary depending on the specific context or data. By leveraging the Template Method pattern, software developers can encapsulate varying behaviors within a subclass while ensuring that the overarching algorithm remains unchanged and consistent.</a:t>
            </a:r>
            <a:endParaRPr sz="1200">
              <a:solidFill>
                <a:srgbClr val="0D0D0D"/>
              </a:solidFill>
              <a:highlight>
                <a:srgbClr val="FFFFFF"/>
              </a:highlight>
              <a:latin typeface="Roboto"/>
              <a:ea typeface="Roboto"/>
              <a:cs typeface="Roboto"/>
              <a:sym typeface="Roboto"/>
            </a:endParaRPr>
          </a:p>
        </p:txBody>
      </p:sp>
      <p:pic>
        <p:nvPicPr>
          <p:cNvPr id="101" name="Google Shape;101;p17"/>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2" name="Google Shape;102;p17"/>
          <p:cNvPicPr preferRelativeResize="0"/>
          <p:nvPr/>
        </p:nvPicPr>
        <p:blipFill>
          <a:blip r:embed="rId4">
            <a:alphaModFix/>
          </a:blip>
          <a:stretch>
            <a:fillRect/>
          </a:stretch>
        </p:blipFill>
        <p:spPr>
          <a:xfrm>
            <a:off x="7172575" y="3172075"/>
            <a:ext cx="1971425" cy="1971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a:t>
            </a:r>
            <a:r>
              <a:rPr lang="en"/>
              <a:t>Diagram</a:t>
            </a:r>
            <a:endParaRPr/>
          </a:p>
        </p:txBody>
      </p:sp>
      <p:pic>
        <p:nvPicPr>
          <p:cNvPr id="108" name="Google Shape;108;p18"/>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9" name="Google Shape;109;p18"/>
          <p:cNvPicPr preferRelativeResize="0"/>
          <p:nvPr/>
        </p:nvPicPr>
        <p:blipFill>
          <a:blip r:embed="rId4">
            <a:alphaModFix/>
          </a:blip>
          <a:stretch>
            <a:fillRect/>
          </a:stretch>
        </p:blipFill>
        <p:spPr>
          <a:xfrm>
            <a:off x="4344426" y="1410750"/>
            <a:ext cx="4133850" cy="244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a:t>
            </a:r>
            <a:r>
              <a:rPr lang="en"/>
              <a:t> Diagram</a:t>
            </a:r>
            <a:endParaRPr/>
          </a:p>
        </p:txBody>
      </p:sp>
      <p:pic>
        <p:nvPicPr>
          <p:cNvPr id="115" name="Google Shape;115;p19"/>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16" name="Google Shape;116;p19"/>
          <p:cNvPicPr preferRelativeResize="0"/>
          <p:nvPr/>
        </p:nvPicPr>
        <p:blipFill>
          <a:blip r:embed="rId4">
            <a:alphaModFix/>
          </a:blip>
          <a:stretch>
            <a:fillRect/>
          </a:stretch>
        </p:blipFill>
        <p:spPr>
          <a:xfrm>
            <a:off x="3851075" y="835575"/>
            <a:ext cx="4634200" cy="3989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Sample</a:t>
            </a:r>
            <a:endParaRPr/>
          </a:p>
        </p:txBody>
      </p:sp>
      <p:pic>
        <p:nvPicPr>
          <p:cNvPr id="122" name="Google Shape;122;p20"/>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28" name="Google Shape;128;p21"/>
          <p:cNvSpPr txBox="1"/>
          <p:nvPr/>
        </p:nvSpPr>
        <p:spPr>
          <a:xfrm>
            <a:off x="231000" y="865800"/>
            <a:ext cx="8694000" cy="2398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General</a:t>
            </a:r>
            <a:endParaRPr sz="1300"/>
          </a:p>
          <a:p>
            <a:pPr indent="-311150" lvl="1" marL="914400" rtl="0" algn="l">
              <a:lnSpc>
                <a:spcPct val="115000"/>
              </a:lnSpc>
              <a:spcBef>
                <a:spcPts val="0"/>
              </a:spcBef>
              <a:spcAft>
                <a:spcPts val="0"/>
              </a:spcAft>
              <a:buSzPts val="1300"/>
              <a:buChar char="○"/>
            </a:pPr>
            <a:r>
              <a:rPr lang="en" sz="1300"/>
              <a:t>Software Build Processes: Preprocess, Compile, Link, Package</a:t>
            </a:r>
            <a:endParaRPr sz="1300"/>
          </a:p>
          <a:p>
            <a:pPr indent="-311150" lvl="1" marL="914400" rtl="0" algn="l">
              <a:lnSpc>
                <a:spcPct val="115000"/>
              </a:lnSpc>
              <a:spcBef>
                <a:spcPts val="0"/>
              </a:spcBef>
              <a:spcAft>
                <a:spcPts val="0"/>
              </a:spcAft>
              <a:buSzPts val="1300"/>
              <a:buChar char="○"/>
            </a:pPr>
            <a:r>
              <a:rPr lang="en" sz="1300"/>
              <a:t>Educational Content Delivery</a:t>
            </a:r>
            <a:endParaRPr sz="1300"/>
          </a:p>
          <a:p>
            <a:pPr indent="-311150" lvl="1" marL="914400" rtl="0" algn="l">
              <a:lnSpc>
                <a:spcPct val="115000"/>
              </a:lnSpc>
              <a:spcBef>
                <a:spcPts val="0"/>
              </a:spcBef>
              <a:spcAft>
                <a:spcPts val="0"/>
              </a:spcAft>
              <a:buSzPts val="1300"/>
              <a:buChar char="○"/>
            </a:pPr>
            <a:r>
              <a:rPr lang="en" sz="1300"/>
              <a:t>This presentation?</a:t>
            </a:r>
            <a:endParaRPr sz="1300"/>
          </a:p>
          <a:p>
            <a:pPr indent="-311150" lvl="1" marL="914400" rtl="0" algn="l">
              <a:lnSpc>
                <a:spcPct val="115000"/>
              </a:lnSpc>
              <a:spcBef>
                <a:spcPts val="0"/>
              </a:spcBef>
              <a:spcAft>
                <a:spcPts val="0"/>
              </a:spcAft>
              <a:buSzPts val="1300"/>
              <a:buChar char="○"/>
            </a:pPr>
            <a:r>
              <a:rPr lang="en" sz="1300"/>
              <a:t>Maven: Validate, Compile, Test, Package, Verify, Install, Deploy</a:t>
            </a:r>
            <a:endParaRPr sz="1300"/>
          </a:p>
          <a:p>
            <a:pPr indent="0" lvl="0" marL="45720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In Test Automation</a:t>
            </a:r>
            <a:endParaRPr sz="1300"/>
          </a:p>
          <a:p>
            <a:pPr indent="-311150" lvl="1" marL="914400" rtl="0" algn="l">
              <a:lnSpc>
                <a:spcPct val="115000"/>
              </a:lnSpc>
              <a:spcBef>
                <a:spcPts val="0"/>
              </a:spcBef>
              <a:spcAft>
                <a:spcPts val="0"/>
              </a:spcAft>
              <a:buSzPts val="1300"/>
              <a:buChar char="○"/>
            </a:pPr>
            <a:r>
              <a:rPr lang="en" sz="1300"/>
              <a:t>All types of testing - it is a lifecycle design pattern</a:t>
            </a:r>
            <a:endParaRPr sz="1300"/>
          </a:p>
          <a:p>
            <a:pPr indent="-311150" lvl="1" marL="914400" rtl="0" algn="l">
              <a:lnSpc>
                <a:spcPct val="115000"/>
              </a:lnSpc>
              <a:spcBef>
                <a:spcPts val="0"/>
              </a:spcBef>
              <a:spcAft>
                <a:spcPts val="0"/>
              </a:spcAft>
              <a:buSzPts val="1300"/>
              <a:buChar char="○"/>
            </a:pPr>
            <a:r>
              <a:rPr lang="en" sz="1300"/>
              <a:t>The Retry Mechanism</a:t>
            </a:r>
            <a:endParaRPr sz="1300"/>
          </a:p>
          <a:p>
            <a:pPr indent="0" lvl="0" marL="0" rtl="0" algn="l">
              <a:lnSpc>
                <a:spcPct val="115000"/>
              </a:lnSpc>
              <a:spcBef>
                <a:spcPts val="0"/>
              </a:spcBef>
              <a:spcAft>
                <a:spcPts val="0"/>
              </a:spcAft>
              <a:buNone/>
            </a:pPr>
            <a:r>
              <a:t/>
            </a:r>
            <a:endParaRPr sz="1300"/>
          </a:p>
        </p:txBody>
      </p:sp>
      <p:pic>
        <p:nvPicPr>
          <p:cNvPr id="129" name="Google Shape;129;p21"/>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