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a2be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a2be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b0d76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b0d76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55cb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55cb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Visitor</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b="1" lang="en" sz="1300"/>
              <a:t>Visitor</a:t>
            </a:r>
            <a:endParaRPr b="1"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The Visitor</a:t>
            </a:r>
            <a:endParaRPr/>
          </a:p>
        </p:txBody>
      </p:sp>
      <p:pic>
        <p:nvPicPr>
          <p:cNvPr id="94" name="Google Shape;94;p16"/>
          <p:cNvPicPr preferRelativeResize="0"/>
          <p:nvPr/>
        </p:nvPicPr>
        <p:blipFill>
          <a:blip r:embed="rId4">
            <a:alphaModFix/>
          </a:blip>
          <a:stretch>
            <a:fillRect/>
          </a:stretch>
        </p:blipFill>
        <p:spPr>
          <a:xfrm>
            <a:off x="23275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Visitor design pattern is a behavioral pattern in software engineering that facilitates adding new operations or functionalities to a collection of objects without altering their structure. It separates the algorithm from the object structure upon which it operates. The pattern involves defining a visitor interface with methods corresponding to each class in the object structure. Each class then accepts visitors, allowing them to perform operations specific to their type. This pattern is particularly useful when the object structure is complex and changes infrequently, but new operations need to be added frequently. It promotes extensibility and maintainability by encapsulating operations in separate visitor classes, enhancing the flexibility of the system.</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6759500" y="2759000"/>
            <a:ext cx="2384499" cy="2384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502225" y="1232526"/>
            <a:ext cx="5499675" cy="294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353775" y="1163975"/>
            <a:ext cx="5637826" cy="3135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Document Processing (XML, JSON): Validation, Transformation, Extraction</a:t>
            </a:r>
            <a:endParaRPr sz="1300"/>
          </a:p>
          <a:p>
            <a:pPr indent="-311150" lvl="1" marL="914400" rtl="0" algn="l">
              <a:lnSpc>
                <a:spcPct val="115000"/>
              </a:lnSpc>
              <a:spcBef>
                <a:spcPts val="0"/>
              </a:spcBef>
              <a:spcAft>
                <a:spcPts val="0"/>
              </a:spcAft>
              <a:buSzPts val="1300"/>
              <a:buChar char="○"/>
            </a:pPr>
            <a:r>
              <a:rPr lang="en" sz="1300"/>
              <a:t>Data Structure Operations: Trees / Graphs data design, perform search, manipulation etc.</a:t>
            </a:r>
            <a:endParaRPr sz="1300"/>
          </a:p>
          <a:p>
            <a:pPr indent="-311150" lvl="1" marL="914400" rtl="0" algn="l">
              <a:lnSpc>
                <a:spcPct val="115000"/>
              </a:lnSpc>
              <a:spcBef>
                <a:spcPts val="0"/>
              </a:spcBef>
              <a:spcAft>
                <a:spcPts val="0"/>
              </a:spcAft>
              <a:buSzPts val="1300"/>
              <a:buChar char="○"/>
            </a:pPr>
            <a:r>
              <a:rPr lang="en" sz="1300"/>
              <a:t>Database Query Processing: Optimization / Execution strategy</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Optimize SQL</a:t>
            </a:r>
            <a:endParaRPr sz="1300"/>
          </a:p>
          <a:p>
            <a:pPr indent="-311150" lvl="1" marL="914400" rtl="0" algn="l">
              <a:lnSpc>
                <a:spcPct val="115000"/>
              </a:lnSpc>
              <a:spcBef>
                <a:spcPts val="0"/>
              </a:spcBef>
              <a:spcAft>
                <a:spcPts val="0"/>
              </a:spcAft>
              <a:buSzPts val="1300"/>
              <a:buChar char="○"/>
            </a:pPr>
            <a:r>
              <a:rPr lang="en" sz="1300"/>
              <a:t>Build Smart Page Objects</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