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74" r:id="rId4"/>
    <p:sldId id="296" r:id="rId5"/>
    <p:sldId id="279" r:id="rId6"/>
    <p:sldId id="281" r:id="rId7"/>
    <p:sldId id="283" r:id="rId8"/>
    <p:sldId id="282" r:id="rId9"/>
    <p:sldId id="284" r:id="rId10"/>
    <p:sldId id="288" r:id="rId11"/>
    <p:sldId id="302" r:id="rId12"/>
    <p:sldId id="297" r:id="rId13"/>
    <p:sldId id="298" r:id="rId14"/>
    <p:sldId id="289" r:id="rId15"/>
    <p:sldId id="303" r:id="rId16"/>
    <p:sldId id="304" r:id="rId17"/>
    <p:sldId id="290" r:id="rId18"/>
    <p:sldId id="291" r:id="rId19"/>
    <p:sldId id="292" r:id="rId20"/>
    <p:sldId id="293" r:id="rId21"/>
    <p:sldId id="299" r:id="rId22"/>
    <p:sldId id="3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>
      <p:cViewPr varScale="1">
        <p:scale>
          <a:sx n="104" d="100"/>
          <a:sy n="104" d="100"/>
        </p:scale>
        <p:origin x="156" y="11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8/18/2021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8/18/2021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2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Shapley Values: Basicamente mede a diferença de considerar e desconsiderar o valor da variável para a predição.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9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74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predizer</a:t>
            </a:r>
            <a:r>
              <a:rPr lang="en-US" dirty="0"/>
              <a:t> o total das </a:t>
            </a:r>
            <a:r>
              <a:rPr lang="en-US" dirty="0" err="1"/>
              <a:t>vendas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mês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Holt-Winter’s com </a:t>
            </a:r>
            <a:r>
              <a:rPr lang="en-US" dirty="0" err="1"/>
              <a:t>sazonalidade</a:t>
            </a:r>
            <a:r>
              <a:rPr lang="en-US" dirty="0"/>
              <a:t> de 12 meses, vistos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anuais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Vemos</a:t>
            </a:r>
            <a:r>
              <a:rPr lang="en-US" dirty="0"/>
              <a:t> um </a:t>
            </a:r>
            <a:r>
              <a:rPr lang="en-US" dirty="0" err="1"/>
              <a:t>aspecto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vendas</a:t>
            </a:r>
            <a:r>
              <a:rPr lang="en-US" dirty="0"/>
              <a:t>, logo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logarítmica</a:t>
            </a:r>
            <a:r>
              <a:rPr lang="en-US" dirty="0"/>
              <a:t>, para </a:t>
            </a:r>
            <a:r>
              <a:rPr lang="en-US" dirty="0" err="1"/>
              <a:t>facilitar</a:t>
            </a:r>
            <a:r>
              <a:rPr lang="en-US" dirty="0"/>
              <a:t> a </a:t>
            </a:r>
            <a:r>
              <a:rPr lang="en-US" dirty="0" err="1"/>
              <a:t>convergência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validação</a:t>
            </a:r>
            <a:r>
              <a:rPr lang="en-US" dirty="0"/>
              <a:t> dos </a:t>
            </a:r>
            <a:r>
              <a:rPr lang="en-US" dirty="0" err="1"/>
              <a:t>hiperparâmetros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cross validation </a:t>
            </a:r>
            <a:r>
              <a:rPr lang="en-US" dirty="0" err="1"/>
              <a:t>em</a:t>
            </a:r>
            <a:r>
              <a:rPr lang="en-US" dirty="0"/>
              <a:t> series </a:t>
            </a:r>
            <a:r>
              <a:rPr lang="en-US" dirty="0" err="1"/>
              <a:t>temporais</a:t>
            </a:r>
            <a:r>
              <a:rPr lang="en-US" dirty="0"/>
              <a:t> e </a:t>
            </a:r>
            <a:r>
              <a:rPr lang="en-US" dirty="0" err="1"/>
              <a:t>métrica</a:t>
            </a:r>
            <a:r>
              <a:rPr lang="en-US" dirty="0"/>
              <a:t> MAE </a:t>
            </a:r>
            <a:r>
              <a:rPr lang="en-US" dirty="0" err="1"/>
              <a:t>sobre</a:t>
            </a:r>
            <a:r>
              <a:rPr lang="en-US" dirty="0"/>
              <a:t> o valor </a:t>
            </a:r>
            <a:r>
              <a:rPr lang="en-US" dirty="0" err="1"/>
              <a:t>predito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divisão</a:t>
            </a:r>
            <a:r>
              <a:rPr lang="en-US" dirty="0"/>
              <a:t> </a:t>
            </a:r>
            <a:r>
              <a:rPr lang="en-US" dirty="0" err="1"/>
              <a:t>treino</a:t>
            </a:r>
            <a:r>
              <a:rPr lang="en-US" dirty="0"/>
              <a:t>-teste </a:t>
            </a:r>
            <a:r>
              <a:rPr lang="en-US" dirty="0" err="1"/>
              <a:t>foi</a:t>
            </a:r>
            <a:r>
              <a:rPr lang="en-US" dirty="0"/>
              <a:t> de 90%-10% para </a:t>
            </a:r>
            <a:r>
              <a:rPr lang="en-US" dirty="0" err="1"/>
              <a:t>testar</a:t>
            </a:r>
            <a:r>
              <a:rPr lang="en-US" dirty="0"/>
              <a:t> a performance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6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8/18/2021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8/18/2021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gif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4" Type="http://schemas.openxmlformats.org/officeDocument/2006/relationships/package" Target="../embeddings/Microsoft_Excel_Worksheet6.xls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1956048"/>
          </a:xfrm>
        </p:spPr>
        <p:txBody>
          <a:bodyPr/>
          <a:lstStyle/>
          <a:p>
            <a:pPr algn="ctr"/>
            <a:r>
              <a:rPr lang="en-US" dirty="0" err="1"/>
              <a:t>Relatório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AliPaga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AC1B51-AC37-4853-BDD6-251A3570C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para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57A07D-B2E5-470E-94AC-1019EA9F4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900398"/>
              </p:ext>
            </p:extLst>
          </p:nvPr>
        </p:nvGraphicFramePr>
        <p:xfrm>
          <a:off x="411163" y="2781300"/>
          <a:ext cx="11366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53359" imgH="581010" progId="Excel.Sheet.12">
                  <p:embed/>
                </p:oleObj>
              </mc:Choice>
              <mc:Fallback>
                <p:oleObj name="Worksheet" r:id="rId2" imgW="6953359" imgH="5810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163" y="2781300"/>
                        <a:ext cx="1136650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811E0-9934-42AE-9121-59CF7E8E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632102"/>
            <a:ext cx="4399047" cy="1593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BE25B-A950-476D-846C-630B5D1EFFF5}"/>
              </a:ext>
            </a:extLst>
          </p:cNvPr>
          <p:cNvSpPr txBox="1"/>
          <p:nvPr/>
        </p:nvSpPr>
        <p:spPr>
          <a:xfrm>
            <a:off x="837828" y="4581128"/>
            <a:ext cx="37444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Filtros de Correlação</a:t>
            </a:r>
          </a:p>
          <a:p>
            <a:pPr algn="ctr">
              <a:lnSpc>
                <a:spcPct val="90000"/>
              </a:lnSpc>
            </a:pPr>
            <a:r>
              <a:rPr lang="pt-BR" sz="2400" dirty="0"/>
              <a:t>(f_regression - Sklearn)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25090-4128-4BCD-9902-B2C2FAB7EB22}"/>
              </a:ext>
            </a:extLst>
          </p:cNvPr>
          <p:cNvSpPr txBox="1"/>
          <p:nvPr/>
        </p:nvSpPr>
        <p:spPr>
          <a:xfrm>
            <a:off x="6742484" y="4513930"/>
            <a:ext cx="489654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Forward Selection</a:t>
            </a:r>
          </a:p>
          <a:p>
            <a:pPr algn="ctr">
              <a:lnSpc>
                <a:spcPct val="90000"/>
              </a:lnSpc>
            </a:pPr>
            <a:r>
              <a:rPr lang="pt-BR" sz="2400" dirty="0"/>
              <a:t>(Sequential Feature Selection – Sklearn)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C619F0-544F-47CF-A5A5-BDF61CAE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1849415"/>
            <a:ext cx="3516187" cy="26152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064EDCE-2DFC-4538-953E-579B63FE89CC}"/>
              </a:ext>
            </a:extLst>
          </p:cNvPr>
          <p:cNvSpPr/>
          <p:nvPr/>
        </p:nvSpPr>
        <p:spPr>
          <a:xfrm>
            <a:off x="5662364" y="3068960"/>
            <a:ext cx="864096" cy="5040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E8342-3D37-477A-8294-EE0637325C63}"/>
              </a:ext>
            </a:extLst>
          </p:cNvPr>
          <p:cNvSpPr txBox="1"/>
          <p:nvPr/>
        </p:nvSpPr>
        <p:spPr>
          <a:xfrm>
            <a:off x="1269876" y="1849415"/>
            <a:ext cx="3024336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Baseline Test</a:t>
            </a:r>
          </a:p>
        </p:txBody>
      </p:sp>
    </p:spTree>
    <p:extLst>
      <p:ext uri="{BB962C8B-B14F-4D97-AF65-F5344CB8AC3E}">
        <p14:creationId xmlns:p14="http://schemas.microsoft.com/office/powerpoint/2010/main" val="67317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E0C03-86C8-4EEA-89CE-7C735961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528900"/>
            <a:ext cx="2720705" cy="18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F324D-6A5C-4B02-BE6D-ACF76621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5" y="2528900"/>
            <a:ext cx="3096344" cy="18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140B2-BC8C-4FEC-9A1D-1D1CB2F3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84" y="2467959"/>
            <a:ext cx="2520280" cy="1922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AAE55-54D8-443F-921C-311277DF8F84}"/>
              </a:ext>
            </a:extLst>
          </p:cNvPr>
          <p:cNvSpPr txBox="1"/>
          <p:nvPr/>
        </p:nvSpPr>
        <p:spPr>
          <a:xfrm>
            <a:off x="837828" y="4581128"/>
            <a:ext cx="15121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Linear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B752C-080A-40B7-8965-F4E981F04D91}"/>
              </a:ext>
            </a:extLst>
          </p:cNvPr>
          <p:cNvSpPr txBox="1"/>
          <p:nvPr/>
        </p:nvSpPr>
        <p:spPr>
          <a:xfrm>
            <a:off x="5014292" y="4581128"/>
            <a:ext cx="15121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Árvore de Decisão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63D77-B4B9-45F3-AFBD-9FA420D68236}"/>
              </a:ext>
            </a:extLst>
          </p:cNvPr>
          <p:cNvSpPr txBox="1"/>
          <p:nvPr/>
        </p:nvSpPr>
        <p:spPr>
          <a:xfrm>
            <a:off x="9109392" y="4581128"/>
            <a:ext cx="151216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Floresta Aleatória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526CC2-C164-43F7-9DB8-2DDE49237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984" y="1337166"/>
            <a:ext cx="3651498" cy="3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A7487-2632-4C75-9366-3619052C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840" y="1728239"/>
            <a:ext cx="5184576" cy="34015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B0A4F-84B0-4039-B886-27DB85B391B8}"/>
                  </a:ext>
                </a:extLst>
              </p:cNvPr>
              <p:cNvSpPr txBox="1"/>
              <p:nvPr/>
            </p:nvSpPr>
            <p:spPr>
              <a:xfrm>
                <a:off x="3934172" y="5181599"/>
                <a:ext cx="295232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CV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Score</m:t>
                      </m:r>
                    </m:oMath>
                  </m:oMathPara>
                </a14:m>
                <a:endParaRPr lang="pt-BR" sz="24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Selection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2B0A4F-84B0-4039-B886-27DB85B3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72" y="5181599"/>
                <a:ext cx="2952328" cy="757130"/>
              </a:xfrm>
              <a:prstGeom prst="rect">
                <a:avLst/>
              </a:prstGeom>
              <a:blipFill>
                <a:blip r:embed="rId3"/>
                <a:stretch>
                  <a:fillRect r="-825" b="-12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4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selecionadas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29ED1E-6D2A-429D-93D0-A8C30C808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19844"/>
              </p:ext>
            </p:extLst>
          </p:nvPr>
        </p:nvGraphicFramePr>
        <p:xfrm>
          <a:off x="1836737" y="2479675"/>
          <a:ext cx="8515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10121" imgH="581010" progId="Excel.Sheet.12">
                  <p:embed/>
                </p:oleObj>
              </mc:Choice>
              <mc:Fallback>
                <p:oleObj name="Worksheet" r:id="rId2" imgW="5210121" imgH="58101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257A07D-B2E5-470E-94AC-1019EA9F4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6737" y="2479675"/>
                        <a:ext cx="85153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3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3603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escolha</a:t>
            </a:r>
            <a:r>
              <a:rPr lang="en-US" dirty="0"/>
              <a:t> final </a:t>
            </a:r>
            <a:r>
              <a:rPr lang="en-US" dirty="0" err="1"/>
              <a:t>foi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29ED1E-6D2A-429D-93D0-A8C30C808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743436"/>
              </p:ext>
            </p:extLst>
          </p:nvPr>
        </p:nvGraphicFramePr>
        <p:xfrm>
          <a:off x="1836737" y="2479675"/>
          <a:ext cx="8515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10121" imgH="581010" progId="Excel.Sheet.12">
                  <p:embed/>
                </p:oleObj>
              </mc:Choice>
              <mc:Fallback>
                <p:oleObj name="Worksheet" r:id="rId2" imgW="5210121" imgH="58101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29ED1E-6D2A-429D-93D0-A8C30C808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6737" y="2479675"/>
                        <a:ext cx="85153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91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3603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performances para esse modelo foram de: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29ED1E-6D2A-429D-93D0-A8C30C808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67803"/>
              </p:ext>
            </p:extLst>
          </p:nvPr>
        </p:nvGraphicFramePr>
        <p:xfrm>
          <a:off x="1836738" y="2954338"/>
          <a:ext cx="70834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33929" imgH="390674" progId="Excel.Sheet.12">
                  <p:embed/>
                </p:oleObj>
              </mc:Choice>
              <mc:Fallback>
                <p:oleObj name="Worksheet" r:id="rId2" imgW="4333929" imgH="39067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29ED1E-6D2A-429D-93D0-A8C30C808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6738" y="2954338"/>
                        <a:ext cx="70834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92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6C996-910E-4C63-971E-E11652FB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196" y="2276872"/>
            <a:ext cx="7085714" cy="27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C5D13-4DC0-4AE7-9F29-8C672E39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8" y="2780928"/>
            <a:ext cx="3159710" cy="17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0E1B1-E617-4482-B7DB-C2D88560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02" y="2276872"/>
            <a:ext cx="7047619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Regressão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B72BC-48C5-4812-AB7E-00C451E6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2060848"/>
            <a:ext cx="5688632" cy="30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Investigados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Agrupamentos</a:t>
            </a:r>
            <a:r>
              <a:rPr lang="en-US" dirty="0"/>
              <a:t> dos </a:t>
            </a:r>
            <a:r>
              <a:rPr lang="en-US" dirty="0" err="1"/>
              <a:t>países</a:t>
            </a:r>
            <a:r>
              <a:rPr lang="en-US" dirty="0"/>
              <a:t> por </a:t>
            </a:r>
            <a:r>
              <a:rPr lang="en-US" dirty="0" err="1"/>
              <a:t>lucro</a:t>
            </a:r>
            <a:r>
              <a:rPr lang="en-US" dirty="0"/>
              <a:t> 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totais</a:t>
            </a:r>
            <a:endParaRPr lang="en-US" dirty="0"/>
          </a:p>
          <a:p>
            <a:r>
              <a:rPr lang="en-US" dirty="0" err="1"/>
              <a:t>Representatividade</a:t>
            </a:r>
            <a:r>
              <a:rPr lang="en-US" dirty="0"/>
              <a:t> dos clusters no total de </a:t>
            </a:r>
            <a:r>
              <a:rPr lang="en-US" dirty="0" err="1"/>
              <a:t>vendas</a:t>
            </a:r>
            <a:endParaRPr lang="en-US" dirty="0"/>
          </a:p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e </a:t>
            </a:r>
            <a:r>
              <a:rPr lang="en-US" dirty="0" err="1"/>
              <a:t>categorias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endParaRPr lang="en-US" dirty="0"/>
          </a:p>
          <a:p>
            <a:r>
              <a:rPr lang="en-US" dirty="0" err="1"/>
              <a:t>Impacto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aspectos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vendas</a:t>
            </a:r>
            <a:endParaRPr lang="en-US" dirty="0"/>
          </a:p>
          <a:p>
            <a:r>
              <a:rPr lang="en-US" dirty="0" err="1"/>
              <a:t>Previsão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mês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Previsão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D10D6-BDDB-4694-BAC3-FAC762B4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56" y="1676400"/>
            <a:ext cx="6408712" cy="42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Previsão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1269-9238-48CD-BD0E-94BB58CD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73" y="2411752"/>
            <a:ext cx="2528933" cy="1419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72BB4-5F6F-49A3-A728-4D21588E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80" y="3030585"/>
            <a:ext cx="2592288" cy="398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6F1847-3B30-4EED-BC5F-04639AE3DE69}"/>
              </a:ext>
            </a:extLst>
          </p:cNvPr>
          <p:cNvSpPr txBox="1"/>
          <p:nvPr/>
        </p:nvSpPr>
        <p:spPr>
          <a:xfrm>
            <a:off x="585800" y="3584900"/>
            <a:ext cx="223224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Holt Winters</a:t>
            </a:r>
          </a:p>
          <a:p>
            <a:pPr algn="ctr">
              <a:lnSpc>
                <a:spcPct val="90000"/>
              </a:lnSpc>
            </a:pPr>
            <a:r>
              <a:rPr lang="pt-BR" sz="2400" dirty="0"/>
              <a:t>Sazonalidade</a:t>
            </a:r>
          </a:p>
          <a:p>
            <a:pPr algn="ctr">
              <a:lnSpc>
                <a:spcPct val="90000"/>
              </a:lnSpc>
            </a:pPr>
            <a:r>
              <a:rPr lang="pt-BR" sz="2400" dirty="0"/>
              <a:t>Anual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3064BD-1338-4038-99CD-517D15D93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140" y="2411752"/>
            <a:ext cx="1944215" cy="1458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F3D289-A75A-400D-ABA0-2FA0F9A9D8B7}"/>
              </a:ext>
            </a:extLst>
          </p:cNvPr>
          <p:cNvSpPr txBox="1"/>
          <p:nvPr/>
        </p:nvSpPr>
        <p:spPr>
          <a:xfrm>
            <a:off x="3502124" y="3874481"/>
            <a:ext cx="223224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Escala Logarítmica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9175F-452B-4840-A5A9-2A3A1F557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740" y="2801167"/>
            <a:ext cx="3000375" cy="857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D025EC-04FA-4F80-AA08-A460F2E39334}"/>
              </a:ext>
            </a:extLst>
          </p:cNvPr>
          <p:cNvSpPr txBox="1"/>
          <p:nvPr/>
        </p:nvSpPr>
        <p:spPr>
          <a:xfrm>
            <a:off x="6013751" y="4129664"/>
            <a:ext cx="303298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CV: 10-fold</a:t>
            </a:r>
          </a:p>
          <a:p>
            <a:pPr algn="ctr">
              <a:lnSpc>
                <a:spcPct val="90000"/>
              </a:lnSpc>
            </a:pPr>
            <a:r>
              <a:rPr lang="pt-BR" sz="2400" dirty="0"/>
              <a:t>Train-Test: 90-10 %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9CA5A-81AF-47DA-AEBF-52CA0D4B8229}"/>
              </a:ext>
            </a:extLst>
          </p:cNvPr>
          <p:cNvSpPr txBox="1"/>
          <p:nvPr/>
        </p:nvSpPr>
        <p:spPr>
          <a:xfrm>
            <a:off x="9209454" y="4129664"/>
            <a:ext cx="303298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Métrica de Validação</a:t>
            </a:r>
          </a:p>
        </p:txBody>
      </p:sp>
    </p:spTree>
    <p:extLst>
      <p:ext uri="{BB962C8B-B14F-4D97-AF65-F5344CB8AC3E}">
        <p14:creationId xmlns:p14="http://schemas.microsoft.com/office/powerpoint/2010/main" val="184936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Previsão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0CA74-3472-4A43-8EDF-FA50FD811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95596"/>
              </p:ext>
            </p:extLst>
          </p:nvPr>
        </p:nvGraphicFramePr>
        <p:xfrm>
          <a:off x="7420336" y="2153996"/>
          <a:ext cx="4193441" cy="47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47941" imgH="390674" progId="Excel.Sheet.12">
                  <p:embed/>
                </p:oleObj>
              </mc:Choice>
              <mc:Fallback>
                <p:oleObj name="Worksheet" r:id="rId2" imgW="3447941" imgH="390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0336" y="2153996"/>
                        <a:ext cx="4193441" cy="475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B9C3A7B-4C21-4DD6-9FDD-F29B662F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178114"/>
              </p:ext>
            </p:extLst>
          </p:nvPr>
        </p:nvGraphicFramePr>
        <p:xfrm>
          <a:off x="7420336" y="2919241"/>
          <a:ext cx="35480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619429" imgH="390674" progId="Excel.Sheet.12">
                  <p:embed/>
                </p:oleObj>
              </mc:Choice>
              <mc:Fallback>
                <p:oleObj name="Worksheet" r:id="rId4" imgW="2619429" imgH="390674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29ED1E-6D2A-429D-93D0-A8C30C808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0336" y="2919241"/>
                        <a:ext cx="3548063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B86444C-C245-4C27-92B0-2F9F3A974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48" y="1769720"/>
            <a:ext cx="7008987" cy="44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Limpeza</a:t>
            </a:r>
            <a:r>
              <a:rPr lang="en-US" dirty="0"/>
              <a:t> dos dados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Datas</a:t>
            </a:r>
            <a:r>
              <a:rPr lang="en-US" dirty="0"/>
              <a:t> </a:t>
            </a:r>
            <a:r>
              <a:rPr lang="en-US" dirty="0" err="1"/>
              <a:t>não-uniformes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Números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duas</a:t>
            </a:r>
            <a:r>
              <a:rPr lang="en-US" dirty="0"/>
              <a:t> casas </a:t>
            </a:r>
            <a:r>
              <a:rPr lang="en-US" dirty="0" err="1"/>
              <a:t>decimais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455B2-76A7-4D43-B498-427BA924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1" y="2204864"/>
            <a:ext cx="3779971" cy="264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AAB1A-20FE-4A6E-AB18-99B1667F8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844" y="2204865"/>
            <a:ext cx="3779970" cy="26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Segmentação</a:t>
            </a:r>
            <a:r>
              <a:rPr lang="en-US" dirty="0"/>
              <a:t> dos dados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E1775-009D-4607-BA55-63066BF7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64" y="1676400"/>
            <a:ext cx="6264696" cy="424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Segmentação</a:t>
            </a:r>
            <a:r>
              <a:rPr lang="en-US" dirty="0"/>
              <a:t> dos 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F6012-9E65-4068-818D-4BC373BE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8" y="1676400"/>
            <a:ext cx="5256584" cy="3665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B64D3-C247-45D7-B509-F4E2EE97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84" y="1676400"/>
            <a:ext cx="5329593" cy="366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Segmentação</a:t>
            </a:r>
            <a:r>
              <a:rPr lang="en-US" dirty="0"/>
              <a:t> dos dados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B33DE-6C55-4902-90E9-2F6D5EB0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258566"/>
            <a:ext cx="4419605" cy="1856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18062-2153-45CD-B115-AE3BC1EF6935}"/>
              </a:ext>
            </a:extLst>
          </p:cNvPr>
          <p:cNvSpPr txBox="1"/>
          <p:nvPr/>
        </p:nvSpPr>
        <p:spPr>
          <a:xfrm>
            <a:off x="1845940" y="4437112"/>
            <a:ext cx="20162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K-means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BCD15-D76E-468F-851E-14B7D8AC8A30}"/>
              </a:ext>
            </a:extLst>
          </p:cNvPr>
          <p:cNvSpPr txBox="1"/>
          <p:nvPr/>
        </p:nvSpPr>
        <p:spPr>
          <a:xfrm>
            <a:off x="7390556" y="4434935"/>
            <a:ext cx="23042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2400" dirty="0"/>
              <a:t>Normalização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1C4B8-4D9E-405A-91AD-4CD8B054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2057400"/>
            <a:ext cx="4032448" cy="199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Segmentação</a:t>
            </a:r>
            <a:r>
              <a:rPr lang="en-US" dirty="0"/>
              <a:t> dos dados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7B479-51F8-4FB3-BED5-B6229633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37" y="1661063"/>
            <a:ext cx="6558949" cy="45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Segmentação</a:t>
            </a:r>
            <a:r>
              <a:rPr lang="en-US" dirty="0"/>
              <a:t> dos dados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90FA46C-E1C9-4C4F-A4F1-C8756375A884}"/>
              </a:ext>
            </a:extLst>
          </p:cNvPr>
          <p:cNvSpPr txBox="1">
            <a:spLocks/>
          </p:cNvSpPr>
          <p:nvPr/>
        </p:nvSpPr>
        <p:spPr>
          <a:xfrm>
            <a:off x="1675276" y="20574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ABF948-139C-4585-9044-903D13A37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26399"/>
              </p:ext>
            </p:extLst>
          </p:nvPr>
        </p:nvGraphicFramePr>
        <p:xfrm>
          <a:off x="621804" y="2057400"/>
          <a:ext cx="4534323" cy="1515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47941" imgH="1152644" progId="Excel.Sheet.12">
                  <p:embed/>
                </p:oleObj>
              </mc:Choice>
              <mc:Fallback>
                <p:oleObj name="Worksheet" r:id="rId2" imgW="3447941" imgH="11526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804" y="2057400"/>
                        <a:ext cx="4534323" cy="1515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9F5E388-2B80-46B0-BA04-DA94AA643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030" y="1844824"/>
            <a:ext cx="5860207" cy="39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277</Words>
  <Application>Microsoft Office PowerPoint</Application>
  <PresentationFormat>Custom</PresentationFormat>
  <Paragraphs>67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Euphemia</vt:lpstr>
      <vt:lpstr>Striped Border 16x9</vt:lpstr>
      <vt:lpstr>Microsoft Excel Worksheet</vt:lpstr>
      <vt:lpstr>Relatório de Vendas AliPaga</vt:lpstr>
      <vt:lpstr>Problemas Investigados</vt:lpstr>
      <vt:lpstr>Limpeza dos dados</vt:lpstr>
      <vt:lpstr>Informações Básicas</vt:lpstr>
      <vt:lpstr>Segmentação dos dados</vt:lpstr>
      <vt:lpstr>Segmentação dos dados</vt:lpstr>
      <vt:lpstr>Segmentação dos dados</vt:lpstr>
      <vt:lpstr>Segmentação dos dados</vt:lpstr>
      <vt:lpstr>Segmentação dos dados</vt:lpstr>
      <vt:lpstr>Regressão</vt:lpstr>
      <vt:lpstr>Regressão</vt:lpstr>
      <vt:lpstr>Regressão</vt:lpstr>
      <vt:lpstr>Regressão</vt:lpstr>
      <vt:lpstr>Regressão</vt:lpstr>
      <vt:lpstr>Regressão</vt:lpstr>
      <vt:lpstr>Regressão</vt:lpstr>
      <vt:lpstr>Regressão</vt:lpstr>
      <vt:lpstr>Regressão</vt:lpstr>
      <vt:lpstr>Regressão</vt:lpstr>
      <vt:lpstr>Previsão</vt:lpstr>
      <vt:lpstr>Previsão</vt:lpstr>
      <vt:lpstr>Previsão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Vendas AliPaga</dc:title>
  <dc:creator>Gabriel</dc:creator>
  <cp:lastModifiedBy>Gabriel</cp:lastModifiedBy>
  <cp:revision>52</cp:revision>
  <dcterms:created xsi:type="dcterms:W3CDTF">2021-08-17T17:22:55Z</dcterms:created>
  <dcterms:modified xsi:type="dcterms:W3CDTF">2021-08-18T22:15:07Z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