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98" r:id="rId5"/>
    <p:sldId id="512" r:id="rId6"/>
    <p:sldId id="530" r:id="rId7"/>
    <p:sldId id="529" r:id="rId8"/>
    <p:sldId id="531" r:id="rId9"/>
    <p:sldId id="532" r:id="rId10"/>
    <p:sldId id="535" r:id="rId11"/>
    <p:sldId id="536" r:id="rId12"/>
    <p:sldId id="538" r:id="rId13"/>
    <p:sldId id="537" r:id="rId14"/>
    <p:sldId id="539" r:id="rId15"/>
    <p:sldId id="540" r:id="rId16"/>
    <p:sldId id="511" r:id="rId17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659"/>
    <a:srgbClr val="F34B77"/>
    <a:srgbClr val="FFFFFF"/>
    <a:srgbClr val="131415"/>
    <a:srgbClr val="91A3AD"/>
    <a:srgbClr val="1C1F20"/>
    <a:srgbClr val="D9D9D9"/>
    <a:srgbClr val="000000"/>
    <a:srgbClr val="009BEB"/>
    <a:srgbClr val="758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E495B-BA02-41C2-A4D4-D5F82E04EEEE}" v="1" dt="2023-09-02T00:20:32.8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196"/>
  </p:normalViewPr>
  <p:slideViewPr>
    <p:cSldViewPr>
      <p:cViewPr varScale="1">
        <p:scale>
          <a:sx n="95" d="100"/>
          <a:sy n="95" d="100"/>
        </p:scale>
        <p:origin x="624" y="84"/>
      </p:cViewPr>
      <p:guideLst>
        <p:guide orient="horz" pos="2880"/>
        <p:guide pos="216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Gomes Campolongo" userId="S::rm94250@fiap.com.br::c6a0bd9a-0e8f-4f19-bc03-e14ad4e89189" providerId="AD" clId="Web-{3E1E495B-BA02-41C2-A4D4-D5F82E04EEEE}"/>
    <pc:docChg chg="sldOrd">
      <pc:chgData name="Matheus Gomes Campolongo" userId="S::rm94250@fiap.com.br::c6a0bd9a-0e8f-4f19-bc03-e14ad4e89189" providerId="AD" clId="Web-{3E1E495B-BA02-41C2-A4D4-D5F82E04EEEE}" dt="2023-09-02T00:20:32.886" v="0"/>
      <pc:docMkLst>
        <pc:docMk/>
      </pc:docMkLst>
      <pc:sldChg chg="ord">
        <pc:chgData name="Matheus Gomes Campolongo" userId="S::rm94250@fiap.com.br::c6a0bd9a-0e8f-4f19-bc03-e14ad4e89189" providerId="AD" clId="Web-{3E1E495B-BA02-41C2-A4D4-D5F82E04EEEE}" dt="2023-09-02T00:20:32.886" v="0"/>
        <pc:sldMkLst>
          <pc:docMk/>
          <pc:sldMk cId="429721898" sldId="5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41B6-8E8E-4E1A-B16D-8B3054E1AB0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5C5F-C1A2-4DE4-85B0-A4DA2723F7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8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6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0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3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"/>
            <a:ext cx="9144000" cy="51482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cr.bstqb.org.br/docs/syllabus_ctfl_3.1.1br.pdf" TargetMode="External"/><Relationship Id="rId7" Type="http://schemas.openxmlformats.org/officeDocument/2006/relationships/hyperlink" Target="https://www.softwaretestinghel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oftwaretestingfundamentals.com/" TargetMode="External"/><Relationship Id="rId5" Type="http://schemas.openxmlformats.org/officeDocument/2006/relationships/hyperlink" Target="https://bcr.bstqb.org.br/docs/syllabus_ctal_tta_4.0br1.pdf" TargetMode="External"/><Relationship Id="rId4" Type="http://schemas.openxmlformats.org/officeDocument/2006/relationships/hyperlink" Target="https://bcr.bstqb.org.br/docs/syllabus_ctal_ta_3.1.2br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9" y="4758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0" y="1176227"/>
            <a:ext cx="3204916" cy="8621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C9986E8-2471-F4F5-A6F6-4B82689F449B}"/>
              </a:ext>
            </a:extLst>
          </p:cNvPr>
          <p:cNvSpPr txBox="1"/>
          <p:nvPr/>
        </p:nvSpPr>
        <p:spPr>
          <a:xfrm>
            <a:off x="4114179" y="436837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8295CE-4200-D8A1-5BC1-09C665262252}"/>
              </a:ext>
            </a:extLst>
          </p:cNvPr>
          <p:cNvSpPr txBox="1"/>
          <p:nvPr/>
        </p:nvSpPr>
        <p:spPr>
          <a:xfrm>
            <a:off x="1769179" y="2571750"/>
            <a:ext cx="5605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Compliance &amp; </a:t>
            </a:r>
            <a:r>
              <a:rPr lang="pt-BR" sz="3200" dirty="0" err="1">
                <a:solidFill>
                  <a:schemeClr val="bg1"/>
                </a:solidFill>
              </a:rPr>
              <a:t>Quality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Assurance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Tabela de decisão:</a:t>
            </a: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é uma representação tabular de um conjunto de condições e ações relacionadas, regras expressas que indicam qual ação deve ocorrer para qual conjunto de valores de condição. Condições e ações formam as linhas da tabela. Cada coluna corresponde a uma regra de decisão (combinação de condições que resultam na execução de determinadas ações) e deve ter um teste associado a ela.</a:t>
            </a:r>
          </a:p>
          <a:p>
            <a:pPr>
              <a:buClr>
                <a:srgbClr val="F00659"/>
              </a:buClr>
            </a:pPr>
            <a:endParaRPr lang="pt-B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Clr>
                <a:srgbClr val="F00659"/>
              </a:buClr>
            </a:pPr>
            <a:r>
              <a:rPr lang="pt-BR" sz="1600" b="1" dirty="0">
                <a:solidFill>
                  <a:srgbClr val="F34B77"/>
                </a:solidFill>
              </a:rPr>
              <a:t>Exemplo</a:t>
            </a:r>
          </a:p>
          <a:p>
            <a:pPr>
              <a:buClr>
                <a:srgbClr val="F00659"/>
              </a:buClr>
            </a:pPr>
            <a:endParaRPr lang="pt-B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Clr>
                <a:srgbClr val="F00659"/>
              </a:buClr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 de um site de comércio eletrônico:</a:t>
            </a:r>
          </a:p>
          <a:p>
            <a:pPr marL="285750" indent="-285750">
              <a:buClr>
                <a:srgbClr val="F00659"/>
              </a:buClr>
              <a:buFontTx/>
              <a:buChar char="-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Ao adicionar no carrinho de compras produtos da categoria Eletrônicos com valor igual ou superior a 500,00, aplicar desconto de 10%. Se o usuário for cliente VIP, o desconto deve ser de 15%.</a:t>
            </a:r>
          </a:p>
          <a:p>
            <a:pPr marL="285750" indent="-285750">
              <a:buClr>
                <a:srgbClr val="F00659"/>
              </a:buClr>
              <a:buFontTx/>
              <a:buChar char="-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Ao adicionar no carrinho de compras produtos da categoria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Eletro-domésticos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com valor igual ou superior a 1000,00, aplicar desconto de 10%. Se o usuário for cliente VIP, o desconto deve ser de 15%.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Transição de estado:</a:t>
            </a: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usado para testar a capacidade do sistema de entrar e sair de estados definidos por meio de transições válidas, assim como para tentar entrar em estados inválidos ou cobrir transições inválidas. Eventos fazem com que o sistema faça transições de estado e execute ações. Dependendo do estado do sistema, o mesmo evento pode resultar em comportamentos diferentes. Recomenda-se a criação de um diagrama de estados, com as transições válidas, e depois traduzi-lo a uma tabela de estados, adicionando também condições potencialmente inválidas.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B06E41-5331-5051-ADC7-4F198C56048F}"/>
              </a:ext>
            </a:extLst>
          </p:cNvPr>
          <p:cNvSpPr/>
          <p:nvPr/>
        </p:nvSpPr>
        <p:spPr>
          <a:xfrm>
            <a:off x="457200" y="1164441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Exemplo:</a:t>
            </a:r>
            <a:r>
              <a:rPr lang="pt-BR" dirty="0">
                <a:solidFill>
                  <a:srgbClr val="F34B77"/>
                </a:solidFill>
              </a:rPr>
              <a:t>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Máquina de estados de um relógio simples.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86CA-B628-F1B3-D07C-AEF4C5F10BFD}"/>
              </a:ext>
            </a:extLst>
          </p:cNvPr>
          <p:cNvSpPr/>
          <p:nvPr/>
        </p:nvSpPr>
        <p:spPr>
          <a:xfrm>
            <a:off x="670560" y="2041693"/>
            <a:ext cx="54102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">
            <a:extLst>
              <a:ext uri="{FF2B5EF4-FFF2-40B4-BE49-F238E27FC236}">
                <a16:creationId xmlns:a16="http://schemas.microsoft.com/office/drawing/2014/main" id="{AFD0C3B1-6DE5-A4E7-2AE2-EA64FC2089B6}"/>
              </a:ext>
            </a:extLst>
          </p:cNvPr>
          <p:cNvSpPr/>
          <p:nvPr/>
        </p:nvSpPr>
        <p:spPr>
          <a:xfrm>
            <a:off x="6248400" y="1665055"/>
            <a:ext cx="2743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Tabela de estados</a:t>
            </a:r>
          </a:p>
          <a:p>
            <a:pPr>
              <a:buClr>
                <a:srgbClr val="F00659"/>
              </a:buClr>
            </a:pPr>
            <a:endParaRPr lang="pt-B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Estado inicial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Entrada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Saída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Estado final</a:t>
            </a:r>
          </a:p>
        </p:txBody>
      </p:sp>
      <p:sp>
        <p:nvSpPr>
          <p:cNvPr id="9" name="Retângulo 1">
            <a:extLst>
              <a:ext uri="{FF2B5EF4-FFF2-40B4-BE49-F238E27FC236}">
                <a16:creationId xmlns:a16="http://schemas.microsoft.com/office/drawing/2014/main" id="{71B8210C-ADBF-40D9-43BC-AD7931955D3C}"/>
              </a:ext>
            </a:extLst>
          </p:cNvPr>
          <p:cNvSpPr/>
          <p:nvPr/>
        </p:nvSpPr>
        <p:spPr>
          <a:xfrm>
            <a:off x="685800" y="1665055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20435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FF59B2-C570-F805-D45E-C459DD6730D8}"/>
              </a:ext>
            </a:extLst>
          </p:cNvPr>
          <p:cNvSpPr/>
          <p:nvPr/>
        </p:nvSpPr>
        <p:spPr>
          <a:xfrm>
            <a:off x="240445" y="344706"/>
            <a:ext cx="1659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Referências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5FA97540-27C3-59F1-19C8-E3FA0858B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3550"/>
            <a:ext cx="75819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CTFL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v3.1.1: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https://bcr.bstqb.org.br/docs/syllabus_ctfl_3.1.1br.pdf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CTAL-TA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v3.1.2: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https://bcr.bstqb.org.br/docs/syllabus_ctal_ta_3.1.2br.pdf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CTAL-TTA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v4.0: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https://bcr.bstqb.org.br/docs/syllabus_ctal_tta_4.0br1.pdf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https://softwaretestingfundamentals.com/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382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Funcionais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Envolve testes que avaliam as funções que o sistema deve executar. Os requisitos funcionais podem ser descritos em especificações de requisitos, de negócios, épicos, histórias de usuários, casos de uso ou especificações funcionais. As funções são </a:t>
            </a:r>
            <a:r>
              <a:rPr lang="pt-BR" b="1" dirty="0">
                <a:solidFill>
                  <a:srgbClr val="F34B77"/>
                </a:solidFill>
              </a:rPr>
              <a:t>“o que”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 sistema deve fazer.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Os testes funcionais devem ser realizados em </a:t>
            </a:r>
            <a:r>
              <a:rPr lang="pt-BR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todos os níveis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 teste e considera o </a:t>
            </a:r>
            <a:r>
              <a:rPr lang="pt-BR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comportamento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 software.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cobertura funcional é a medida em que algum tipo de elemento funcional foi exercido por testes, ou seja, a porcentagem de requisitos funcionais que é validada por testes.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projeto e a execução de testes funcionais podem envolver habilidades ou conhecimentos especiais, como o conhecimento específico de um problema de negócios que o software resolve ou o papel específico que o software desempenha</a:t>
            </a:r>
          </a:p>
        </p:txBody>
      </p:sp>
    </p:spTree>
    <p:extLst>
      <p:ext uri="{BB962C8B-B14F-4D97-AF65-F5344CB8AC3E}">
        <p14:creationId xmlns:p14="http://schemas.microsoft.com/office/powerpoint/2010/main" val="3395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7723C1-711F-DC75-F94A-2A9CBAAD08A6}"/>
              </a:ext>
            </a:extLst>
          </p:cNvPr>
          <p:cNvSpPr/>
          <p:nvPr/>
        </p:nvSpPr>
        <p:spPr>
          <a:xfrm>
            <a:off x="457200" y="116444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Alguns tipos de testes Funcionais:</a:t>
            </a:r>
          </a:p>
          <a:p>
            <a:pPr>
              <a:buClr>
                <a:srgbClr val="F00659"/>
              </a:buClr>
            </a:pP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regressão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confirmação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exploratório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Smoke</a:t>
            </a:r>
            <a:r>
              <a:rPr lang="pt-BR" sz="2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Test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Sanity</a:t>
            </a:r>
            <a:r>
              <a:rPr lang="pt-BR" sz="2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0114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38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Não-Funcionais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Avaliam as características do software, como usabilidade, performance ou segurança. O teste não funcional valida o </a:t>
            </a:r>
            <a:r>
              <a:rPr lang="pt-BR" b="1" dirty="0">
                <a:solidFill>
                  <a:srgbClr val="F34B77"/>
                </a:solidFill>
              </a:rPr>
              <a:t>"quão bem"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 sistema se comporta.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teste não-funcional deve, na medida do possível, também ser realizado em todos os níveis de teste. A descoberta tardia de defeitos não-funcionais pode ser extremamente perigosa e complexa de se resolver.</a:t>
            </a:r>
          </a:p>
        </p:txBody>
      </p:sp>
    </p:spTree>
    <p:extLst>
      <p:ext uri="{BB962C8B-B14F-4D97-AF65-F5344CB8AC3E}">
        <p14:creationId xmlns:p14="http://schemas.microsoft.com/office/powerpoint/2010/main" val="42215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7723C1-711F-DC75-F94A-2A9CBAAD08A6}"/>
              </a:ext>
            </a:extLst>
          </p:cNvPr>
          <p:cNvSpPr/>
          <p:nvPr/>
        </p:nvSpPr>
        <p:spPr>
          <a:xfrm>
            <a:off x="304800" y="1098768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norma ISO 25010 define um modelo com oito características de qualidade de software, com diversas classes e subclasses que podem ser objeto de testes não-funcionais:</a:t>
            </a:r>
          </a:p>
          <a:p>
            <a:pPr>
              <a:buClr>
                <a:srgbClr val="F00659"/>
              </a:buClr>
            </a:pP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Performance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Compatibilidade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Usabilidade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Acessibilidade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Confiabilidade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Segurança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Portabilidade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Etc.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E4C51C-6280-84DB-2383-C29FB661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59" y="3257550"/>
            <a:ext cx="566164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4159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 Branca, Caixa Preta, Caixa Cinza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6477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de Caixa-Branca</a:t>
            </a:r>
          </a:p>
          <a:p>
            <a:pPr>
              <a:buClr>
                <a:srgbClr val="F00659"/>
              </a:buClr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São testes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baseados na estrutura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interna ou na implementação do sistema, que pode incluir código-fonte, arquitetura, fluxos de trabalho e fluxos de dados dentro do sistema. Portanto, o testador deve ter conhecimentos de programação e deve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entender como o sistema foi implementado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19E8C8ED-3DEB-3DA6-8E0B-2DAA118F771D}"/>
              </a:ext>
            </a:extLst>
          </p:cNvPr>
          <p:cNvSpPr/>
          <p:nvPr/>
        </p:nvSpPr>
        <p:spPr>
          <a:xfrm>
            <a:off x="457200" y="3151941"/>
            <a:ext cx="6477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de Caixa-Preta</a:t>
            </a:r>
          </a:p>
          <a:p>
            <a:pPr>
              <a:buClr>
                <a:srgbClr val="F00659"/>
              </a:buClr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São testes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baseados na especificação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ou comportamento, fundamentados na documentação (requisitos, casos de uso, regras de negócio, etc.), e se concentram nas entradas e saídas do objeto de teste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sem referência a sua estrutura interna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C905933-55F2-D561-96C4-CDA4E769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20" y="2952750"/>
            <a:ext cx="1905000" cy="1752600"/>
          </a:xfrm>
          <a:prstGeom prst="cube">
            <a:avLst>
              <a:gd name="adj" fmla="val 25000"/>
            </a:avLst>
          </a:prstGeom>
          <a:solidFill>
            <a:schemeClr val="tx1">
              <a:alpha val="75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19CE2E00-75CD-1E2B-92D8-75E727B0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220" y="3668713"/>
            <a:ext cx="83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A10F3A61-6BEA-EA66-635A-EF32A2FA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017587"/>
            <a:ext cx="1828800" cy="1828800"/>
          </a:xfrm>
          <a:prstGeom prst="cube">
            <a:avLst>
              <a:gd name="adj" fmla="val 25000"/>
            </a:avLst>
          </a:prstGeom>
          <a:solidFill>
            <a:schemeClr val="bg1">
              <a:alpha val="75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0B6FA852-B231-A7AA-3C71-A067AEE9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1535112"/>
            <a:ext cx="1371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1010011010001110101101101101011100100101111011001000101100001011110001010000111010101001010100100101010110111010101101100110000101111000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E746A1D-DD6A-4537-E884-B208E10E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25" y="1455737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10011011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0492690-7DD2-3A42-0712-7B10225F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1370012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01000101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1E06A3EF-21A4-38BB-A78A-5DBCBFA8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775" y="1274762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10011011</a:t>
            </a:r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12655023-0CCA-6340-27C7-A60A2F1C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246187"/>
            <a:ext cx="838200" cy="190500"/>
          </a:xfrm>
          <a:prstGeom prst="parallelogram">
            <a:avLst>
              <a:gd name="adj" fmla="val 105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000"/>
              <a:t>B</a:t>
            </a:r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860B01FF-84DA-8344-58DD-59158E41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1255712"/>
            <a:ext cx="800100" cy="180975"/>
          </a:xfrm>
          <a:prstGeom prst="parallelogram">
            <a:avLst>
              <a:gd name="adj" fmla="val 10088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000"/>
              <a:t>A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9797843C-A962-71F1-DC7A-C9F09069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1046162"/>
            <a:ext cx="1371600" cy="152400"/>
          </a:xfrm>
          <a:prstGeom prst="parallelogram">
            <a:avLst>
              <a:gd name="adj" fmla="val 1041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000"/>
              <a:t>C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4507009-F81F-26A2-60F1-FE212CCF5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169987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10011010</a:t>
            </a:r>
          </a:p>
        </p:txBody>
      </p:sp>
    </p:spTree>
    <p:extLst>
      <p:ext uri="{BB962C8B-B14F-4D97-AF65-F5344CB8AC3E}">
        <p14:creationId xmlns:p14="http://schemas.microsoft.com/office/powerpoint/2010/main" val="33386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Partição de equivalência:</a:t>
            </a: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usada para criar partições de equivalência (geralmente chamadas classes de equivalência) a partir de conjuntos de valores que precisam ser processados da mesma maneira. Ao selecionar um valor representativo de uma partição, a cobertura para todos os itens na mesma partição é assumida. Alguns exemplos de classes de equivalência são: entradas válidas e não válidas; letras, números e caracteres especiais; valores segmentados por faixa, etc.).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Análise de valor limite: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também chamada de BVA (</a:t>
            </a:r>
            <a:r>
              <a:rPr lang="pt-BR" sz="16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Boundary</a:t>
            </a:r>
            <a:r>
              <a:rPr lang="pt-BR" sz="16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Value</a:t>
            </a:r>
            <a:r>
              <a:rPr lang="pt-BR" sz="16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Analysis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), a técnica é usada para testar o manuseio adequado dos valores existentes nos limites das partições de equivalência ordenadas. O comportamento nos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limites das partições de equivalência tem maior probabilidade de estar incorreto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 que o comportamento dentro das partições. Normalmente usa-se o teste com 3 valores: o próprio valor limite, um valor antes e um valor depois.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B06E41-5331-5051-ADC7-4F198C56048F}"/>
              </a:ext>
            </a:extLst>
          </p:cNvPr>
          <p:cNvSpPr/>
          <p:nvPr/>
        </p:nvSpPr>
        <p:spPr>
          <a:xfrm>
            <a:off x="457200" y="1164441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Exemplo:</a:t>
            </a:r>
            <a:r>
              <a:rPr lang="pt-BR" dirty="0">
                <a:solidFill>
                  <a:srgbClr val="F34B77"/>
                </a:solidFill>
              </a:rPr>
              <a:t>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testar uma caixa de entrada de texto que aceita números entre 1 e 1000.</a:t>
            </a:r>
          </a:p>
        </p:txBody>
      </p:sp>
      <p:sp>
        <p:nvSpPr>
          <p:cNvPr id="5" name="Retângulo 1">
            <a:extLst>
              <a:ext uri="{FF2B5EF4-FFF2-40B4-BE49-F238E27FC236}">
                <a16:creationId xmlns:a16="http://schemas.microsoft.com/office/drawing/2014/main" id="{848991EA-B594-8549-E1E4-52E4A3BBA567}"/>
              </a:ext>
            </a:extLst>
          </p:cNvPr>
          <p:cNvSpPr/>
          <p:nvPr/>
        </p:nvSpPr>
        <p:spPr>
          <a:xfrm>
            <a:off x="457200" y="1665056"/>
            <a:ext cx="4114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Partições de equivalência</a:t>
            </a:r>
          </a:p>
          <a:p>
            <a:pPr>
              <a:buClr>
                <a:srgbClr val="F00659"/>
              </a:buClr>
            </a:pPr>
            <a:endParaRPr lang="pt-B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Válidos (números de 1 a 1000)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Inválidos (letras, caracteres especiais, vazio)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Faixa aceita (1 a 1000)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Faixa não aceita (&lt;1 ou &gt;1000)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EB8F1972-93C7-CABD-2D5B-09F996C7A2CB}"/>
              </a:ext>
            </a:extLst>
          </p:cNvPr>
          <p:cNvSpPr/>
          <p:nvPr/>
        </p:nvSpPr>
        <p:spPr>
          <a:xfrm>
            <a:off x="4876800" y="1665055"/>
            <a:ext cx="4114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Valores limite</a:t>
            </a:r>
          </a:p>
          <a:p>
            <a:pPr>
              <a:buClr>
                <a:srgbClr val="F00659"/>
              </a:buClr>
            </a:pPr>
            <a:endParaRPr lang="pt-B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Limite inferior (1, 0 e 2 se for decimal)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Limite superior (1000, 999, 1001 se for decimal).</a:t>
            </a:r>
          </a:p>
        </p:txBody>
      </p:sp>
    </p:spTree>
    <p:extLst>
      <p:ext uri="{BB962C8B-B14F-4D97-AF65-F5344CB8AC3E}">
        <p14:creationId xmlns:p14="http://schemas.microsoft.com/office/powerpoint/2010/main" val="7399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1600" b="1" dirty="0">
                <a:solidFill>
                  <a:srgbClr val="F34B77"/>
                </a:solidFill>
              </a:rPr>
              <a:t>Exemplo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  <p:pic>
        <p:nvPicPr>
          <p:cNvPr id="4" name="Imagem 12">
            <a:extLst>
              <a:ext uri="{FF2B5EF4-FFF2-40B4-BE49-F238E27FC236}">
                <a16:creationId xmlns:a16="http://schemas.microsoft.com/office/drawing/2014/main" id="{B967A8F9-18D6-F5E8-2BE7-C51D6DE0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71" y="1885950"/>
            <a:ext cx="7734657" cy="27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48E827498144E99E283DDB8A87613" ma:contentTypeVersion="15" ma:contentTypeDescription="Create a new document." ma:contentTypeScope="" ma:versionID="7ce2f31ef26fc2329dc317d4a767d964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fb6863ac95b1a331e385ba1600fcdcd3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7fd16d-b471-4bf7-b95c-ebd7f68d2c8c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bd9088-2ed9-416e-b61b-5c17ea7e3085" xsi:nil="true"/>
    <lcf76f155ced4ddcb4097134ff3c332f xmlns="a10d6d09-ccff-44d6-9d40-69adbea4e4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3039F1-5734-494B-92F1-7A8D02FC1F4E}"/>
</file>

<file path=customXml/itemProps2.xml><?xml version="1.0" encoding="utf-8"?>
<ds:datastoreItem xmlns:ds="http://schemas.openxmlformats.org/officeDocument/2006/customXml" ds:itemID="{F40F749E-9181-4C0B-8EC2-C6543D3DF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62EB8-13A6-4BFD-86B0-FD201942F0D9}">
  <ds:schemaRefs>
    <ds:schemaRef ds:uri="http://schemas.microsoft.com/office/2006/metadata/properties"/>
    <ds:schemaRef ds:uri="http://schemas.microsoft.com/office/infopath/2007/PartnerControls"/>
    <ds:schemaRef ds:uri="d48fd270-4a57-47e1-b674-c7d4969804ad"/>
    <ds:schemaRef ds:uri="2220af93-035a-443f-80b0-3b9b401ad9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1056</Words>
  <Application>Microsoft Office PowerPoint</Application>
  <PresentationFormat>Apresentação na tela (16:9)</PresentationFormat>
  <Paragraphs>111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Maíra Fernandes Palácios</dc:creator>
  <cp:lastModifiedBy>Logon PF Fiap</cp:lastModifiedBy>
  <cp:revision>679</cp:revision>
  <cp:lastPrinted>2018-07-02T20:18:36Z</cp:lastPrinted>
  <dcterms:created xsi:type="dcterms:W3CDTF">2018-06-21T14:25:56Z</dcterms:created>
  <dcterms:modified xsi:type="dcterms:W3CDTF">2023-09-02T00:20:33Z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  <property fmtid="{D5CDD505-2E9C-101B-9397-08002B2CF9AE}" pid="5" name="ContentTypeId">
    <vt:lpwstr>0x010100968740B4C0987B4D86879E800A26E446</vt:lpwstr>
  </property>
  <property fmtid="{D5CDD505-2E9C-101B-9397-08002B2CF9AE}" pid="6" name="MediaServiceImageTags">
    <vt:lpwstr/>
  </property>
</Properties>
</file>