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370652-9051-415F-8355-824BE5B5AD57}">
  <a:tblStyle styleId="{6C370652-9051-415F-8355-824BE5B5AD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Average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swald-bold.fntdata"/><Relationship Id="rId12" Type="http://schemas.openxmlformats.org/officeDocument/2006/relationships/slide" Target="slides/slide6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dd6ab072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dd6ab072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dd6ab072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dd6ab072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d7712fa1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d7712fa1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457171c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457171c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d7712fa1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d7712fa1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d7712fa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d7712fa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fe2d187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cfe2d187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d7712fa1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d7712fa1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d7712fa1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d7712fa1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dd6ab072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dd6ab072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d7712fa1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d7712fa1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d6ab07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d6ab07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dd6ab072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dd6ab072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dd6ab072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dd6ab072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Vehicle Crash Type from Crash Report Incident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Gabriel Xu, Andrew Chen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CfsSubsetEval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500" y="2028575"/>
            <a:ext cx="1753225" cy="17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4248" y="1828450"/>
            <a:ext cx="3496825" cy="23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Self-Selected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44"/>
              <a:t>1) weather</a:t>
            </a:r>
            <a:endParaRPr b="1"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4"/>
              <a:t>2) trafcontrl</a:t>
            </a:r>
            <a:endParaRPr b="1"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4"/>
              <a:t>3) lightcond</a:t>
            </a:r>
            <a:endParaRPr b="1"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4"/>
              <a:t>4) rdcondition (Road Condition)</a:t>
            </a:r>
            <a:endParaRPr b="1"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4"/>
              <a:t>5) rdfeature </a:t>
            </a:r>
            <a:endParaRPr b="1"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4"/>
              <a:t>6) vehicle1 and vehicle2</a:t>
            </a:r>
            <a:endParaRPr b="1"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4"/>
              <a:t>7) numpassengers</a:t>
            </a:r>
            <a:endParaRPr b="1"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44"/>
              <a:t>8) numpedestrians </a:t>
            </a:r>
            <a:endParaRPr b="1" sz="244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Models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K-fold cross-validation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Naive Bayes</a:t>
            </a:r>
            <a:endParaRPr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probabilistic classifier based on Bayes’ theorem, assuming feature independence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J48</a:t>
            </a:r>
            <a:endParaRPr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</a:t>
            </a:r>
            <a:r>
              <a:rPr lang="en"/>
              <a:t>uilds decision tree by repeatedly splitting data based on attribute with the highest information gain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RandomForest</a:t>
            </a:r>
            <a:endParaRPr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Constructs multiple decision trees using random subsets of data and features, then aggregates votes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DecisionTable</a:t>
            </a:r>
            <a:endParaRPr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 Summarizes data patterns by </a:t>
            </a:r>
            <a:r>
              <a:rPr lang="en"/>
              <a:t>building</a:t>
            </a:r>
            <a:r>
              <a:rPr lang="en"/>
              <a:t> and organizing conditions and corresponding actions in a table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OneR</a:t>
            </a:r>
            <a:endParaRPr/>
          </a:p>
          <a:p>
            <a:pPr indent="-310832" lvl="1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Selects the single best-performing feature and builds a simple rule based on 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(Accuracy)</a:t>
            </a:r>
            <a:endParaRPr/>
          </a:p>
        </p:txBody>
      </p:sp>
      <p:graphicFrame>
        <p:nvGraphicFramePr>
          <p:cNvPr id="149" name="Google Shape;149;p25"/>
          <p:cNvGraphicFramePr/>
          <p:nvPr/>
        </p:nvGraphicFramePr>
        <p:xfrm>
          <a:off x="402625" y="120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{6C370652-9051-415F-8355-824BE5B5AD57}</a:tableStyleId>
              </a:tblPr>
              <a:tblGrid>
                <a:gridCol w="1404950"/>
                <a:gridCol w="1404950"/>
                <a:gridCol w="1404950"/>
                <a:gridCol w="1404950"/>
                <a:gridCol w="1404950"/>
                <a:gridCol w="1404950"/>
              </a:tblGrid>
              <a:tr h="7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Naive Bayes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J48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Random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Forest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Decision Table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OneR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Self-Selected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85.12%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85.18%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CorrelationAttributeEval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82.76%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84.89%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InfoGain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85.05%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85.74%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3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ReliefF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84.44%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84.32%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CfsSubsetEval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85.04%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86.47%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85.76%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86.45%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86.43%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Future Work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model was CfsSubsetEval with Naive Bayes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85.0519%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0.85 TPR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0.785 FPR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0.799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0.850 Recall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0.814 F-Measure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0.114 MCC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Injury and fatality classes have TP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Tradeoff between majority and minority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Address class imbalance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200" y="1769925"/>
            <a:ext cx="3994426" cy="13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063900" cy="3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Vehicle crashes are common, over </a:t>
            </a:r>
            <a:r>
              <a:rPr b="1" lang="en" sz="2100"/>
              <a:t>6 million</a:t>
            </a:r>
            <a:r>
              <a:rPr lang="en" sz="2100"/>
              <a:t> per year in the U.S.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</a:t>
            </a:r>
            <a:r>
              <a:rPr lang="en" sz="2100"/>
              <a:t>sulted in </a:t>
            </a:r>
            <a:r>
              <a:rPr b="1" lang="en" sz="2100"/>
              <a:t>40,990</a:t>
            </a:r>
            <a:r>
              <a:rPr lang="en" sz="2100"/>
              <a:t> </a:t>
            </a:r>
            <a:r>
              <a:rPr b="1" lang="en" sz="2100"/>
              <a:t>deaths</a:t>
            </a:r>
            <a:r>
              <a:rPr lang="en" sz="2100"/>
              <a:t> in the U.S. in 2023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 order to prevent this, consider </a:t>
            </a:r>
            <a:r>
              <a:rPr lang="en" sz="2100"/>
              <a:t>which factors influence the </a:t>
            </a:r>
            <a:r>
              <a:rPr b="1" lang="en" sz="2100"/>
              <a:t>severity of crashes</a:t>
            </a:r>
            <a:endParaRPr b="1"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Allows us to know how better to </a:t>
            </a:r>
            <a:r>
              <a:rPr b="1" lang="en" sz="1700"/>
              <a:t>prevent injuries </a:t>
            </a:r>
            <a:r>
              <a:rPr lang="en" sz="1700"/>
              <a:t>and </a:t>
            </a:r>
            <a:r>
              <a:rPr b="1" lang="en" sz="1700"/>
              <a:t>fatalities</a:t>
            </a:r>
            <a:endParaRPr b="1"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Identify </a:t>
            </a:r>
            <a:r>
              <a:rPr b="1" lang="en" sz="1700"/>
              <a:t>which locations</a:t>
            </a:r>
            <a:r>
              <a:rPr lang="en" sz="1700"/>
              <a:t> are more </a:t>
            </a:r>
            <a:r>
              <a:rPr b="1" lang="en" sz="1700"/>
              <a:t>dangerous</a:t>
            </a:r>
            <a:endParaRPr b="1" sz="17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550" y="946175"/>
            <a:ext cx="2279400" cy="152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2038" y="2973225"/>
            <a:ext cx="2238300" cy="1562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24241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42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Vehicle Crashes occurring in the Town of Cary, North Carolina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Classifying instances</a:t>
            </a:r>
            <a:r>
              <a:rPr lang="en"/>
              <a:t> as “fatalities”, “injury”, or “crash”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 preprocessing steps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attributes: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rdsurface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rdcondition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lightcond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trafcontrol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Removed</a:t>
            </a:r>
            <a:r>
              <a:rPr lang="en"/>
              <a:t>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tamainid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contributing_factor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vehicle_type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contrcir1_desc, contrcir2_desc, ...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vehicle3, vehicle4, 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New/modified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num_vehicles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ta_time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24241 instances, 20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0.18% fatalities, 13.34% injury, 86.47% crash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1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after Preprocessing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85357"/>
            <a:ext cx="9144001" cy="4091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CorrelationAttributeEval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InfoGainAttributeEval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ReliefF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CfsSubsetEval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Self-Selected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CorrelationAttributeEval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Cutoff value of 0.02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25" y="1830288"/>
            <a:ext cx="1946325" cy="262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075" y="172849"/>
            <a:ext cx="2478749" cy="74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9250" y="1392225"/>
            <a:ext cx="3930230" cy="3416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9"/>
          <p:cNvCxnSpPr/>
          <p:nvPr/>
        </p:nvCxnSpPr>
        <p:spPr>
          <a:xfrm flipH="1" rot="10800000">
            <a:off x="4131425" y="3346000"/>
            <a:ext cx="16767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InfoGainAttributeEval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Cutoff value of 0.01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25" y="2073163"/>
            <a:ext cx="1914550" cy="22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9725" y="1017725"/>
            <a:ext cx="5512400" cy="3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06401" y="1774925"/>
            <a:ext cx="4508525" cy="2825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0"/>
          <p:cNvCxnSpPr/>
          <p:nvPr/>
        </p:nvCxnSpPr>
        <p:spPr>
          <a:xfrm flipH="1" rot="10800000">
            <a:off x="4116325" y="2606650"/>
            <a:ext cx="16767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ReliefF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Cutoff value of 0.02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350" y="1794913"/>
            <a:ext cx="1438275" cy="29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8000" y="1618175"/>
            <a:ext cx="4422300" cy="295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8000" y="598625"/>
            <a:ext cx="4676775" cy="41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1"/>
          <p:cNvCxnSpPr/>
          <p:nvPr/>
        </p:nvCxnSpPr>
        <p:spPr>
          <a:xfrm flipH="1" rot="10800000">
            <a:off x="3799100" y="3406425"/>
            <a:ext cx="1676700" cy="7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