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3" r:id="rId6"/>
    <p:sldId id="267" r:id="rId7"/>
    <p:sldId id="274" r:id="rId8"/>
    <p:sldId id="270" r:id="rId9"/>
    <p:sldId id="265" r:id="rId10"/>
    <p:sldId id="275" r:id="rId11"/>
    <p:sldId id="262" r:id="rId12"/>
    <p:sldId id="276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19657-AC19-0E81-DD6D-14DE9908BB6D}" v="94" dt="2022-04-27T18:45:36.016"/>
    <p1510:client id="{2379EB0F-2F20-A99C-9575-C09572B61DEC}" v="53" dt="2022-04-27T17:55:48.891"/>
    <p1510:client id="{AA7B6A78-2C5E-A9EA-97E1-DB295C98188A}" v="15" dt="2022-04-27T20:11:31.195"/>
    <p1510:client id="{AC8C348D-7F0E-CA3B-BB46-B267172AFA67}" v="771" dt="2022-04-27T20:01:03.763"/>
    <p1510:client id="{EEF01674-0A47-42C7-BC97-4DDFAA53AF83}" v="1339" dt="2022-04-27T20:11:42.420"/>
    <p1510:client id="{F8B06646-8DA4-4D65-9CE1-3746B88B3F25}" v="16" dt="2022-04-27T18:44:19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9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1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3E9C1D-B1C9-4954-B6C0-610922B28CF3}" type="datetime1">
              <a:rPr lang="es-ES" smtClean="0"/>
              <a:t>27/04/2022</a:t>
            </a:fld>
            <a:endParaRPr lang="es-ES" dirty="0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66F51-7358-45AF-8531-9AF4F2036A31}" type="datetime1">
              <a:rPr lang="es-ES" smtClean="0"/>
              <a:pPr/>
              <a:t>27/04/2022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97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75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581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6600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25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Elipse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Elipse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Elipse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Elipse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orma libre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C1ACD9F6-013A-4F1C-9B2F-3B0DA88D8BCB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0" name="Rectángulo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ángulo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ipse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orma libre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orma lib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FD374E-CCC7-4E99-BD44-94BBC7CFFF77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ángulo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ipse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orma libre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orma lib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Marcador de posición de contenido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6E325-D2D9-4AA3-A983-B0C3AC02FD50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B7817A-1322-4F5B-A318-160699A6C817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51A17-AFD4-450D-BBBE-8B87B46F4681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07812-B0A4-415B-9C63-697F97AC56F2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E731AA-EDDE-49A2-B3F8-DA1DB0B36A7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Rectángulo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69CBF-D15E-45F7-9A71-93D39AFB61B3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ángulo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Elipse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ángulo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CFE935-7454-4EF5-9A5B-61A55DB40CEE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título: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0FF9F6-932A-4C5B-B13A-96F5061CCAB2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ñetas como iconos de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texto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sp>
        <p:nvSpPr>
          <p:cNvPr id="16" name="Marcador de posición de texto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sp>
        <p:nvSpPr>
          <p:cNvPr id="17" name="Marcador de posición de texto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sp>
        <p:nvSpPr>
          <p:cNvPr id="18" name="Marcador de posición de texto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sp>
        <p:nvSpPr>
          <p:cNvPr id="19" name="Marcador de posición de texto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D52B5-E519-4C7F-B300-7312911560FA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1" name="Marcador de posición de imagen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2" name="Marcador de posición de imagen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4" name="Marcador de posición de imagen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6" name="Marcador de posición de imagen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viñetas icono vertical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2" name="Marcador de posición de imagen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Marcador de posición de imagen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88888B-5B6B-4403-AD59-31324B28492C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Marcador de posición de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18" name="Marcador de posición de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6" name="Marcador de posición de texto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8" name="Marcador de posición de texto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0" name="Marcador de posición de imagen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4" name="Marcador de posición de imagen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viñetas icon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Marcador de posición de imagen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posición de imagen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Marcador de posición de imagen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32" name="Marcador de posición de imagen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3372E8-BF4D-4155-9AFF-99D8704387F6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Marcador de posición de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18" name="Marcador de posición de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6" name="Marcador de posición de texto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8" name="Marcador de posición de texto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viñetas icon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Marcador de posición de imagen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32" name="Marcador de posición de imagen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F7FC3-4986-41D3-8450-7E9589F36E30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Marcador de posición de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18" name="Marcador de posición de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viñetas icono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Marcador de posición de imagen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Marcador de posición de imagen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333FD8-864A-4560-9F36-DDB61130B9B0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Marcador de posición de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18" name="Marcador de posición de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6" name="Marcador de posición de texto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8" name="Marcador de posición de texto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Marcador de posición de imagen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posición de imagen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ángulo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ipse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orma libre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orma libre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orma lib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718DFF-D654-4532-A1B0-A42FE70F9FB3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22" name="Rectángulo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¿Cómo influyen las características de los profesores en la elección de doble programa?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Luciano </a:t>
            </a:r>
            <a:r>
              <a:rPr lang="en-US" dirty="0" err="1"/>
              <a:t>Bastidas</a:t>
            </a:r>
            <a:r>
              <a:rPr lang="en-US" dirty="0"/>
              <a:t>				Gabriel Jimenez </a:t>
            </a:r>
          </a:p>
          <a:p>
            <a:r>
              <a:rPr lang="en-US" dirty="0"/>
              <a:t>Oscar </a:t>
            </a:r>
            <a:r>
              <a:rPr lang="en-US" dirty="0" err="1"/>
              <a:t>Polonia</a:t>
            </a:r>
            <a:r>
              <a:rPr lang="en-US" dirty="0"/>
              <a:t>				Jonathan </a:t>
            </a:r>
            <a:r>
              <a:rPr lang="en-US" dirty="0" err="1"/>
              <a:t>Urian</a:t>
            </a:r>
            <a:endParaRPr lang="en-U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DFDC147E-B1EB-D6F7-67B5-04EC64DA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rtl="0"/>
            <a:fld id="{9FF96B15-8338-45D5-A943-561235072D66}" type="slidenum">
              <a:rPr lang="es-ES" noProof="0" smtClean="0"/>
              <a:t>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FD1E5-8B32-A5A0-950D-8D3C91ED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elegimos esta pregunta?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586A93-200E-10F8-C47C-B6B7583A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es-ES" noProof="0" smtClean="0"/>
              <a:t>2</a:t>
            </a:fld>
            <a:endParaRPr lang="es-ES" noProof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416C80-B318-44CE-D586-844809075E2B}"/>
              </a:ext>
            </a:extLst>
          </p:cNvPr>
          <p:cNvSpPr txBox="1"/>
          <p:nvPr/>
        </p:nvSpPr>
        <p:spPr>
          <a:xfrm>
            <a:off x="6617110" y="2057399"/>
            <a:ext cx="434094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ea typeface="+mn-lt"/>
                <a:cs typeface="+mn-lt"/>
              </a:rPr>
              <a:t>Al hablar con la coordinadora</a:t>
            </a:r>
            <a:r>
              <a:rPr lang="es-ES">
                <a:ea typeface="+mn-lt"/>
                <a:cs typeface="+mn-lt"/>
              </a:rPr>
              <a:t> </a:t>
            </a:r>
            <a:r>
              <a:rPr lang="es-ES" dirty="0">
                <a:ea typeface="+mn-lt"/>
                <a:cs typeface="+mn-lt"/>
              </a:rPr>
              <a:t>de física  nos comentó que le parecería interesante ver cuál es la probabilidad de que un estudiante haga doble con física. </a:t>
            </a:r>
            <a:endParaRPr lang="es-ES"/>
          </a:p>
          <a:p>
            <a:pPr algn="ctr"/>
            <a:endParaRPr lang="es-ES" dirty="0">
              <a:ea typeface="+mn-lt"/>
              <a:cs typeface="+mn-lt"/>
            </a:endParaRPr>
          </a:p>
          <a:p>
            <a:pPr algn="ctr"/>
            <a:r>
              <a:rPr lang="es-ES" dirty="0">
                <a:ea typeface="+mn-lt"/>
                <a:cs typeface="+mn-lt"/>
              </a:rPr>
              <a:t>Para </a:t>
            </a:r>
            <a:r>
              <a:rPr lang="es-ES">
                <a:ea typeface="+mn-lt"/>
                <a:cs typeface="+mn-lt"/>
              </a:rPr>
              <a:t>analizar esto</a:t>
            </a:r>
            <a:r>
              <a:rPr lang="es-ES" dirty="0">
                <a:ea typeface="+mn-lt"/>
                <a:cs typeface="+mn-lt"/>
              </a:rPr>
              <a:t>, quisimos usar las características de los profesores de planta y de cátedra lo cual es una variable que la universidad puede moldear </a:t>
            </a:r>
            <a:r>
              <a:rPr lang="es-ES">
                <a:ea typeface="+mn-lt"/>
                <a:cs typeface="+mn-lt"/>
              </a:rPr>
              <a:t>si resulta ser relevante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/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897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es-ES" sz="2300" dirty="0">
                <a:solidFill>
                  <a:schemeClr val="bg1"/>
                </a:solidFill>
              </a:rPr>
              <a:t>Las </a:t>
            </a:r>
            <a:r>
              <a:rPr lang="es-ES" dirty="0">
                <a:solidFill>
                  <a:schemeClr val="bg1"/>
                </a:solidFill>
              </a:rPr>
              <a:t>características de los profesores que usaremos serán los porcentajes de:</a:t>
            </a:r>
            <a:endParaRPr lang="es-ES" sz="2300" dirty="0">
              <a:solidFill>
                <a:schemeClr val="bg1"/>
              </a:solidFill>
            </a:endParaRP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7987" y="1447274"/>
            <a:ext cx="3852000" cy="720000"/>
          </a:xfrm>
        </p:spPr>
        <p:txBody>
          <a:bodyPr rtlCol="0">
            <a:normAutofit fontScale="92500"/>
          </a:bodyPr>
          <a:lstStyle/>
          <a:p>
            <a:pPr rtl="0"/>
            <a:r>
              <a:rPr lang="es-ES" dirty="0"/>
              <a:t>0) Profesores con doctorado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7987" y="2287088"/>
            <a:ext cx="3852000" cy="72000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1) Profesores con maestría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CB033E00-5119-4205-BD29-9D1A753B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7938" y="3224177"/>
            <a:ext cx="4380034" cy="720000"/>
          </a:xfrm>
        </p:spPr>
        <p:txBody>
          <a:bodyPr rtlCol="0">
            <a:normAutofit fontScale="92500"/>
          </a:bodyPr>
          <a:lstStyle/>
          <a:p>
            <a:pPr rtl="0"/>
            <a:r>
              <a:rPr lang="es-ES" dirty="0"/>
              <a:t>2) Profesores con especialización</a:t>
            </a:r>
          </a:p>
        </p:txBody>
      </p:sp>
      <p:sp>
        <p:nvSpPr>
          <p:cNvPr id="6" name="Marcador de posición de texto 5">
            <a:extLst>
              <a:ext uri="{FF2B5EF4-FFF2-40B4-BE49-F238E27FC236}">
                <a16:creationId xmlns:a16="http://schemas.microsoft.com/office/drawing/2014/main" id="{0C0A6450-4901-4648-A1D8-F9E19429F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72705" y="5200266"/>
            <a:ext cx="3074835" cy="707710"/>
          </a:xfrm>
        </p:spPr>
        <p:txBody>
          <a:bodyPr rtlCol="0">
            <a:normAutofit/>
          </a:bodyPr>
          <a:lstStyle/>
          <a:p>
            <a:r>
              <a:rPr lang="es-ES" dirty="0"/>
              <a:t>5) Hombres de Planta</a:t>
            </a:r>
          </a:p>
        </p:txBody>
      </p:sp>
      <p:sp>
        <p:nvSpPr>
          <p:cNvPr id="9" name="Marcador de posición de texto 8">
            <a:extLst>
              <a:ext uri="{FF2B5EF4-FFF2-40B4-BE49-F238E27FC236}">
                <a16:creationId xmlns:a16="http://schemas.microsoft.com/office/drawing/2014/main" id="{246A07C8-F3A3-4A79-ADA4-D3DF410E68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39187" y="4213603"/>
            <a:ext cx="3308352" cy="720000"/>
          </a:xfrm>
        </p:spPr>
        <p:txBody>
          <a:bodyPr rtlCol="0">
            <a:normAutofit/>
          </a:bodyPr>
          <a:lstStyle/>
          <a:p>
            <a:r>
              <a:rPr lang="es-ES" dirty="0"/>
              <a:t>3) Hombres de catedra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smtClean="0"/>
              <a:t>3</a:t>
            </a:fld>
            <a:endParaRPr lang="es-ES"/>
          </a:p>
        </p:txBody>
      </p:sp>
      <p:sp>
        <p:nvSpPr>
          <p:cNvPr id="8" name="Marcador de posición de texto 5">
            <a:extLst>
              <a:ext uri="{FF2B5EF4-FFF2-40B4-BE49-F238E27FC236}">
                <a16:creationId xmlns:a16="http://schemas.microsoft.com/office/drawing/2014/main" id="{671997BE-F085-424F-9586-0ACB76E186C3}"/>
              </a:ext>
            </a:extLst>
          </p:cNvPr>
          <p:cNvSpPr txBox="1">
            <a:spLocks/>
          </p:cNvSpPr>
          <p:nvPr/>
        </p:nvSpPr>
        <p:spPr>
          <a:xfrm>
            <a:off x="8732879" y="5205182"/>
            <a:ext cx="2706126" cy="7322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6) Mujeres de Planta</a:t>
            </a:r>
          </a:p>
        </p:txBody>
      </p:sp>
      <p:sp>
        <p:nvSpPr>
          <p:cNvPr id="12" name="Marcador de posición de texto 8">
            <a:extLst>
              <a:ext uri="{FF2B5EF4-FFF2-40B4-BE49-F238E27FC236}">
                <a16:creationId xmlns:a16="http://schemas.microsoft.com/office/drawing/2014/main" id="{A6B4325D-5F84-6267-2C99-0CDD90745F25}"/>
              </a:ext>
            </a:extLst>
          </p:cNvPr>
          <p:cNvSpPr txBox="1">
            <a:spLocks/>
          </p:cNvSpPr>
          <p:nvPr/>
        </p:nvSpPr>
        <p:spPr>
          <a:xfrm>
            <a:off x="8671425" y="4218519"/>
            <a:ext cx="325919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4) Mujeres de catedra</a:t>
            </a:r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999C1-D3DE-1676-1F02-888DBE29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Entrenamiento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25E210-0CAA-0C30-3A6B-427A28464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Datos usados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50405A-A0D3-7921-CC5C-83DD35A28D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Se creó una matriz de doble programa con los datos obtenidos del Boletín estadístico. A partir de estos se dividió en dos sets de datos, el training set con un </a:t>
            </a:r>
            <a:r>
              <a:rPr lang="es-ES"/>
              <a:t>60</a:t>
            </a:r>
            <a:r>
              <a:rPr lang="es-ES" dirty="0"/>
              <a:t>% y el test set con un 40% de los datos. 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34E2FB-B2E7-90BB-609F-2D39AD264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Proceso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12210E-A09E-9339-69A9-A36717BD43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Para el entrenamiento se usaron árboles de decisión secuenciales por medio de la función </a:t>
            </a:r>
            <a:r>
              <a:rPr lang="es-ES" b="1" dirty="0" err="1">
                <a:ea typeface="+mn-lt"/>
                <a:cs typeface="+mn-lt"/>
              </a:rPr>
              <a:t>Gradient</a:t>
            </a:r>
            <a:r>
              <a:rPr lang="es-ES" b="1" dirty="0">
                <a:ea typeface="+mn-lt"/>
                <a:cs typeface="+mn-lt"/>
              </a:rPr>
              <a:t> </a:t>
            </a:r>
            <a:r>
              <a:rPr lang="es-ES" b="1" dirty="0" err="1">
                <a:ea typeface="+mn-lt"/>
                <a:cs typeface="+mn-lt"/>
              </a:rPr>
              <a:t>Boosting</a:t>
            </a:r>
            <a:r>
              <a:rPr lang="es-ES" b="1" dirty="0">
                <a:ea typeface="+mn-lt"/>
                <a:cs typeface="+mn-lt"/>
              </a:rPr>
              <a:t> </a:t>
            </a:r>
            <a:r>
              <a:rPr lang="es-ES" dirty="0">
                <a:ea typeface="+mn-lt"/>
                <a:cs typeface="+mn-lt"/>
              </a:rPr>
              <a:t>y</a:t>
            </a:r>
            <a:r>
              <a:rPr lang="es-ES" b="1" dirty="0">
                <a:ea typeface="+mn-lt"/>
                <a:cs typeface="+mn-lt"/>
              </a:rPr>
              <a:t> </a:t>
            </a:r>
            <a:r>
              <a:rPr lang="es-ES" dirty="0">
                <a:ea typeface="+mn-lt"/>
                <a:cs typeface="+mn-lt"/>
              </a:rPr>
              <a:t>con estos se realizó una regresión</a:t>
            </a:r>
            <a:r>
              <a:rPr lang="es-ES" b="1" dirty="0">
                <a:ea typeface="+mn-lt"/>
                <a:cs typeface="+mn-lt"/>
              </a:rPr>
              <a:t>. </a:t>
            </a:r>
            <a:endParaRPr lang="es-ES" dirty="0">
              <a:ea typeface="+mn-lt"/>
              <a:cs typeface="+mn-lt"/>
            </a:endParaRPr>
          </a:p>
          <a:p>
            <a:endParaRPr lang="es-ES" dirty="0"/>
          </a:p>
          <a:p>
            <a:r>
              <a:rPr lang="es-ES" dirty="0"/>
              <a:t>Como métrica de evaluación se usó el r^2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ED1D2F-F979-E5A1-0D49-86F764CB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833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7BB6A-049C-45E8-AC09-2F0B9BB2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Entrenamiento</a:t>
            </a:r>
          </a:p>
        </p:txBody>
      </p:sp>
      <p:sp>
        <p:nvSpPr>
          <p:cNvPr id="3" name="Marcador de posición de número de diapositiva 2">
            <a:extLst>
              <a:ext uri="{FF2B5EF4-FFF2-40B4-BE49-F238E27FC236}">
                <a16:creationId xmlns:a16="http://schemas.microsoft.com/office/drawing/2014/main" id="{1EC2495D-630A-AF42-97CB-9B1D6372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smtClean="0"/>
              <a:pPr rtl="0"/>
              <a:t>5</a:t>
            </a:fld>
            <a:endParaRPr lang="es-ES"/>
          </a:p>
        </p:txBody>
      </p:sp>
      <p:pic>
        <p:nvPicPr>
          <p:cNvPr id="5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141C482-1C3F-6346-BC77-5C303121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306" y="288985"/>
            <a:ext cx="6395049" cy="642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6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30" y="536778"/>
            <a:ext cx="3860260" cy="17356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es-ES" sz="3200" dirty="0">
                <a:solidFill>
                  <a:schemeClr val="bg1"/>
                </a:solidFill>
              </a:rPr>
              <a:t>¿Cuáles son las características más relevantes?</a:t>
            </a:r>
          </a:p>
        </p:txBody>
      </p:sp>
      <p:sp>
        <p:nvSpPr>
          <p:cNvPr id="5" name="Rectángulo 4" descr="elemento decorativo">
            <a:extLst>
              <a:ext uri="{FF2B5EF4-FFF2-40B4-BE49-F238E27FC236}">
                <a16:creationId xmlns:a16="http://schemas.microsoft.com/office/drawing/2014/main" id="{8E502255-8BD2-43EF-A167-C5C8FB49F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smtClean="0"/>
              <a:t>6</a:t>
            </a:fld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1E330EF-AD71-4BCA-912D-98E229FAD44D}"/>
              </a:ext>
            </a:extLst>
          </p:cNvPr>
          <p:cNvSpPr txBox="1">
            <a:spLocks/>
          </p:cNvSpPr>
          <p:nvPr/>
        </p:nvSpPr>
        <p:spPr bwMode="gray">
          <a:xfrm>
            <a:off x="873772" y="2452299"/>
            <a:ext cx="3438881" cy="2283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3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1800" dirty="0">
              <a:solidFill>
                <a:schemeClr val="bg1"/>
              </a:solidFill>
            </a:endParaRP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0587452F-C486-0F03-EE20-D2C4DD533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8606"/>
              </p:ext>
            </p:extLst>
          </p:nvPr>
        </p:nvGraphicFramePr>
        <p:xfrm>
          <a:off x="2693667" y="2641491"/>
          <a:ext cx="7346081" cy="123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064">
                  <a:extLst>
                    <a:ext uri="{9D8B030D-6E8A-4147-A177-3AD203B41FA5}">
                      <a16:colId xmlns:a16="http://schemas.microsoft.com/office/drawing/2014/main" val="2559851357"/>
                    </a:ext>
                  </a:extLst>
                </a:gridCol>
                <a:gridCol w="1093837">
                  <a:extLst>
                    <a:ext uri="{9D8B030D-6E8A-4147-A177-3AD203B41FA5}">
                      <a16:colId xmlns:a16="http://schemas.microsoft.com/office/drawing/2014/main" val="2805391839"/>
                    </a:ext>
                  </a:extLst>
                </a:gridCol>
                <a:gridCol w="970935">
                  <a:extLst>
                    <a:ext uri="{9D8B030D-6E8A-4147-A177-3AD203B41FA5}">
                      <a16:colId xmlns:a16="http://schemas.microsoft.com/office/drawing/2014/main" val="2252116075"/>
                    </a:ext>
                  </a:extLst>
                </a:gridCol>
                <a:gridCol w="1058965">
                  <a:extLst>
                    <a:ext uri="{9D8B030D-6E8A-4147-A177-3AD203B41FA5}">
                      <a16:colId xmlns:a16="http://schemas.microsoft.com/office/drawing/2014/main" val="1884475692"/>
                    </a:ext>
                  </a:extLst>
                </a:gridCol>
                <a:gridCol w="1061731">
                  <a:extLst>
                    <a:ext uri="{9D8B030D-6E8A-4147-A177-3AD203B41FA5}">
                      <a16:colId xmlns:a16="http://schemas.microsoft.com/office/drawing/2014/main" val="3581126643"/>
                    </a:ext>
                  </a:extLst>
                </a:gridCol>
                <a:gridCol w="926537">
                  <a:extLst>
                    <a:ext uri="{9D8B030D-6E8A-4147-A177-3AD203B41FA5}">
                      <a16:colId xmlns:a16="http://schemas.microsoft.com/office/drawing/2014/main" val="3703383592"/>
                    </a:ext>
                  </a:extLst>
                </a:gridCol>
                <a:gridCol w="919012">
                  <a:extLst>
                    <a:ext uri="{9D8B030D-6E8A-4147-A177-3AD203B41FA5}">
                      <a16:colId xmlns:a16="http://schemas.microsoft.com/office/drawing/2014/main" val="393158142"/>
                    </a:ext>
                  </a:extLst>
                </a:gridCol>
              </a:tblGrid>
              <a:tr h="414130">
                <a:tc gridSpan="2"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Importancias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004124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Doctorado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Maestría</a:t>
                      </a:r>
                      <a:endParaRPr lang="es-ES" dirty="0" err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Esp</a:t>
                      </a:r>
                      <a:r>
                        <a:rPr lang="es-ES" dirty="0"/>
                        <a:t>/Pre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%H_</a:t>
                      </a:r>
                    </a:p>
                    <a:p>
                      <a:pPr lvl="0">
                        <a:buNone/>
                      </a:pPr>
                      <a:r>
                        <a:rPr lang="es-ES" dirty="0"/>
                        <a:t>catedra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%M_</a:t>
                      </a:r>
                    </a:p>
                    <a:p>
                      <a:pPr lvl="0">
                        <a:buNone/>
                      </a:pPr>
                      <a:r>
                        <a:rPr lang="es-ES" dirty="0"/>
                        <a:t>catedra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%H_</a:t>
                      </a:r>
                    </a:p>
                    <a:p>
                      <a:pPr lvl="0">
                        <a:buNone/>
                      </a:pPr>
                      <a:r>
                        <a:rPr lang="es-ES" dirty="0"/>
                        <a:t>planta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%M_</a:t>
                      </a:r>
                    </a:p>
                    <a:p>
                      <a:pPr lvl="0">
                        <a:buNone/>
                      </a:pPr>
                      <a:r>
                        <a:rPr lang="es-ES" dirty="0"/>
                        <a:t>planta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904574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0,3[0,6]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0,3[0,6]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54[6]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0,3[0,6]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0,3[0,6]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27[2]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17[4]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17664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43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F1A60-8C6D-3C8F-CF82-F31B149F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de predicción</a:t>
            </a:r>
            <a:r>
              <a:rPr lang="es-ES" dirty="0"/>
              <a:t> </a:t>
            </a:r>
            <a:r>
              <a:rPr lang="es-ES"/>
              <a:t>Física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5D558-8B56-FEF5-E14E-F15FFFFE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es-ES" noProof="0" smtClean="0"/>
              <a:t>7</a:t>
            </a:fld>
            <a:endParaRPr lang="es-ES" noProof="0"/>
          </a:p>
        </p:txBody>
      </p:sp>
      <p:pic>
        <p:nvPicPr>
          <p:cNvPr id="4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772239A-66CE-D34D-9965-0DAF2994C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928" y="820948"/>
            <a:ext cx="5532407" cy="554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3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56" y="445588"/>
            <a:ext cx="3438881" cy="950324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Conclusiones</a:t>
            </a:r>
            <a:endParaRPr lang="es-ES" sz="2300" dirty="0">
              <a:solidFill>
                <a:schemeClr val="bg1"/>
              </a:solidFill>
            </a:endParaRPr>
          </a:p>
        </p:txBody>
      </p:sp>
      <p:sp>
        <p:nvSpPr>
          <p:cNvPr id="3" name="Marcador de posición de número de diapositiva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smtClean="0"/>
              <a:t>8</a:t>
            </a:fld>
            <a:endParaRPr lang="es-ES" dirty="0"/>
          </a:p>
        </p:txBody>
      </p: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A5D2BD79-F3D1-628C-E73A-D7B66B56F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93976"/>
              </p:ext>
            </p:extLst>
          </p:nvPr>
        </p:nvGraphicFramePr>
        <p:xfrm>
          <a:off x="825500" y="1227667"/>
          <a:ext cx="3800504" cy="5210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454">
                  <a:extLst>
                    <a:ext uri="{9D8B030D-6E8A-4147-A177-3AD203B41FA5}">
                      <a16:colId xmlns:a16="http://schemas.microsoft.com/office/drawing/2014/main" val="490258523"/>
                    </a:ext>
                  </a:extLst>
                </a:gridCol>
                <a:gridCol w="934539">
                  <a:extLst>
                    <a:ext uri="{9D8B030D-6E8A-4147-A177-3AD203B41FA5}">
                      <a16:colId xmlns:a16="http://schemas.microsoft.com/office/drawing/2014/main" val="211541665"/>
                    </a:ext>
                  </a:extLst>
                </a:gridCol>
                <a:gridCol w="745511">
                  <a:extLst>
                    <a:ext uri="{9D8B030D-6E8A-4147-A177-3AD203B41FA5}">
                      <a16:colId xmlns:a16="http://schemas.microsoft.com/office/drawing/2014/main" val="1661762554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Facultad / Departamento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Promedio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>
                          <a:effectLst/>
                        </a:rPr>
                        <a:t>std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8175553"/>
                  </a:ext>
                </a:extLst>
              </a:tr>
              <a:tr h="350078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Administración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0,03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6214623"/>
                  </a:ext>
                </a:extLst>
              </a:tr>
              <a:tr h="350078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Arquitectura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0,09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4883287"/>
                  </a:ext>
                </a:extLst>
              </a:tr>
              <a:tr h="350078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Diseño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0,03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148327"/>
                  </a:ext>
                </a:extLst>
              </a:tr>
              <a:tr h="350078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Arte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0,00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8338101"/>
                  </a:ext>
                </a:extLst>
              </a:tr>
              <a:tr h="350078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Historia del Arte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0,03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7765353"/>
                  </a:ext>
                </a:extLst>
              </a:tr>
              <a:tr h="517509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Humanidades y literatura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0,03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65542377"/>
                  </a:ext>
                </a:extLst>
              </a:tr>
              <a:tr h="350078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Música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0,06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9791441"/>
                  </a:ext>
                </a:extLst>
              </a:tr>
              <a:tr h="350078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CEPER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0,01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2165404"/>
                  </a:ext>
                </a:extLst>
              </a:tr>
              <a:tr h="350078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Ciencias Biológicas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0,03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79190992"/>
                  </a:ext>
                </a:extLst>
              </a:tr>
              <a:tr h="350078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Física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0,06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5539121"/>
                  </a:ext>
                </a:extLst>
              </a:tr>
              <a:tr h="350078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Geociencias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0,01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61814486"/>
                  </a:ext>
                </a:extLst>
              </a:tr>
              <a:tr h="350078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Matemáticas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0,07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4041925"/>
                  </a:ext>
                </a:extLst>
              </a:tr>
              <a:tr h="350078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Química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0,05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0287689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0FF9A587-AC18-FD9E-00B9-D5A5A07BD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07660"/>
              </p:ext>
            </p:extLst>
          </p:nvPr>
        </p:nvGraphicFramePr>
        <p:xfrm>
          <a:off x="5490482" y="1248833"/>
          <a:ext cx="41274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622">
                  <a:extLst>
                    <a:ext uri="{9D8B030D-6E8A-4147-A177-3AD203B41FA5}">
                      <a16:colId xmlns:a16="http://schemas.microsoft.com/office/drawing/2014/main" val="2215053792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1644298007"/>
                    </a:ext>
                  </a:extLst>
                </a:gridCol>
                <a:gridCol w="1206499">
                  <a:extLst>
                    <a:ext uri="{9D8B030D-6E8A-4147-A177-3AD203B41FA5}">
                      <a16:colId xmlns:a16="http://schemas.microsoft.com/office/drawing/2014/main" val="123610154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400" dirty="0">
                          <a:effectLst/>
                        </a:rPr>
                        <a:t>Facultad / Departamento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400" dirty="0">
                          <a:effectLst/>
                        </a:rPr>
                        <a:t>Promedio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400" dirty="0" err="1">
                          <a:effectLst/>
                        </a:rPr>
                        <a:t>std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52838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dirty="0">
                          <a:effectLst/>
                        </a:rPr>
                        <a:t>Antropología</a:t>
                      </a:r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400" dirty="0">
                          <a:effectLst/>
                        </a:rPr>
                        <a:t>0,13</a:t>
                      </a:r>
                      <a:endParaRPr lang="es-E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400" dirty="0">
                          <a:effectLst/>
                        </a:rPr>
                        <a:t>0,03</a:t>
                      </a:r>
                      <a:endParaRPr lang="es-E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346815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Ciencia Política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0,04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64440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Filosofía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0,02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812798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Historia y Geografía*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0,14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11988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Lenguas y Cultura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0,06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05706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Psicología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0,10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019296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Derecho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0,07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69200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Economía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0,02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655090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Educación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0,06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37135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Escuela de Gobierno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0,01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61922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Ing. Biomédica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0,01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07648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Ing. Civil y Ambiental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0,02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74857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Ing. Eléctrica y Electrónica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0,07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53498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Ing. Industrial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0,05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83856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Ing. Mecánica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0,04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006960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Ing. Química y Alimentos**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0,12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41728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Ing. Sistemas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0,03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59674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Medicina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0,06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79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63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EA9E8-531A-F8DB-461F-BD335D6E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limites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1AE87C1-4007-CE29-9B5A-5261BCEF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es-ES" noProof="0" smtClean="0"/>
              <a:t>9</a:t>
            </a:fld>
            <a:endParaRPr lang="es-ES" noProof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A84FBD-142E-4584-D897-B736CD912440}"/>
              </a:ext>
            </a:extLst>
          </p:cNvPr>
          <p:cNvSpPr txBox="1"/>
          <p:nvPr/>
        </p:nvSpPr>
        <p:spPr>
          <a:xfrm>
            <a:off x="882650" y="1983317"/>
            <a:ext cx="353695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Mayor:</a:t>
            </a:r>
          </a:p>
          <a:p>
            <a:r>
              <a:rPr lang="es-ES" dirty="0"/>
              <a:t>Medicina </a:t>
            </a:r>
          </a:p>
          <a:p>
            <a:r>
              <a:rPr lang="es-ES" dirty="0"/>
              <a:t>R^2=0,79[0,06]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Menor:</a:t>
            </a:r>
          </a:p>
          <a:p>
            <a:r>
              <a:rPr lang="es-ES" dirty="0"/>
              <a:t>Ciencias </a:t>
            </a:r>
            <a:r>
              <a:rPr lang="es-ES" dirty="0" err="1"/>
              <a:t>biologicas</a:t>
            </a:r>
            <a:endParaRPr lang="es-ES"/>
          </a:p>
          <a:p>
            <a:r>
              <a:rPr lang="es-ES" dirty="0">
                <a:ea typeface="+mn-lt"/>
                <a:cs typeface="+mn-lt"/>
              </a:rPr>
              <a:t>R^2=0,08</a:t>
            </a:r>
            <a:endParaRPr lang="es-ES" dirty="0"/>
          </a:p>
          <a:p>
            <a:r>
              <a:rPr lang="es-ES" dirty="0"/>
              <a:t>Importancias no convergen</a:t>
            </a:r>
          </a:p>
          <a:p>
            <a:endParaRPr lang="es-ES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2E5D0DA-D2DD-EC59-51FD-FE7A4C8EA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490655"/>
              </p:ext>
            </p:extLst>
          </p:nvPr>
        </p:nvGraphicFramePr>
        <p:xfrm>
          <a:off x="899584" y="3060700"/>
          <a:ext cx="95885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795">
                  <a:extLst>
                    <a:ext uri="{9D8B030D-6E8A-4147-A177-3AD203B41FA5}">
                      <a16:colId xmlns:a16="http://schemas.microsoft.com/office/drawing/2014/main" val="1271748534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32609318"/>
                    </a:ext>
                  </a:extLst>
                </a:gridCol>
                <a:gridCol w="1369795">
                  <a:extLst>
                    <a:ext uri="{9D8B030D-6E8A-4147-A177-3AD203B41FA5}">
                      <a16:colId xmlns:a16="http://schemas.microsoft.com/office/drawing/2014/main" val="1433848246"/>
                    </a:ext>
                  </a:extLst>
                </a:gridCol>
                <a:gridCol w="1628343">
                  <a:extLst>
                    <a:ext uri="{9D8B030D-6E8A-4147-A177-3AD203B41FA5}">
                      <a16:colId xmlns:a16="http://schemas.microsoft.com/office/drawing/2014/main" val="3275710671"/>
                    </a:ext>
                  </a:extLst>
                </a:gridCol>
                <a:gridCol w="1369795">
                  <a:extLst>
                    <a:ext uri="{9D8B030D-6E8A-4147-A177-3AD203B41FA5}">
                      <a16:colId xmlns:a16="http://schemas.microsoft.com/office/drawing/2014/main" val="3894471424"/>
                    </a:ext>
                  </a:extLst>
                </a:gridCol>
                <a:gridCol w="1369795">
                  <a:extLst>
                    <a:ext uri="{9D8B030D-6E8A-4147-A177-3AD203B41FA5}">
                      <a16:colId xmlns:a16="http://schemas.microsoft.com/office/drawing/2014/main" val="1288192361"/>
                    </a:ext>
                  </a:extLst>
                </a:gridCol>
                <a:gridCol w="1369795">
                  <a:extLst>
                    <a:ext uri="{9D8B030D-6E8A-4147-A177-3AD203B41FA5}">
                      <a16:colId xmlns:a16="http://schemas.microsoft.com/office/drawing/2014/main" val="436591242"/>
                    </a:ext>
                  </a:extLst>
                </a:gridCol>
              </a:tblGrid>
              <a:tr h="184150">
                <a:tc gridSpan="2"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Importancias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22503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Doctorado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Maestría</a:t>
                      </a:r>
                      <a:endParaRPr lang="es-ES" dirty="0" err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Esp</a:t>
                      </a:r>
                      <a:r>
                        <a:rPr lang="es-ES" dirty="0"/>
                        <a:t>/Pre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%H</a:t>
                      </a:r>
                    </a:p>
                    <a:p>
                      <a:pPr lvl="0">
                        <a:buNone/>
                      </a:pPr>
                      <a:r>
                        <a:rPr lang="es-ES" dirty="0"/>
                        <a:t>catedra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%M</a:t>
                      </a:r>
                    </a:p>
                    <a:p>
                      <a:pPr lvl="0">
                        <a:buNone/>
                      </a:pPr>
                      <a:r>
                        <a:rPr lang="es-ES" dirty="0"/>
                        <a:t>catedra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%H</a:t>
                      </a:r>
                    </a:p>
                    <a:p>
                      <a:pPr lvl="0">
                        <a:buNone/>
                      </a:pPr>
                      <a:r>
                        <a:rPr lang="es-ES" dirty="0"/>
                        <a:t>planta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%M</a:t>
                      </a:r>
                    </a:p>
                    <a:p>
                      <a:pPr lvl="0">
                        <a:buNone/>
                      </a:pPr>
                      <a:r>
                        <a:rPr lang="es-ES" dirty="0"/>
                        <a:t>planta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10956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effectLst/>
                        </a:rPr>
                        <a:t>42[14]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38[5]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8[12]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10[8]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0,7[1]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0,6[1]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112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609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647_TF66741836" id="{D148D1B0-C32F-4861-B46F-F684BCC9B5F4}" vid="{2DAC65D9-64E4-4644-8918-EE70583F0BE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A1C8E2-513F-4C9C-99C7-9AE0E7429B06}">
  <ds:schemaRefs>
    <ds:schemaRef ds:uri="fb0879af-3eba-417a-a55a-ffe6dcd6ca77"/>
    <ds:schemaRef ds:uri="http://schemas.microsoft.com/office/2006/documentManagement/types"/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Procedimientos de inicio de año</Template>
  <TotalTime>0</TotalTime>
  <Words>432</Words>
  <Application>Microsoft Office PowerPoint</Application>
  <PresentationFormat>Panorámica</PresentationFormat>
  <Paragraphs>57</Paragraphs>
  <Slides>9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Sala de reuniones Ion</vt:lpstr>
      <vt:lpstr>¿Cómo influyen las características de los profesores en la elección de doble programa?</vt:lpstr>
      <vt:lpstr>¿Por qué elegimos esta pregunta?</vt:lpstr>
      <vt:lpstr>Las características de los profesores que usaremos serán los porcentajes de:</vt:lpstr>
      <vt:lpstr>Entrenamiento</vt:lpstr>
      <vt:lpstr>Entrenamiento</vt:lpstr>
      <vt:lpstr>¿Cuáles son las características más relevantes?</vt:lpstr>
      <vt:lpstr>Ejemplo de predicción Física</vt:lpstr>
      <vt:lpstr>Conclusiones</vt:lpstr>
      <vt:lpstr>Resultados limites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Cómo influyen las características de los profesores en la elección de doble programa</dc:title>
  <dc:creator/>
  <cp:lastModifiedBy/>
  <cp:revision>333</cp:revision>
  <dcterms:created xsi:type="dcterms:W3CDTF">2022-04-27T01:02:03Z</dcterms:created>
  <dcterms:modified xsi:type="dcterms:W3CDTF">2022-04-27T20:11:53Z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