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7" r:id="rId2"/>
    <p:sldId id="258" r:id="rId3"/>
    <p:sldId id="259" r:id="rId4"/>
  </p:sldIdLst>
  <p:sldSz cx="9144000" cy="5143500" type="screen16x9"/>
  <p:notesSz cx="6858000" cy="9144000"/>
  <p:embeddedFontLst>
    <p:embeddedFont>
      <p:font typeface="Calibri" panose="020F0502020204030204" pitchFamily="34" charset="0"/>
      <p:regular r:id="rId6"/>
      <p:bold r:id="rId7"/>
      <p:italic r:id="rId8"/>
      <p:boldItalic r:id="rId9"/>
    </p:embeddedFont>
    <p:embeddedFont>
      <p:font typeface="Open Sans"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4" autoAdjust="0"/>
    <p:restoredTop sz="94660"/>
  </p:normalViewPr>
  <p:slideViewPr>
    <p:cSldViewPr snapToGrid="0">
      <p:cViewPr varScale="1">
        <p:scale>
          <a:sx n="115" d="100"/>
          <a:sy n="115" d="100"/>
        </p:scale>
        <p:origin x="2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ONE_TEN%20PROJECT%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ONE_TEN%20PROJECT%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ONE_TEN%20PROJECT%20EXCE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baseline="0">
                <a:solidFill>
                  <a:schemeClr val="accent6">
                    <a:lumMod val="50000"/>
                  </a:schemeClr>
                </a:solidFill>
                <a:latin typeface="+mn-lt"/>
                <a:ea typeface="+mn-ea"/>
                <a:cs typeface="+mn-cs"/>
              </a:defRPr>
            </a:pPr>
            <a:r>
              <a:rPr lang="en-US" sz="1100" dirty="0">
                <a:solidFill>
                  <a:schemeClr val="accent6">
                    <a:lumMod val="50000"/>
                  </a:schemeClr>
                </a:solidFill>
              </a:rPr>
              <a:t>MEDIAN</a:t>
            </a:r>
            <a:r>
              <a:rPr lang="en-US" sz="1100" baseline="0" dirty="0">
                <a:solidFill>
                  <a:schemeClr val="accent6">
                    <a:lumMod val="50000"/>
                  </a:schemeClr>
                </a:solidFill>
              </a:rPr>
              <a:t> EBIT FOR EACH GICS SECTOR AFTER THE FIRST FOUR YEARS</a:t>
            </a:r>
            <a:endParaRPr lang="en-US" sz="1100" dirty="0">
              <a:solidFill>
                <a:schemeClr val="accent6">
                  <a:lumMod val="50000"/>
                </a:schemeClr>
              </a:solidFill>
            </a:endParaRPr>
          </a:p>
        </c:rich>
      </c:tx>
      <c:layout>
        <c:manualLayout>
          <c:xMode val="edge"/>
          <c:yMode val="edge"/>
          <c:x val="0.18379529001228184"/>
          <c:y val="1.3992732123553899E-2"/>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accent6">
                  <a:lumMod val="50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0198432933914767"/>
          <c:y val="0.11833896823753996"/>
          <c:w val="0.76146047381377679"/>
          <c:h val="0.61029508498355522"/>
        </c:manualLayout>
      </c:layout>
      <c:bar3DChart>
        <c:barDir val="col"/>
        <c:grouping val="clustered"/>
        <c:varyColors val="0"/>
        <c:ser>
          <c:idx val="0"/>
          <c:order val="0"/>
          <c:tx>
            <c:strRef>
              <c:f>'Summary Statistics'!$L$5</c:f>
              <c:strCache>
                <c:ptCount val="1"/>
                <c:pt idx="0">
                  <c:v>MEDIAN EBIT</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'Summary Statistics'!$J$6:$J$16</c:f>
              <c:strCache>
                <c:ptCount val="11"/>
                <c:pt idx="0">
                  <c:v>Consumer Discretionary</c:v>
                </c:pt>
                <c:pt idx="1">
                  <c:v>Consumer Staples</c:v>
                </c:pt>
                <c:pt idx="2">
                  <c:v>Energy</c:v>
                </c:pt>
                <c:pt idx="3">
                  <c:v>Financials</c:v>
                </c:pt>
                <c:pt idx="4">
                  <c:v>Health Care</c:v>
                </c:pt>
                <c:pt idx="5">
                  <c:v>Industrials</c:v>
                </c:pt>
                <c:pt idx="6">
                  <c:v>Information Technology</c:v>
                </c:pt>
                <c:pt idx="7">
                  <c:v>Materials</c:v>
                </c:pt>
                <c:pt idx="8">
                  <c:v>Real Estate</c:v>
                </c:pt>
                <c:pt idx="9">
                  <c:v>Telecommunications Services</c:v>
                </c:pt>
                <c:pt idx="10">
                  <c:v>Utilities</c:v>
                </c:pt>
              </c:strCache>
            </c:strRef>
          </c:cat>
          <c:val>
            <c:numRef>
              <c:f>'Summary Statistics'!$L$6:$L$16</c:f>
              <c:numCache>
                <c:formatCode>_("$"* #,##0.00_);_("$"* \(#,##0.00\);_("$"* "-"??_);_(@_)</c:formatCode>
                <c:ptCount val="11"/>
                <c:pt idx="0">
                  <c:v>4437000000</c:v>
                </c:pt>
                <c:pt idx="1">
                  <c:v>6514000000</c:v>
                </c:pt>
                <c:pt idx="2">
                  <c:v>6947000000</c:v>
                </c:pt>
                <c:pt idx="3">
                  <c:v>7533818000</c:v>
                </c:pt>
                <c:pt idx="4">
                  <c:v>4477500000</c:v>
                </c:pt>
                <c:pt idx="5">
                  <c:v>4231500000</c:v>
                </c:pt>
                <c:pt idx="6">
                  <c:v>3445366000</c:v>
                </c:pt>
                <c:pt idx="7">
                  <c:v>5117686000</c:v>
                </c:pt>
                <c:pt idx="8">
                  <c:v>2169336500</c:v>
                </c:pt>
                <c:pt idx="9">
                  <c:v>10273000000</c:v>
                </c:pt>
                <c:pt idx="10">
                  <c:v>7757940000</c:v>
                </c:pt>
              </c:numCache>
            </c:numRef>
          </c:val>
          <c:extLst>
            <c:ext xmlns:c16="http://schemas.microsoft.com/office/drawing/2014/chart" uri="{C3380CC4-5D6E-409C-BE32-E72D297353CC}">
              <c16:uniqueId val="{00000000-DCB0-43F8-8122-C5625A4F9832}"/>
            </c:ext>
          </c:extLst>
        </c:ser>
        <c:dLbls>
          <c:showLegendKey val="0"/>
          <c:showVal val="0"/>
          <c:showCatName val="0"/>
          <c:showSerName val="0"/>
          <c:showPercent val="0"/>
          <c:showBubbleSize val="0"/>
        </c:dLbls>
        <c:gapWidth val="65"/>
        <c:shape val="box"/>
        <c:axId val="1389270543"/>
        <c:axId val="1344482463"/>
        <c:axId val="0"/>
      </c:bar3DChart>
      <c:catAx>
        <c:axId val="1389270543"/>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accent6">
                        <a:lumMod val="75000"/>
                      </a:schemeClr>
                    </a:solidFill>
                    <a:latin typeface="+mn-lt"/>
                    <a:ea typeface="+mn-ea"/>
                    <a:cs typeface="+mn-cs"/>
                  </a:defRPr>
                </a:pPr>
                <a:r>
                  <a:rPr lang="en-US" sz="1000">
                    <a:solidFill>
                      <a:schemeClr val="accent6">
                        <a:lumMod val="75000"/>
                      </a:schemeClr>
                    </a:solidFill>
                  </a:rPr>
                  <a:t>GICS SECTOR</a:t>
                </a:r>
              </a:p>
            </c:rich>
          </c:tx>
          <c:layout>
            <c:manualLayout>
              <c:xMode val="edge"/>
              <c:yMode val="edge"/>
              <c:x val="0.41654523205051197"/>
              <c:y val="0.93454357275926314"/>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accent6">
                      <a:lumMod val="7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600" b="0" i="0" u="none" strike="noStrike" kern="1200" cap="all" baseline="0">
                <a:solidFill>
                  <a:schemeClr val="accent5">
                    <a:lumMod val="75000"/>
                  </a:schemeClr>
                </a:solidFill>
                <a:latin typeface="+mn-lt"/>
                <a:ea typeface="+mn-ea"/>
                <a:cs typeface="+mn-cs"/>
              </a:defRPr>
            </a:pPr>
            <a:endParaRPr lang="en-US"/>
          </a:p>
        </c:txPr>
        <c:crossAx val="1344482463"/>
        <c:crosses val="autoZero"/>
        <c:auto val="1"/>
        <c:lblAlgn val="ctr"/>
        <c:lblOffset val="100"/>
        <c:noMultiLvlLbl val="0"/>
      </c:catAx>
      <c:valAx>
        <c:axId val="1344482463"/>
        <c:scaling>
          <c:orientation val="minMax"/>
        </c:scaling>
        <c:delete val="0"/>
        <c:axPos val="l"/>
        <c:title>
          <c:tx>
            <c:rich>
              <a:bodyPr rot="-5400000" spcFirstLastPara="1" vertOverflow="ellipsis" vert="horz" wrap="square" anchor="ctr" anchorCtr="1"/>
              <a:lstStyle/>
              <a:p>
                <a:pPr>
                  <a:defRPr sz="1000" b="1" i="0" u="none" strike="noStrike" kern="1200" baseline="0">
                    <a:solidFill>
                      <a:srgbClr val="92D050"/>
                    </a:solidFill>
                    <a:latin typeface="+mn-lt"/>
                    <a:ea typeface="+mn-ea"/>
                    <a:cs typeface="+mn-cs"/>
                  </a:defRPr>
                </a:pPr>
                <a:r>
                  <a:rPr lang="en-US" sz="1000">
                    <a:solidFill>
                      <a:srgbClr val="92D050"/>
                    </a:solidFill>
                  </a:rPr>
                  <a:t>MEDIAN</a:t>
                </a:r>
                <a:r>
                  <a:rPr lang="en-US" sz="1000" baseline="0">
                    <a:solidFill>
                      <a:srgbClr val="92D050"/>
                    </a:solidFill>
                  </a:rPr>
                  <a:t> </a:t>
                </a:r>
                <a:r>
                  <a:rPr lang="en-US" sz="1000">
                    <a:solidFill>
                      <a:srgbClr val="92D050"/>
                    </a:solidFill>
                  </a:rPr>
                  <a:t>EBIT FOR FIRST FOUR YEARS</a:t>
                </a:r>
              </a:p>
            </c:rich>
          </c:tx>
          <c:layout>
            <c:manualLayout>
              <c:xMode val="edge"/>
              <c:yMode val="edge"/>
              <c:x val="8.1085457103284853E-3"/>
              <c:y val="0.10026035557395524"/>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rgbClr val="92D050"/>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dk1">
                    <a:lumMod val="75000"/>
                    <a:lumOff val="25000"/>
                  </a:schemeClr>
                </a:solidFill>
                <a:latin typeface="+mn-lt"/>
                <a:ea typeface="+mn-ea"/>
                <a:cs typeface="+mn-cs"/>
              </a:defRPr>
            </a:pPr>
            <a:endParaRPr lang="en-US"/>
          </a:p>
        </c:txPr>
        <c:crossAx val="1389270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rgbClr val="002060"/>
                </a:solidFill>
                <a:latin typeface="+mn-lt"/>
                <a:ea typeface="+mn-ea"/>
                <a:cs typeface="+mn-cs"/>
              </a:defRPr>
            </a:pPr>
            <a:r>
              <a:rPr lang="en-US" sz="1200" b="1">
                <a:solidFill>
                  <a:srgbClr val="002060"/>
                </a:solidFill>
              </a:rPr>
              <a:t>STANDARD DEVIATION FOR</a:t>
            </a:r>
            <a:r>
              <a:rPr lang="en-US" sz="1200" b="1" baseline="0">
                <a:solidFill>
                  <a:srgbClr val="002060"/>
                </a:solidFill>
              </a:rPr>
              <a:t> THE EBIT ACROSS THE SECTORS AFTER FOUR YEARS</a:t>
            </a:r>
            <a:endParaRPr lang="en-US" sz="1200" b="1">
              <a:solidFill>
                <a:srgbClr val="002060"/>
              </a:solidFill>
            </a:endParaRPr>
          </a:p>
        </c:rich>
      </c:tx>
      <c:layout>
        <c:manualLayout>
          <c:xMode val="edge"/>
          <c:yMode val="edge"/>
          <c:x val="9.9429659988498967E-2"/>
          <c:y val="2.5757574001597026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rgbClr val="002060"/>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2988847024272147"/>
          <c:y val="0.13761762934619182"/>
          <c:w val="0.75873665439389271"/>
          <c:h val="0.63488734029880234"/>
        </c:manualLayout>
      </c:layout>
      <c:bar3DChart>
        <c:barDir val="col"/>
        <c:grouping val="clustered"/>
        <c:varyColors val="0"/>
        <c:ser>
          <c:idx val="0"/>
          <c:order val="0"/>
          <c:tx>
            <c:strRef>
              <c:f>'Summary Statistics'!$N$5</c:f>
              <c:strCache>
                <c:ptCount val="1"/>
                <c:pt idx="0">
                  <c:v>STANDARD DEVIATION</c:v>
                </c:pt>
              </c:strCache>
            </c:strRef>
          </c:tx>
          <c:spPr>
            <a:solidFill>
              <a:schemeClr val="accent1"/>
            </a:solidFill>
            <a:ln>
              <a:noFill/>
            </a:ln>
            <a:effectLst/>
            <a:sp3d/>
          </c:spPr>
          <c:invertIfNegative val="0"/>
          <c:cat>
            <c:strRef>
              <c:f>'Summary Statistics'!$J$6:$J$16</c:f>
              <c:strCache>
                <c:ptCount val="11"/>
                <c:pt idx="0">
                  <c:v>Consumer Discretionary</c:v>
                </c:pt>
                <c:pt idx="1">
                  <c:v>Consumer Staples</c:v>
                </c:pt>
                <c:pt idx="2">
                  <c:v>Energy</c:v>
                </c:pt>
                <c:pt idx="3">
                  <c:v>Financials</c:v>
                </c:pt>
                <c:pt idx="4">
                  <c:v>Health Care</c:v>
                </c:pt>
                <c:pt idx="5">
                  <c:v>Industrials</c:v>
                </c:pt>
                <c:pt idx="6">
                  <c:v>Information Technology</c:v>
                </c:pt>
                <c:pt idx="7">
                  <c:v>Materials</c:v>
                </c:pt>
                <c:pt idx="8">
                  <c:v>Real Estate</c:v>
                </c:pt>
                <c:pt idx="9">
                  <c:v>Telecommunications Services</c:v>
                </c:pt>
                <c:pt idx="10">
                  <c:v>Utilities</c:v>
                </c:pt>
              </c:strCache>
            </c:strRef>
          </c:cat>
          <c:val>
            <c:numRef>
              <c:f>'Summary Statistics'!$N$6:$N$16</c:f>
              <c:numCache>
                <c:formatCode>_("$"* #,##0.00_);_("$"* \(#,##0.00\);_("$"* "-"??_);_(@_)</c:formatCode>
                <c:ptCount val="11"/>
                <c:pt idx="0">
                  <c:v>8439654378.3203545</c:v>
                </c:pt>
                <c:pt idx="1">
                  <c:v>25298213053.716572</c:v>
                </c:pt>
                <c:pt idx="2">
                  <c:v>28585955999.941124</c:v>
                </c:pt>
                <c:pt idx="3">
                  <c:v>28704081647.490383</c:v>
                </c:pt>
                <c:pt idx="4">
                  <c:v>12815177015.975281</c:v>
                </c:pt>
                <c:pt idx="5">
                  <c:v>8191410463.2935629</c:v>
                </c:pt>
                <c:pt idx="6">
                  <c:v>34233473780.88026</c:v>
                </c:pt>
                <c:pt idx="7">
                  <c:v>4944451763.0531816</c:v>
                </c:pt>
                <c:pt idx="8">
                  <c:v>1779746497.5873628</c:v>
                </c:pt>
                <c:pt idx="9">
                  <c:v>41239711830.926315</c:v>
                </c:pt>
                <c:pt idx="10">
                  <c:v>4655812117.2715855</c:v>
                </c:pt>
              </c:numCache>
            </c:numRef>
          </c:val>
          <c:extLst>
            <c:ext xmlns:c16="http://schemas.microsoft.com/office/drawing/2014/chart" uri="{C3380CC4-5D6E-409C-BE32-E72D297353CC}">
              <c16:uniqueId val="{00000000-CA1C-4A28-89DB-44D146DEFF44}"/>
            </c:ext>
          </c:extLst>
        </c:ser>
        <c:dLbls>
          <c:showLegendKey val="0"/>
          <c:showVal val="0"/>
          <c:showCatName val="0"/>
          <c:showSerName val="0"/>
          <c:showPercent val="0"/>
          <c:showBubbleSize val="0"/>
        </c:dLbls>
        <c:gapWidth val="150"/>
        <c:shape val="box"/>
        <c:axId val="1956240192"/>
        <c:axId val="1955242416"/>
        <c:axId val="0"/>
      </c:bar3DChart>
      <c:catAx>
        <c:axId val="1956240192"/>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accent4">
                        <a:lumMod val="60000"/>
                        <a:lumOff val="40000"/>
                      </a:schemeClr>
                    </a:solidFill>
                    <a:latin typeface="+mn-lt"/>
                    <a:ea typeface="+mn-ea"/>
                    <a:cs typeface="+mn-cs"/>
                  </a:defRPr>
                </a:pPr>
                <a:r>
                  <a:rPr lang="en-US" sz="1000" b="1">
                    <a:solidFill>
                      <a:schemeClr val="accent4">
                        <a:lumMod val="60000"/>
                        <a:lumOff val="40000"/>
                      </a:schemeClr>
                    </a:solidFill>
                  </a:rPr>
                  <a:t>GICS SECTOR</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accent4">
                      <a:lumMod val="60000"/>
                      <a:lumOff val="4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955242416"/>
        <c:crosses val="autoZero"/>
        <c:auto val="1"/>
        <c:lblAlgn val="ctr"/>
        <c:lblOffset val="100"/>
        <c:noMultiLvlLbl val="0"/>
      </c:catAx>
      <c:valAx>
        <c:axId val="1955242416"/>
        <c:scaling>
          <c:orientation val="minMax"/>
        </c:scaling>
        <c:delete val="0"/>
        <c:axPos val="l"/>
        <c:title>
          <c:tx>
            <c:rich>
              <a:bodyPr rot="-5400000" spcFirstLastPara="1" vertOverflow="ellipsis" vert="horz" wrap="square" anchor="ctr" anchorCtr="1"/>
              <a:lstStyle/>
              <a:p>
                <a:pPr>
                  <a:defRPr sz="1000" b="1" i="0" u="none" strike="noStrike" kern="1200" baseline="0">
                    <a:solidFill>
                      <a:srgbClr val="00B050"/>
                    </a:solidFill>
                    <a:latin typeface="+mn-lt"/>
                    <a:ea typeface="+mn-ea"/>
                    <a:cs typeface="+mn-cs"/>
                  </a:defRPr>
                </a:pPr>
                <a:r>
                  <a:rPr lang="en-US" sz="1000" b="1">
                    <a:solidFill>
                      <a:srgbClr val="00B050"/>
                    </a:solidFill>
                  </a:rPr>
                  <a:t>EBIT STANDARD</a:t>
                </a:r>
                <a:r>
                  <a:rPr lang="en-US" sz="1000" b="1" baseline="0">
                    <a:solidFill>
                      <a:srgbClr val="00B050"/>
                    </a:solidFill>
                  </a:rPr>
                  <a:t> DEVIATION</a:t>
                </a:r>
                <a:endParaRPr lang="en-US" sz="1000" b="1">
                  <a:solidFill>
                    <a:srgbClr val="00B050"/>
                  </a:solidFill>
                </a:endParaRPr>
              </a:p>
            </c:rich>
          </c:tx>
          <c:layout>
            <c:manualLayout>
              <c:xMode val="edge"/>
              <c:yMode val="edge"/>
              <c:x val="2.4487330112989668E-3"/>
              <c:y val="0.20514471487870972"/>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rgbClr val="00B050"/>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956240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chemeClr val="accent5"/>
                </a:solidFill>
                <a:latin typeface="+mn-lt"/>
                <a:ea typeface="+mn-ea"/>
                <a:cs typeface="+mn-cs"/>
              </a:defRPr>
            </a:pPr>
            <a:r>
              <a:rPr lang="en-US" sz="1200" b="1" i="0" baseline="0" dirty="0">
                <a:solidFill>
                  <a:schemeClr val="accent5"/>
                </a:solidFill>
                <a:effectLst/>
              </a:rPr>
              <a:t>RANGE FOR THE EBIT ACROSS THE SECTORS AFTER FOUR YEARS</a:t>
            </a:r>
            <a:endParaRPr lang="en-US" sz="1200" b="1" dirty="0">
              <a:solidFill>
                <a:schemeClr val="accent5"/>
              </a:solidFill>
              <a:effectLst/>
            </a:endParaRPr>
          </a:p>
          <a:p>
            <a:pPr marL="0" marR="0" lvl="0" indent="0" algn="ctr" defTabSz="914400" rtl="0" eaLnBrk="1" fontAlgn="auto" latinLnBrk="0" hangingPunct="1">
              <a:lnSpc>
                <a:spcPct val="100000"/>
              </a:lnSpc>
              <a:spcBef>
                <a:spcPts val="0"/>
              </a:spcBef>
              <a:spcAft>
                <a:spcPts val="0"/>
              </a:spcAft>
              <a:buClrTx/>
              <a:buSzTx/>
              <a:buFontTx/>
              <a:buNone/>
              <a:tabLst/>
              <a:defRPr sz="1200">
                <a:solidFill>
                  <a:schemeClr val="accent5"/>
                </a:solidFill>
              </a:defRPr>
            </a:pPr>
            <a:endParaRPr lang="en-US" sz="1200" dirty="0">
              <a:solidFill>
                <a:schemeClr val="accent5"/>
              </a:solidFill>
            </a:endParaRPr>
          </a:p>
        </c:rich>
      </c:tx>
      <c:layout>
        <c:manualLayout>
          <c:xMode val="edge"/>
          <c:yMode val="edge"/>
          <c:x val="0.17696827767218754"/>
          <c:y val="1.188630515140298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200" b="0" i="0" u="none" strike="noStrike" kern="1200" spc="0" baseline="0">
              <a:solidFill>
                <a:schemeClr val="accent5"/>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2735813195764326"/>
          <c:y val="0.15838501614244471"/>
          <c:w val="0.7410326726400579"/>
          <c:h val="0.60420944124199649"/>
        </c:manualLayout>
      </c:layout>
      <c:bar3DChart>
        <c:barDir val="col"/>
        <c:grouping val="clustered"/>
        <c:varyColors val="0"/>
        <c:ser>
          <c:idx val="0"/>
          <c:order val="0"/>
          <c:tx>
            <c:strRef>
              <c:f>'Summary Statistics'!$M$5</c:f>
              <c:strCache>
                <c:ptCount val="1"/>
                <c:pt idx="0">
                  <c:v>RANGE EBIT</c:v>
                </c:pt>
              </c:strCache>
            </c:strRef>
          </c:tx>
          <c:spPr>
            <a:solidFill>
              <a:schemeClr val="accent1"/>
            </a:solidFill>
            <a:ln>
              <a:noFill/>
            </a:ln>
            <a:effectLst/>
            <a:sp3d/>
          </c:spPr>
          <c:invertIfNegative val="0"/>
          <c:cat>
            <c:strRef>
              <c:f>'Summary Statistics'!$J$6:$J$16</c:f>
              <c:strCache>
                <c:ptCount val="11"/>
                <c:pt idx="0">
                  <c:v>Consumer Discretionary</c:v>
                </c:pt>
                <c:pt idx="1">
                  <c:v>Consumer Staples</c:v>
                </c:pt>
                <c:pt idx="2">
                  <c:v>Energy</c:v>
                </c:pt>
                <c:pt idx="3">
                  <c:v>Financials</c:v>
                </c:pt>
                <c:pt idx="4">
                  <c:v>Health Care</c:v>
                </c:pt>
                <c:pt idx="5">
                  <c:v>Industrials</c:v>
                </c:pt>
                <c:pt idx="6">
                  <c:v>Information Technology</c:v>
                </c:pt>
                <c:pt idx="7">
                  <c:v>Materials</c:v>
                </c:pt>
                <c:pt idx="8">
                  <c:v>Real Estate</c:v>
                </c:pt>
                <c:pt idx="9">
                  <c:v>Telecommunications Services</c:v>
                </c:pt>
                <c:pt idx="10">
                  <c:v>Utilities</c:v>
                </c:pt>
              </c:strCache>
            </c:strRef>
          </c:cat>
          <c:val>
            <c:numRef>
              <c:f>'Summary Statistics'!$M$6:$M$16</c:f>
              <c:numCache>
                <c:formatCode>_("$"* #,##0.00_);_("$"* \(#,##0.00\);_("$"* "-"??_);_(@_)</c:formatCode>
                <c:ptCount val="11"/>
                <c:pt idx="0">
                  <c:v>47410000000</c:v>
                </c:pt>
                <c:pt idx="1">
                  <c:v>105874910000</c:v>
                </c:pt>
                <c:pt idx="2">
                  <c:v>160819000000</c:v>
                </c:pt>
                <c:pt idx="3">
                  <c:v>142301040000</c:v>
                </c:pt>
                <c:pt idx="4">
                  <c:v>61129176000</c:v>
                </c:pt>
                <c:pt idx="5">
                  <c:v>32197200000</c:v>
                </c:pt>
                <c:pt idx="6">
                  <c:v>233183494000</c:v>
                </c:pt>
                <c:pt idx="7">
                  <c:v>22613000000</c:v>
                </c:pt>
                <c:pt idx="8">
                  <c:v>8808858000</c:v>
                </c:pt>
                <c:pt idx="9">
                  <c:v>94202000000</c:v>
                </c:pt>
                <c:pt idx="10">
                  <c:v>17436800000</c:v>
                </c:pt>
              </c:numCache>
            </c:numRef>
          </c:val>
          <c:extLst>
            <c:ext xmlns:c16="http://schemas.microsoft.com/office/drawing/2014/chart" uri="{C3380CC4-5D6E-409C-BE32-E72D297353CC}">
              <c16:uniqueId val="{00000000-5780-4B53-9281-EA805E03978A}"/>
            </c:ext>
          </c:extLst>
        </c:ser>
        <c:dLbls>
          <c:showLegendKey val="0"/>
          <c:showVal val="0"/>
          <c:showCatName val="0"/>
          <c:showSerName val="0"/>
          <c:showPercent val="0"/>
          <c:showBubbleSize val="0"/>
        </c:dLbls>
        <c:gapWidth val="150"/>
        <c:shape val="box"/>
        <c:axId val="1979645616"/>
        <c:axId val="1975939632"/>
        <c:axId val="0"/>
      </c:bar3DChart>
      <c:catAx>
        <c:axId val="197964561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accent5">
                        <a:lumMod val="50000"/>
                      </a:schemeClr>
                    </a:solidFill>
                    <a:latin typeface="+mn-lt"/>
                    <a:ea typeface="+mn-ea"/>
                    <a:cs typeface="+mn-cs"/>
                  </a:defRPr>
                </a:pPr>
                <a:r>
                  <a:rPr lang="en-US" sz="1000" b="1">
                    <a:solidFill>
                      <a:schemeClr val="accent5">
                        <a:lumMod val="50000"/>
                      </a:schemeClr>
                    </a:solidFill>
                  </a:rPr>
                  <a:t>GICS SECTOR</a:t>
                </a:r>
              </a:p>
            </c:rich>
          </c:tx>
          <c:layout>
            <c:manualLayout>
              <c:xMode val="edge"/>
              <c:yMode val="edge"/>
              <c:x val="0.41403090876073639"/>
              <c:y val="0.93913039302646084"/>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accent5">
                      <a:lumMod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975939632"/>
        <c:crosses val="autoZero"/>
        <c:auto val="1"/>
        <c:lblAlgn val="ctr"/>
        <c:lblOffset val="100"/>
        <c:noMultiLvlLbl val="0"/>
      </c:catAx>
      <c:valAx>
        <c:axId val="1975939632"/>
        <c:scaling>
          <c:orientation val="minMax"/>
        </c:scaling>
        <c:delete val="0"/>
        <c:axPos val="l"/>
        <c:title>
          <c:tx>
            <c:rich>
              <a:bodyPr rot="-5400000" spcFirstLastPara="1" vertOverflow="ellipsis" vert="horz" wrap="square" anchor="ctr" anchorCtr="1"/>
              <a:lstStyle/>
              <a:p>
                <a:pPr>
                  <a:defRPr sz="1000" b="1" i="0" u="none" strike="noStrike" kern="1200" baseline="0">
                    <a:solidFill>
                      <a:srgbClr val="00B0F0"/>
                    </a:solidFill>
                    <a:latin typeface="+mn-lt"/>
                    <a:ea typeface="+mn-ea"/>
                    <a:cs typeface="+mn-cs"/>
                  </a:defRPr>
                </a:pPr>
                <a:r>
                  <a:rPr lang="en-US" sz="1000" b="1" dirty="0">
                    <a:solidFill>
                      <a:srgbClr val="00B0F0"/>
                    </a:solidFill>
                  </a:rPr>
                  <a:t>RANGE</a:t>
                </a:r>
              </a:p>
            </c:rich>
          </c:tx>
          <c:layout>
            <c:manualLayout>
              <c:xMode val="edge"/>
              <c:yMode val="edge"/>
              <c:x val="4.6540705596058024E-3"/>
              <c:y val="0.3512899085501589"/>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rgbClr val="00B0F0"/>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lumMod val="65000"/>
                    <a:lumOff val="35000"/>
                  </a:schemeClr>
                </a:solidFill>
                <a:latin typeface="+mn-lt"/>
                <a:ea typeface="+mn-ea"/>
                <a:cs typeface="+mn-cs"/>
              </a:defRPr>
            </a:pPr>
            <a:endParaRPr lang="en-US"/>
          </a:p>
        </c:txPr>
        <c:crossAx val="1979645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1d6d4cc2e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1d6d4cc2e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4959459" y="795599"/>
            <a:ext cx="4122548" cy="4347901"/>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 sz="1300" dirty="0">
                <a:latin typeface="Calibri" panose="020F0502020204030204" pitchFamily="34" charset="0"/>
                <a:ea typeface="Open Sans"/>
                <a:cs typeface="Calibri" panose="020F0502020204030204" pitchFamily="34" charset="0"/>
                <a:sym typeface="Open Sans"/>
              </a:rPr>
              <a:t>This bar chart</a:t>
            </a:r>
            <a:r>
              <a:rPr lang="en-US" sz="1300" dirty="0">
                <a:latin typeface="Calibri" panose="020F0502020204030204" pitchFamily="34" charset="0"/>
                <a:ea typeface="Open Sans"/>
                <a:cs typeface="Calibri" panose="020F0502020204030204" pitchFamily="34" charset="0"/>
                <a:sym typeface="Open Sans"/>
              </a:rPr>
              <a:t> compares</a:t>
            </a:r>
            <a:r>
              <a:rPr lang="en" sz="1300" dirty="0">
                <a:latin typeface="Calibri" panose="020F0502020204030204" pitchFamily="34" charset="0"/>
                <a:ea typeface="Open Sans"/>
                <a:cs typeface="Calibri" panose="020F0502020204030204" pitchFamily="34" charset="0"/>
                <a:sym typeface="Open Sans"/>
              </a:rPr>
              <a:t> the </a:t>
            </a:r>
            <a:r>
              <a:rPr lang="en-US" sz="1300" dirty="0">
                <a:latin typeface="Calibri" panose="020F0502020204030204" pitchFamily="34" charset="0"/>
                <a:ea typeface="Open Sans"/>
                <a:cs typeface="Calibri" panose="020F0502020204030204" pitchFamily="34" charset="0"/>
                <a:sym typeface="Open Sans"/>
              </a:rPr>
              <a:t>average </a:t>
            </a:r>
            <a:r>
              <a:rPr lang="en" sz="1300" dirty="0">
                <a:latin typeface="Calibri" panose="020F0502020204030204" pitchFamily="34" charset="0"/>
                <a:ea typeface="Open Sans"/>
                <a:cs typeface="Calibri" panose="020F0502020204030204" pitchFamily="34" charset="0"/>
                <a:sym typeface="Open Sans"/>
              </a:rPr>
              <a:t>Earnings before In</a:t>
            </a:r>
            <a:r>
              <a:rPr lang="en-US" sz="1300" dirty="0" err="1">
                <a:latin typeface="Calibri" panose="020F0502020204030204" pitchFamily="34" charset="0"/>
                <a:ea typeface="Open Sans"/>
                <a:cs typeface="Calibri" panose="020F0502020204030204" pitchFamily="34" charset="0"/>
                <a:sym typeface="Open Sans"/>
              </a:rPr>
              <a:t>terest</a:t>
            </a:r>
            <a:r>
              <a:rPr lang="en-US" sz="1300" dirty="0">
                <a:latin typeface="Calibri" panose="020F0502020204030204" pitchFamily="34" charset="0"/>
                <a:ea typeface="Open Sans"/>
                <a:cs typeface="Calibri" panose="020F0502020204030204" pitchFamily="34" charset="0"/>
                <a:sym typeface="Open Sans"/>
              </a:rPr>
              <a:t> and Tax(EBIT) for companies in the GICS sectors from the NYSE data set for their first four years.</a:t>
            </a:r>
          </a:p>
          <a:p>
            <a:pPr marL="0" lvl="0" indent="0" algn="l" rtl="0">
              <a:spcBef>
                <a:spcPts val="0"/>
              </a:spcBef>
              <a:spcAft>
                <a:spcPts val="1600"/>
              </a:spcAft>
              <a:buNone/>
            </a:pPr>
            <a:r>
              <a:rPr lang="en-US" sz="1300" dirty="0">
                <a:latin typeface="Calibri" panose="020F0502020204030204" pitchFamily="34" charset="0"/>
                <a:ea typeface="Open Sans"/>
                <a:cs typeface="Calibri" panose="020F0502020204030204" pitchFamily="34" charset="0"/>
                <a:sym typeface="Open Sans"/>
              </a:rPr>
              <a:t>The measure of </a:t>
            </a:r>
            <a:r>
              <a:rPr lang="en-US" sz="1300" dirty="0" err="1">
                <a:latin typeface="Calibri" panose="020F0502020204030204" pitchFamily="34" charset="0"/>
                <a:ea typeface="Open Sans"/>
                <a:cs typeface="Calibri" panose="020F0502020204030204" pitchFamily="34" charset="0"/>
                <a:sym typeface="Open Sans"/>
              </a:rPr>
              <a:t>centre</a:t>
            </a:r>
            <a:r>
              <a:rPr lang="en-US" sz="1300" dirty="0">
                <a:latin typeface="Calibri" panose="020F0502020204030204" pitchFamily="34" charset="0"/>
                <a:ea typeface="Open Sans"/>
                <a:cs typeface="Calibri" panose="020F0502020204030204" pitchFamily="34" charset="0"/>
                <a:sym typeface="Open Sans"/>
              </a:rPr>
              <a:t> used here is the median. The median was obtained from the EBIT of all the companies in each sector. </a:t>
            </a:r>
          </a:p>
          <a:p>
            <a:pPr marL="0" lvl="0" indent="0" algn="l" rtl="0">
              <a:spcBef>
                <a:spcPts val="0"/>
              </a:spcBef>
              <a:spcAft>
                <a:spcPts val="1600"/>
              </a:spcAft>
              <a:buNone/>
            </a:pPr>
            <a:r>
              <a:rPr lang="en-US" sz="1300" dirty="0">
                <a:latin typeface="Calibri" panose="020F0502020204030204" pitchFamily="34" charset="0"/>
                <a:ea typeface="Open Sans"/>
                <a:cs typeface="Calibri" panose="020F0502020204030204" pitchFamily="34" charset="0"/>
                <a:sym typeface="Open Sans"/>
              </a:rPr>
              <a:t>The median was used because the box plot for the EBIT  values show the data as right skewed. Therefore, a median will be a better representation </a:t>
            </a:r>
            <a:r>
              <a:rPr lang="en-US" sz="1300" dirty="0" err="1">
                <a:latin typeface="Calibri" panose="020F0502020204030204" pitchFamily="34" charset="0"/>
                <a:ea typeface="Open Sans"/>
                <a:cs typeface="Calibri" panose="020F0502020204030204" pitchFamily="34" charset="0"/>
                <a:sym typeface="Open Sans"/>
              </a:rPr>
              <a:t>centre</a:t>
            </a:r>
            <a:r>
              <a:rPr lang="en-US" sz="1300" dirty="0">
                <a:latin typeface="Calibri" panose="020F0502020204030204" pitchFamily="34" charset="0"/>
                <a:ea typeface="Open Sans"/>
                <a:cs typeface="Calibri" panose="020F0502020204030204" pitchFamily="34" charset="0"/>
                <a:sym typeface="Open Sans"/>
              </a:rPr>
              <a:t> in this case.</a:t>
            </a:r>
          </a:p>
          <a:p>
            <a:pPr marL="0" indent="0">
              <a:spcAft>
                <a:spcPts val="1600"/>
              </a:spcAft>
              <a:buNone/>
            </a:pPr>
            <a:r>
              <a:rPr lang="en-US" sz="1300" dirty="0">
                <a:latin typeface="Calibri" panose="020F0502020204030204" pitchFamily="34" charset="0"/>
                <a:ea typeface="Open Sans"/>
                <a:cs typeface="Calibri" panose="020F0502020204030204" pitchFamily="34" charset="0"/>
                <a:sym typeface="Open Sans"/>
              </a:rPr>
              <a:t>From the bar chart, we see that companies in the  Telecommunications services generated an average EBIT of $</a:t>
            </a:r>
            <a:r>
              <a:rPr lang="en-US" sz="1300" dirty="0">
                <a:latin typeface="Calibri" panose="020F0502020204030204" pitchFamily="34" charset="0"/>
                <a:cs typeface="Calibri" panose="020F0502020204030204" pitchFamily="34" charset="0"/>
              </a:rPr>
              <a:t>10273000000. This is the highest in the data set.</a:t>
            </a:r>
          </a:p>
          <a:p>
            <a:pPr marL="0" indent="0">
              <a:spcAft>
                <a:spcPts val="1600"/>
              </a:spcAft>
              <a:buNone/>
            </a:pPr>
            <a:r>
              <a:rPr lang="en-US" sz="1300" dirty="0">
                <a:latin typeface="Calibri" panose="020F0502020204030204" pitchFamily="34" charset="0"/>
                <a:ea typeface="Open Sans"/>
                <a:cs typeface="Calibri" panose="020F0502020204030204" pitchFamily="34" charset="0"/>
                <a:sym typeface="Open Sans"/>
              </a:rPr>
              <a:t>Therefore we can conclude that Telecommunications services sector is the most profitable sector in the NYSE data set.</a:t>
            </a:r>
            <a:endParaRPr sz="1300" dirty="0">
              <a:latin typeface="Open Sans"/>
              <a:ea typeface="Open Sans"/>
              <a:cs typeface="Open Sans"/>
              <a:sym typeface="Open Sans"/>
            </a:endParaRPr>
          </a:p>
        </p:txBody>
      </p:sp>
      <p:sp>
        <p:nvSpPr>
          <p:cNvPr id="61" name="Google Shape;61;p14"/>
          <p:cNvSpPr txBox="1">
            <a:spLocks noGrp="1"/>
          </p:cNvSpPr>
          <p:nvPr>
            <p:ph type="title"/>
          </p:nvPr>
        </p:nvSpPr>
        <p:spPr>
          <a:xfrm>
            <a:off x="0" y="0"/>
            <a:ext cx="9144000" cy="795600"/>
          </a:xfrm>
          <a:prstGeom prst="rect">
            <a:avLst/>
          </a:prstGeom>
          <a:solidFill>
            <a:srgbClr val="073763"/>
          </a:solidFill>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Open Sans"/>
                <a:ea typeface="Open Sans"/>
                <a:cs typeface="Open Sans"/>
                <a:sym typeface="Open Sans"/>
              </a:rPr>
              <a:t>MOST PROFITABLE GICS SECTOR AFTER THE FIRST FOUR YEARS</a:t>
            </a:r>
            <a:endParaRPr dirty="0">
              <a:solidFill>
                <a:srgbClr val="FFFFFF"/>
              </a:solidFill>
              <a:latin typeface="Open Sans"/>
              <a:ea typeface="Open Sans"/>
              <a:cs typeface="Open Sans"/>
              <a:sym typeface="Open Sans"/>
            </a:endParaRPr>
          </a:p>
        </p:txBody>
      </p:sp>
      <p:graphicFrame>
        <p:nvGraphicFramePr>
          <p:cNvPr id="7" name="Chart 6">
            <a:extLst>
              <a:ext uri="{FF2B5EF4-FFF2-40B4-BE49-F238E27FC236}">
                <a16:creationId xmlns:a16="http://schemas.microsoft.com/office/drawing/2014/main" id="{1E25C183-EAF7-46AA-A9B0-E8BA41EC1959}"/>
              </a:ext>
            </a:extLst>
          </p:cNvPr>
          <p:cNvGraphicFramePr>
            <a:graphicFrameLocks/>
          </p:cNvGraphicFramePr>
          <p:nvPr>
            <p:extLst>
              <p:ext uri="{D42A27DB-BD31-4B8C-83A1-F6EECF244321}">
                <p14:modId xmlns:p14="http://schemas.microsoft.com/office/powerpoint/2010/main" val="3275154878"/>
              </p:ext>
            </p:extLst>
          </p:nvPr>
        </p:nvGraphicFramePr>
        <p:xfrm>
          <a:off x="0" y="795600"/>
          <a:ext cx="4959459" cy="43479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4FA0B4A-ABA7-4801-9BBE-8E7700D34587}"/>
              </a:ext>
            </a:extLst>
          </p:cNvPr>
          <p:cNvSpPr>
            <a:spLocks noGrp="1"/>
          </p:cNvSpPr>
          <p:nvPr>
            <p:ph type="body" idx="2"/>
          </p:nvPr>
        </p:nvSpPr>
        <p:spPr>
          <a:xfrm>
            <a:off x="4724675" y="639708"/>
            <a:ext cx="4333186" cy="4503792"/>
          </a:xfrm>
        </p:spPr>
        <p:txBody>
          <a:bodyPr/>
          <a:lstStyle/>
          <a:p>
            <a:r>
              <a:rPr lang="en-US" dirty="0">
                <a:latin typeface="Calibri" panose="020F0502020204030204" pitchFamily="34" charset="0"/>
                <a:cs typeface="Calibri" panose="020F0502020204030204" pitchFamily="34" charset="0"/>
              </a:rPr>
              <a:t>This bar chart </a:t>
            </a:r>
            <a:r>
              <a:rPr lang="en-US" dirty="0">
                <a:latin typeface="Calibri" panose="020F0502020204030204" pitchFamily="34" charset="0"/>
                <a:ea typeface="Open Sans"/>
                <a:cs typeface="Calibri" panose="020F0502020204030204" pitchFamily="34" charset="0"/>
                <a:sym typeface="Open Sans"/>
              </a:rPr>
              <a:t>compares</a:t>
            </a:r>
            <a:r>
              <a:rPr lang="en" dirty="0">
                <a:latin typeface="Calibri" panose="020F0502020204030204" pitchFamily="34" charset="0"/>
                <a:ea typeface="Open Sans"/>
                <a:cs typeface="Calibri" panose="020F0502020204030204" pitchFamily="34" charset="0"/>
                <a:sym typeface="Open Sans"/>
              </a:rPr>
              <a:t> the </a:t>
            </a:r>
            <a:r>
              <a:rPr lang="en-US" dirty="0">
                <a:latin typeface="Calibri" panose="020F0502020204030204" pitchFamily="34" charset="0"/>
                <a:ea typeface="Open Sans"/>
                <a:cs typeface="Calibri" panose="020F0502020204030204" pitchFamily="34" charset="0"/>
                <a:sym typeface="Open Sans"/>
              </a:rPr>
              <a:t>standard deviation for the  </a:t>
            </a:r>
            <a:r>
              <a:rPr lang="en" dirty="0">
                <a:latin typeface="Calibri" panose="020F0502020204030204" pitchFamily="34" charset="0"/>
                <a:ea typeface="Open Sans"/>
                <a:cs typeface="Calibri" panose="020F0502020204030204" pitchFamily="34" charset="0"/>
                <a:sym typeface="Open Sans"/>
              </a:rPr>
              <a:t>Earnings before In</a:t>
            </a:r>
            <a:r>
              <a:rPr lang="en-US" dirty="0" err="1">
                <a:latin typeface="Calibri" panose="020F0502020204030204" pitchFamily="34" charset="0"/>
                <a:ea typeface="Open Sans"/>
                <a:cs typeface="Calibri" panose="020F0502020204030204" pitchFamily="34" charset="0"/>
                <a:sym typeface="Open Sans"/>
              </a:rPr>
              <a:t>terest</a:t>
            </a:r>
            <a:r>
              <a:rPr lang="en-US" dirty="0">
                <a:latin typeface="Calibri" panose="020F0502020204030204" pitchFamily="34" charset="0"/>
                <a:ea typeface="Open Sans"/>
                <a:cs typeface="Calibri" panose="020F0502020204030204" pitchFamily="34" charset="0"/>
                <a:sym typeface="Open Sans"/>
              </a:rPr>
              <a:t> and Tax(EBIT) for companies in the GICS sectors from the NYSE data set for their first four years.</a:t>
            </a:r>
          </a:p>
          <a:p>
            <a:pPr marL="139700" indent="0">
              <a:buNone/>
            </a:pPr>
            <a:endParaRPr lang="en-US" dirty="0">
              <a:latin typeface="Calibri" panose="020F0502020204030204" pitchFamily="34" charset="0"/>
              <a:ea typeface="Open Sans"/>
              <a:cs typeface="Calibri" panose="020F0502020204030204" pitchFamily="34" charset="0"/>
              <a:sym typeface="Open Sans"/>
            </a:endParaRPr>
          </a:p>
          <a:p>
            <a:r>
              <a:rPr lang="en-US" dirty="0">
                <a:latin typeface="Calibri" panose="020F0502020204030204" pitchFamily="34" charset="0"/>
                <a:cs typeface="Calibri" panose="020F0502020204030204" pitchFamily="34" charset="0"/>
              </a:rPr>
              <a:t>The information from the bar chart shows that the EBIT for the Telecommunication Services Sector have the highest standard deviation among other sectors in the data set, with a value of  $41,239,711,830.93.</a:t>
            </a:r>
          </a:p>
          <a:p>
            <a:pPr marL="13970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Thus, we can conclude from this information that the Telecommunication Services Sector is the most volatile sector in the NYSE dataset.</a:t>
            </a:r>
          </a:p>
          <a:p>
            <a:pPr marL="139700" indent="0">
              <a:buNone/>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high standard deviation shows that an investment in this sector could be risky but also has the potential to be profitable. </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139700" indent="0">
              <a:buNone/>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pPr marL="139700" indent="0">
              <a:buNone/>
            </a:pPr>
            <a:endParaRPr lang="en-US" dirty="0">
              <a:latin typeface="Calibri" panose="020F0502020204030204" pitchFamily="34" charset="0"/>
              <a:cs typeface="Calibri" panose="020F0502020204030204" pitchFamily="34" charset="0"/>
            </a:endParaRPr>
          </a:p>
        </p:txBody>
      </p:sp>
      <p:graphicFrame>
        <p:nvGraphicFramePr>
          <p:cNvPr id="6" name="Chart 5">
            <a:extLst>
              <a:ext uri="{FF2B5EF4-FFF2-40B4-BE49-F238E27FC236}">
                <a16:creationId xmlns:a16="http://schemas.microsoft.com/office/drawing/2014/main" id="{5C28D13F-2D13-4F60-8A6F-E4A6C773D960}"/>
              </a:ext>
            </a:extLst>
          </p:cNvPr>
          <p:cNvGraphicFramePr>
            <a:graphicFrameLocks/>
          </p:cNvGraphicFramePr>
          <p:nvPr>
            <p:extLst>
              <p:ext uri="{D42A27DB-BD31-4B8C-83A1-F6EECF244321}">
                <p14:modId xmlns:p14="http://schemas.microsoft.com/office/powerpoint/2010/main" val="4042968327"/>
              </p:ext>
            </p:extLst>
          </p:nvPr>
        </p:nvGraphicFramePr>
        <p:xfrm>
          <a:off x="159025" y="583097"/>
          <a:ext cx="4465983" cy="4393674"/>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302684D0-3DDD-4B33-8158-1958792D34A2}"/>
              </a:ext>
            </a:extLst>
          </p:cNvPr>
          <p:cNvSpPr/>
          <p:nvPr/>
        </p:nvSpPr>
        <p:spPr>
          <a:xfrm>
            <a:off x="947530" y="79513"/>
            <a:ext cx="7182680" cy="43050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5">
                    <a:lumMod val="50000"/>
                  </a:schemeClr>
                </a:solidFill>
              </a:rPr>
              <a:t>MOST VOLATILE SECTOR FOR THE FIRST FOUR YEARS</a:t>
            </a:r>
            <a:endParaRPr lang="en-US" dirty="0"/>
          </a:p>
        </p:txBody>
      </p:sp>
    </p:spTree>
    <p:extLst>
      <p:ext uri="{BB962C8B-B14F-4D97-AF65-F5344CB8AC3E}">
        <p14:creationId xmlns:p14="http://schemas.microsoft.com/office/powerpoint/2010/main" val="3232622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33EEC-88CE-462B-83B7-394E5C8D42FB}"/>
              </a:ext>
            </a:extLst>
          </p:cNvPr>
          <p:cNvSpPr>
            <a:spLocks noGrp="1"/>
          </p:cNvSpPr>
          <p:nvPr>
            <p:ph type="title"/>
          </p:nvPr>
        </p:nvSpPr>
        <p:spPr>
          <a:xfrm>
            <a:off x="344693" y="93843"/>
            <a:ext cx="8454613" cy="356731"/>
          </a:xfrm>
          <a:solidFill>
            <a:schemeClr val="accent5">
              <a:lumMod val="20000"/>
              <a:lumOff val="80000"/>
            </a:schemeClr>
          </a:solidFill>
        </p:spPr>
        <p:txBody>
          <a:bodyPr/>
          <a:lstStyle/>
          <a:p>
            <a:pPr algn="ctr"/>
            <a:r>
              <a:rPr lang="en-US" sz="1400" b="1" dirty="0">
                <a:solidFill>
                  <a:schemeClr val="accent5">
                    <a:lumMod val="50000"/>
                  </a:schemeClr>
                </a:solidFill>
              </a:rPr>
              <a:t>SECTOR WITH THE MOST SPREAD IN PROFITABILITY FOR THE FIRST FOUR YEARS</a:t>
            </a:r>
            <a:r>
              <a:rPr lang="en" sz="1400" dirty="0">
                <a:solidFill>
                  <a:srgbClr val="FFFFFF"/>
                </a:solidFill>
                <a:latin typeface="Open Sans"/>
                <a:ea typeface="Open Sans"/>
                <a:cs typeface="Open Sans"/>
                <a:sym typeface="Open Sans"/>
              </a:rPr>
              <a:t>T PROFITABLE GICS SECTOR AFTER THE FIRST FOUR YEARS GIMOST PROFITABLE GICS SECTOR AFTER THE FIRST FOUR YEARSCS SECTOR AFTER THE FIRST FOUR YEARS</a:t>
            </a:r>
            <a:endParaRPr lang="en-US" sz="1400" dirty="0"/>
          </a:p>
        </p:txBody>
      </p:sp>
      <p:sp>
        <p:nvSpPr>
          <p:cNvPr id="4" name="Text Placeholder 3">
            <a:extLst>
              <a:ext uri="{FF2B5EF4-FFF2-40B4-BE49-F238E27FC236}">
                <a16:creationId xmlns:a16="http://schemas.microsoft.com/office/drawing/2014/main" id="{F4A2C642-F4EA-4150-92D2-3692C6C5F33F}"/>
              </a:ext>
            </a:extLst>
          </p:cNvPr>
          <p:cNvSpPr>
            <a:spLocks noGrp="1"/>
          </p:cNvSpPr>
          <p:nvPr>
            <p:ph type="body" idx="2"/>
          </p:nvPr>
        </p:nvSpPr>
        <p:spPr>
          <a:xfrm>
            <a:off x="4724400" y="662610"/>
            <a:ext cx="4128052" cy="4227442"/>
          </a:xfrm>
        </p:spPr>
        <p:txBody>
          <a:bodyPr/>
          <a:lstStyle/>
          <a:p>
            <a:r>
              <a:rPr lang="en-US" dirty="0"/>
              <a:t>This bar chart </a:t>
            </a:r>
            <a:r>
              <a:rPr lang="en-US" dirty="0">
                <a:latin typeface="Calibri" panose="020F0502020204030204" pitchFamily="34" charset="0"/>
                <a:ea typeface="Open Sans"/>
                <a:cs typeface="Calibri" panose="020F0502020204030204" pitchFamily="34" charset="0"/>
                <a:sym typeface="Open Sans"/>
              </a:rPr>
              <a:t>compares</a:t>
            </a:r>
            <a:r>
              <a:rPr lang="en" dirty="0">
                <a:latin typeface="Calibri" panose="020F0502020204030204" pitchFamily="34" charset="0"/>
                <a:ea typeface="Open Sans"/>
                <a:cs typeface="Calibri" panose="020F0502020204030204" pitchFamily="34" charset="0"/>
                <a:sym typeface="Open Sans"/>
              </a:rPr>
              <a:t> the </a:t>
            </a:r>
            <a:r>
              <a:rPr lang="en-US" dirty="0">
                <a:latin typeface="Calibri" panose="020F0502020204030204" pitchFamily="34" charset="0"/>
                <a:ea typeface="Open Sans"/>
                <a:cs typeface="Calibri" panose="020F0502020204030204" pitchFamily="34" charset="0"/>
                <a:sym typeface="Open Sans"/>
              </a:rPr>
              <a:t>range of the  </a:t>
            </a:r>
            <a:r>
              <a:rPr lang="en" dirty="0">
                <a:latin typeface="Calibri" panose="020F0502020204030204" pitchFamily="34" charset="0"/>
                <a:ea typeface="Open Sans"/>
                <a:cs typeface="Calibri" panose="020F0502020204030204" pitchFamily="34" charset="0"/>
                <a:sym typeface="Open Sans"/>
              </a:rPr>
              <a:t>Earnings before In</a:t>
            </a:r>
            <a:r>
              <a:rPr lang="en-US" dirty="0" err="1">
                <a:latin typeface="Calibri" panose="020F0502020204030204" pitchFamily="34" charset="0"/>
                <a:ea typeface="Open Sans"/>
                <a:cs typeface="Calibri" panose="020F0502020204030204" pitchFamily="34" charset="0"/>
                <a:sym typeface="Open Sans"/>
              </a:rPr>
              <a:t>terest</a:t>
            </a:r>
            <a:r>
              <a:rPr lang="en-US" dirty="0">
                <a:latin typeface="Calibri" panose="020F0502020204030204" pitchFamily="34" charset="0"/>
                <a:ea typeface="Open Sans"/>
                <a:cs typeface="Calibri" panose="020F0502020204030204" pitchFamily="34" charset="0"/>
                <a:sym typeface="Open Sans"/>
              </a:rPr>
              <a:t> and Tax(EBIT) for companies in the GICS sectors from the NYSE data set for their first four years.</a:t>
            </a:r>
            <a:endParaRPr lang="en-US" dirty="0"/>
          </a:p>
          <a:p>
            <a:endParaRPr lang="en-US" dirty="0"/>
          </a:p>
          <a:p>
            <a:r>
              <a:rPr lang="en-US" dirty="0"/>
              <a:t>From the bar chart, we can see that the Information Technology sector has the highest range of the EBIT with a value of $   233,183,494,000.00</a:t>
            </a:r>
          </a:p>
          <a:p>
            <a:endParaRPr lang="en-US" dirty="0"/>
          </a:p>
          <a:p>
            <a:r>
              <a:rPr lang="en-US" dirty="0"/>
              <a:t>It looks like the companies in the Information Technology sector have significant potential for variability and extreme outcomes – both positive and negative.</a:t>
            </a:r>
          </a:p>
          <a:p>
            <a:endParaRPr lang="en-US" dirty="0"/>
          </a:p>
        </p:txBody>
      </p:sp>
      <p:graphicFrame>
        <p:nvGraphicFramePr>
          <p:cNvPr id="5" name="Chart 4">
            <a:extLst>
              <a:ext uri="{FF2B5EF4-FFF2-40B4-BE49-F238E27FC236}">
                <a16:creationId xmlns:a16="http://schemas.microsoft.com/office/drawing/2014/main" id="{9A255EBC-2248-4F0B-9137-203375AFC2E6}"/>
              </a:ext>
            </a:extLst>
          </p:cNvPr>
          <p:cNvGraphicFramePr>
            <a:graphicFrameLocks/>
          </p:cNvGraphicFramePr>
          <p:nvPr>
            <p:extLst>
              <p:ext uri="{D42A27DB-BD31-4B8C-83A1-F6EECF244321}">
                <p14:modId xmlns:p14="http://schemas.microsoft.com/office/powerpoint/2010/main" val="4245604361"/>
              </p:ext>
            </p:extLst>
          </p:nvPr>
        </p:nvGraphicFramePr>
        <p:xfrm>
          <a:off x="106017" y="516835"/>
          <a:ext cx="4465983" cy="45328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594025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440</Words>
  <Application>Microsoft Office PowerPoint</Application>
  <PresentationFormat>On-screen Show (16:9)</PresentationFormat>
  <Paragraphs>32</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Arial</vt:lpstr>
      <vt:lpstr>Open Sans</vt:lpstr>
      <vt:lpstr>Simple Light</vt:lpstr>
      <vt:lpstr>MOST PROFITABLE GICS SECTOR AFTER THE FIRST FOUR YEARS</vt:lpstr>
      <vt:lpstr>PowerPoint Presentation</vt:lpstr>
      <vt:lpstr>SECTOR WITH THE MOST SPREAD IN PROFITABILITY FOR THE FIRST FOUR YEARST PROFITABLE GICS SECTOR AFTER THE FIRST FOUR YEARS GIMOST PROFITABLE GICS SECTOR AFTER THE FIRST FOUR YEARSCS SECTOR AFTER THE FIRST FOUR YEARS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Gabriel Amao</cp:lastModifiedBy>
  <cp:revision>27</cp:revision>
  <dcterms:modified xsi:type="dcterms:W3CDTF">2024-07-01T02:00:19Z</dcterms:modified>
</cp:coreProperties>
</file>