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4FC73-EFD0-4C2A-9811-AB7C2E777255}" type="datetimeFigureOut">
              <a:rPr lang="fr-FR" smtClean="0"/>
              <a:pPr/>
              <a:t>02/09/2020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4D02C-4931-4858-BFE7-BEFE1FDC520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FA15-F13C-4869-8894-535699E29157}" type="datetime1">
              <a:rPr lang="fr-FR" smtClean="0"/>
              <a:pPr/>
              <a:t>02/09/2020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A49A-F570-4E56-8B72-4262F36DB315}" type="datetime1">
              <a:rPr lang="fr-FR" smtClean="0"/>
              <a:pPr/>
              <a:t>02/09/2020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05BC-DF61-4F4D-9064-D72CF6573256}" type="datetime1">
              <a:rPr lang="fr-FR" smtClean="0"/>
              <a:pPr/>
              <a:t>02/09/2020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4087-02D3-4EEA-AB5F-C4897322C6E9}" type="datetime1">
              <a:rPr lang="fr-FR" smtClean="0"/>
              <a:pPr/>
              <a:t>02/09/2020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4EC6-B5C9-49D4-9602-8073DCD27B55}" type="datetime1">
              <a:rPr lang="fr-FR" smtClean="0"/>
              <a:pPr/>
              <a:t>02/09/2020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58DB-57DB-4AA9-88E9-40D5073D8EBB}" type="datetime1">
              <a:rPr lang="fr-FR" smtClean="0"/>
              <a:pPr/>
              <a:t>02/09/2020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83A9-2134-42CA-B515-F11BF5C78D15}" type="datetime1">
              <a:rPr lang="fr-FR" smtClean="0"/>
              <a:pPr/>
              <a:t>02/09/2020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4BEC-249E-49BC-A794-BDEF7B852004}" type="datetime1">
              <a:rPr lang="fr-FR" smtClean="0"/>
              <a:pPr/>
              <a:t>02/09/2020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DFB9-C6DB-44EF-B5DB-E80AB5E0B57C}" type="datetime1">
              <a:rPr lang="fr-FR" smtClean="0"/>
              <a:pPr/>
              <a:t>02/09/2020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6ED0-92E0-4FCE-BB0A-1BE84048B91F}" type="datetime1">
              <a:rPr lang="fr-FR" smtClean="0"/>
              <a:pPr/>
              <a:t>02/09/2020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9EF5-1577-49F8-84EE-F713DFF5FF4E}" type="datetime1">
              <a:rPr lang="fr-FR" smtClean="0"/>
              <a:pPr/>
              <a:t>02/09/2020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0C89C-7095-439C-A1B4-8546E0B36ED9}" type="datetime1">
              <a:rPr lang="fr-FR" smtClean="0"/>
              <a:pPr/>
              <a:t>02/09/2020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571480"/>
            <a:ext cx="7772400" cy="1470025"/>
          </a:xfrm>
        </p:spPr>
        <p:txBody>
          <a:bodyPr/>
          <a:lstStyle/>
          <a:p>
            <a:r>
              <a:rPr lang="fr-FR" dirty="0" smtClean="0"/>
              <a:t>Traitement du son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28934"/>
            <a:ext cx="6400800" cy="2709866"/>
          </a:xfrm>
        </p:spPr>
        <p:txBody>
          <a:bodyPr>
            <a:normAutofit fontScale="92500" lnSpcReduction="20000"/>
          </a:bodyPr>
          <a:lstStyle/>
          <a:p>
            <a:pPr marL="514350" indent="-514350" algn="l">
              <a:buAutoNum type="arabicPeriod"/>
            </a:pPr>
            <a:r>
              <a:rPr lang="fr-FR" dirty="0" smtClean="0"/>
              <a:t>Qu’est-ce qu’un son</a:t>
            </a:r>
          </a:p>
          <a:p>
            <a:pPr marL="514350" indent="-514350" algn="l">
              <a:buAutoNum type="arabicPeriod"/>
            </a:pPr>
            <a:r>
              <a:rPr lang="fr-FR" dirty="0" smtClean="0"/>
              <a:t>Modélisation d’un son</a:t>
            </a:r>
          </a:p>
          <a:p>
            <a:pPr marL="514350" indent="-514350" algn="l">
              <a:buAutoNum type="arabicPeriod"/>
            </a:pPr>
            <a:r>
              <a:rPr lang="fr-FR" dirty="0" smtClean="0"/>
              <a:t>Notions de trames et de chevauchement</a:t>
            </a:r>
          </a:p>
          <a:p>
            <a:pPr marL="514350" indent="-514350" algn="l">
              <a:buAutoNum type="arabicPeriod"/>
            </a:pPr>
            <a:r>
              <a:rPr lang="fr-FR" dirty="0" smtClean="0"/>
              <a:t>Supprimer </a:t>
            </a:r>
            <a:r>
              <a:rPr lang="fr-FR" dirty="0" smtClean="0"/>
              <a:t>les silences</a:t>
            </a:r>
          </a:p>
          <a:p>
            <a:pPr marL="514350" indent="-514350" algn="l">
              <a:buAutoNum type="arabicPeriod"/>
            </a:pPr>
            <a:r>
              <a:rPr lang="fr-FR" dirty="0" smtClean="0"/>
              <a:t>Présentation des TP</a:t>
            </a:r>
          </a:p>
          <a:p>
            <a:pPr marL="514350" indent="-51435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3.d. Représentation graphique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  <p:pic>
        <p:nvPicPr>
          <p:cNvPr id="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142984"/>
            <a:ext cx="7127935" cy="535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4.a. Puissance et magnitude moyenne à court terme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Puissance moyenne à court terme</a:t>
            </a:r>
          </a:p>
          <a:p>
            <a:endParaRPr lang="fr-FR" dirty="0" smtClean="0"/>
          </a:p>
          <a:p>
            <a:pPr algn="ctr">
              <a:buNone/>
            </a:pPr>
            <a:r>
              <a:rPr lang="fr-FR" dirty="0" smtClean="0"/>
              <a:t>PMCT</a:t>
            </a:r>
            <a:r>
              <a:rPr lang="fr-FR" baseline="-25000" dirty="0" smtClean="0">
                <a:sym typeface="Symbol"/>
              </a:rPr>
              <a:t></a:t>
            </a:r>
            <a:r>
              <a:rPr lang="fr-FR" dirty="0" smtClean="0">
                <a:sym typeface="Symbol"/>
              </a:rPr>
              <a:t>=(x</a:t>
            </a:r>
            <a:r>
              <a:rPr lang="fr-FR" baseline="30000" dirty="0" smtClean="0">
                <a:sym typeface="Symbol"/>
              </a:rPr>
              <a:t>2</a:t>
            </a:r>
            <a:r>
              <a:rPr lang="fr-FR" dirty="0" smtClean="0">
                <a:sym typeface="Symbol"/>
              </a:rPr>
              <a:t>(t)w</a:t>
            </a:r>
            <a:endParaRPr lang="fr-FR" dirty="0" smtClean="0"/>
          </a:p>
          <a:p>
            <a:r>
              <a:rPr lang="fr-FR" dirty="0" smtClean="0"/>
              <a:t>PMCT calculé au centre de chaque trame</a:t>
            </a:r>
          </a:p>
          <a:p>
            <a:endParaRPr lang="fr-FR" dirty="0" smtClean="0"/>
          </a:p>
          <a:p>
            <a:pPr algn="ctr">
              <a:buNone/>
            </a:pPr>
            <a:endParaRPr lang="fr-FR" dirty="0" smtClean="0"/>
          </a:p>
          <a:p>
            <a:r>
              <a:rPr lang="fr-FR" dirty="0" smtClean="0"/>
              <a:t>MMCT consiste à utiliser |</a:t>
            </a:r>
            <a:r>
              <a:rPr lang="fr-FR" dirty="0" err="1" smtClean="0"/>
              <a:t>x</a:t>
            </a:r>
            <a:r>
              <a:rPr lang="fr-FR" baseline="-25000" dirty="0" err="1" smtClean="0"/>
              <a:t>k</a:t>
            </a:r>
            <a:r>
              <a:rPr lang="fr-FR" dirty="0" smtClean="0"/>
              <a:t>| au lieu de x</a:t>
            </a:r>
            <a:r>
              <a:rPr lang="fr-FR" baseline="-25000" dirty="0" smtClean="0"/>
              <a:t>k</a:t>
            </a:r>
            <a:r>
              <a:rPr lang="fr-FR" baseline="30000" dirty="0" smtClean="0"/>
              <a:t>2</a:t>
            </a:r>
            <a:endParaRPr lang="fr-FR" baseline="30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071678"/>
            <a:ext cx="4786346" cy="1337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3929066"/>
            <a:ext cx="5715040" cy="130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4.b. Signal sonore et puissance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lum bright="-28000" contrast="19000"/>
          </a:blip>
          <a:srcRect/>
          <a:stretch>
            <a:fillRect/>
          </a:stretch>
        </p:blipFill>
        <p:spPr bwMode="auto">
          <a:xfrm>
            <a:off x="1785918" y="1142984"/>
            <a:ext cx="4658127" cy="5232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lum bright="-23000" contrast="14000"/>
          </a:blip>
          <a:srcRect/>
          <a:stretch>
            <a:fillRect/>
          </a:stretch>
        </p:blipFill>
        <p:spPr bwMode="auto">
          <a:xfrm>
            <a:off x="1214414" y="1142984"/>
            <a:ext cx="6740802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214686"/>
            <a:ext cx="44196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Seuil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Indice de début de son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3200" dirty="0" smtClean="0"/>
              <a:t>Indice de fin de son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4.c. Supprimer les silences et normalisations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3286124"/>
            <a:ext cx="18573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0298" y="1857364"/>
            <a:ext cx="38195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2976" y="4572008"/>
            <a:ext cx="432435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00800" y="4643446"/>
            <a:ext cx="19431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5.a. Organisation des TP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Groupes P </a:t>
            </a:r>
          </a:p>
          <a:p>
            <a:pPr>
              <a:buNone/>
            </a:pPr>
            <a:r>
              <a:rPr lang="fr-FR" dirty="0" smtClean="0"/>
              <a:t>= Proposition d’amélioration de la reconnaissance de son</a:t>
            </a:r>
          </a:p>
          <a:p>
            <a:pPr>
              <a:buNone/>
            </a:pPr>
            <a:r>
              <a:rPr lang="fr-FR" dirty="0" smtClean="0"/>
              <a:t>&gt; Fichier </a:t>
            </a:r>
            <a:r>
              <a:rPr lang="fr-FR" dirty="0" err="1" smtClean="0"/>
              <a:t>pdf</a:t>
            </a:r>
            <a:r>
              <a:rPr lang="fr-FR" dirty="0" smtClean="0"/>
              <a:t> numéroté,</a:t>
            </a:r>
          </a:p>
          <a:p>
            <a:pPr>
              <a:buNone/>
            </a:pPr>
            <a:r>
              <a:rPr lang="fr-FR" dirty="0" smtClean="0"/>
              <a:t>&gt; Valeurs des paramètres, algorithmes, justifications et implémentations</a:t>
            </a:r>
          </a:p>
          <a:p>
            <a:pPr>
              <a:buNone/>
            </a:pPr>
            <a:r>
              <a:rPr lang="fr-FR" dirty="0" smtClean="0"/>
              <a:t>&gt; Commentaire sur les résultats</a:t>
            </a:r>
          </a:p>
          <a:p>
            <a:r>
              <a:rPr lang="fr-FR" dirty="0" smtClean="0"/>
              <a:t>Groupes E </a:t>
            </a:r>
          </a:p>
          <a:p>
            <a:pPr>
              <a:buNone/>
            </a:pPr>
            <a:r>
              <a:rPr lang="fr-FR" dirty="0" smtClean="0"/>
              <a:t>= Evaluation de la proposition</a:t>
            </a:r>
          </a:p>
          <a:p>
            <a:pPr>
              <a:buNone/>
            </a:pPr>
            <a:r>
              <a:rPr lang="fr-FR" dirty="0" smtClean="0"/>
              <a:t>&gt; Base de données, méthode d’évaluation, implémentation et résultats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5.b. Environnement de travail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03433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Répertoires</a:t>
            </a:r>
          </a:p>
          <a:p>
            <a:pPr>
              <a:buNone/>
            </a:pPr>
            <a:endParaRPr lang="fr-FR" dirty="0" smtClean="0"/>
          </a:p>
          <a:p>
            <a:r>
              <a:rPr lang="fr-FR" i="1" dirty="0" err="1" smtClean="0"/>
              <a:t>sauvegarde.m</a:t>
            </a:r>
            <a:r>
              <a:rPr lang="fr-FR" dirty="0" smtClean="0"/>
              <a:t> et </a:t>
            </a:r>
            <a:r>
              <a:rPr lang="fr-FR" i="1" dirty="0" err="1" smtClean="0"/>
              <a:t>charger.m</a:t>
            </a:r>
            <a:r>
              <a:rPr lang="fr-FR" dirty="0" smtClean="0"/>
              <a:t> à réaliser</a:t>
            </a:r>
          </a:p>
          <a:p>
            <a:r>
              <a:rPr lang="fr-FR" dirty="0" smtClean="0"/>
              <a:t>Programmes réalisés et visibles </a:t>
            </a:r>
          </a:p>
          <a:p>
            <a:pPr>
              <a:buNone/>
            </a:pPr>
            <a:r>
              <a:rPr lang="fr-FR" i="1" dirty="0" err="1" smtClean="0"/>
              <a:t>lireSon</a:t>
            </a:r>
            <a:r>
              <a:rPr lang="fr-FR" i="1" dirty="0" smtClean="0"/>
              <a:t>, </a:t>
            </a:r>
            <a:r>
              <a:rPr lang="fr-FR" i="1" dirty="0" err="1" smtClean="0"/>
              <a:t>decoupe_signal</a:t>
            </a:r>
            <a:r>
              <a:rPr lang="fr-FR" i="1" dirty="0" smtClean="0"/>
              <a:t>, visualisation, m4a2mat</a:t>
            </a:r>
          </a:p>
          <a:p>
            <a:r>
              <a:rPr lang="fr-FR" dirty="0" smtClean="0"/>
              <a:t>Programmes réalisés mais non visibles </a:t>
            </a:r>
            <a:r>
              <a:rPr lang="fr-FR" i="1" dirty="0" smtClean="0"/>
              <a:t>s_   .p</a:t>
            </a:r>
          </a:p>
          <a:p>
            <a:r>
              <a:rPr lang="fr-FR" dirty="0" smtClean="0"/>
              <a:t>Programmes de vérification </a:t>
            </a:r>
            <a:r>
              <a:rPr lang="fr-FR" i="1" dirty="0" smtClean="0"/>
              <a:t>v_   .m </a:t>
            </a:r>
            <a:r>
              <a:rPr lang="fr-FR" dirty="0" smtClean="0"/>
              <a:t>lancés par </a:t>
            </a:r>
            <a:r>
              <a:rPr lang="fr-FR" i="1" dirty="0" err="1" smtClean="0"/>
              <a:t>verification.m</a:t>
            </a:r>
            <a:endParaRPr lang="fr-FR" i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4572000" y="1714488"/>
            <a:ext cx="5715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prg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643570" y="1714488"/>
            <a:ext cx="10001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/>
              <a:t>donnee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072066" y="2428868"/>
            <a:ext cx="5715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un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857884" y="2428868"/>
            <a:ext cx="7048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deux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786578" y="2428868"/>
            <a:ext cx="7858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trois</a:t>
            </a:r>
            <a:endParaRPr lang="fr-FR" dirty="0"/>
          </a:p>
        </p:txBody>
      </p:sp>
      <p:cxnSp>
        <p:nvCxnSpPr>
          <p:cNvPr id="12" name="Connecteur droit 11"/>
          <p:cNvCxnSpPr>
            <a:endCxn id="6" idx="0"/>
          </p:cNvCxnSpPr>
          <p:nvPr/>
        </p:nvCxnSpPr>
        <p:spPr>
          <a:xfrm rot="5400000">
            <a:off x="4857752" y="1285860"/>
            <a:ext cx="428628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endCxn id="7" idx="0"/>
          </p:cNvCxnSpPr>
          <p:nvPr/>
        </p:nvCxnSpPr>
        <p:spPr>
          <a:xfrm>
            <a:off x="5286380" y="1285860"/>
            <a:ext cx="857256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2"/>
            <a:endCxn id="8" idx="0"/>
          </p:cNvCxnSpPr>
          <p:nvPr/>
        </p:nvCxnSpPr>
        <p:spPr>
          <a:xfrm rot="5400000">
            <a:off x="5578203" y="1863435"/>
            <a:ext cx="345048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7" idx="2"/>
            <a:endCxn id="9" idx="0"/>
          </p:cNvCxnSpPr>
          <p:nvPr/>
        </p:nvCxnSpPr>
        <p:spPr>
          <a:xfrm rot="16200000" flipH="1">
            <a:off x="6004450" y="2223006"/>
            <a:ext cx="345048" cy="66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7" idx="2"/>
            <a:endCxn id="10" idx="0"/>
          </p:cNvCxnSpPr>
          <p:nvPr/>
        </p:nvCxnSpPr>
        <p:spPr>
          <a:xfrm rot="16200000" flipH="1">
            <a:off x="6489037" y="1738418"/>
            <a:ext cx="345048" cy="103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1.a. Propagation d’une fluctuation de la pression de l’air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Vitesse de propagation (</a:t>
            </a:r>
            <a:r>
              <a:rPr lang="fr-FR" dirty="0" err="1" smtClean="0"/>
              <a:t>m.s</a:t>
            </a:r>
            <a:r>
              <a:rPr lang="fr-FR" baseline="30000" dirty="0" smtClean="0"/>
              <a:t>-1</a:t>
            </a:r>
            <a:r>
              <a:rPr lang="fr-FR" dirty="0" smtClean="0"/>
              <a:t>)</a:t>
            </a:r>
          </a:p>
          <a:p>
            <a:pPr algn="ctr">
              <a:buNone/>
            </a:pPr>
            <a:r>
              <a:rPr lang="fr-FR" dirty="0" smtClean="0"/>
              <a:t>c~340 </a:t>
            </a:r>
            <a:endParaRPr lang="fr-FR" baseline="30000" dirty="0" smtClean="0"/>
          </a:p>
          <a:p>
            <a:r>
              <a:rPr lang="fr-FR" dirty="0" smtClean="0"/>
              <a:t>Modèle sphérique d’onde (</a:t>
            </a:r>
            <a:r>
              <a:rPr lang="fr-FR" dirty="0" err="1" smtClean="0"/>
              <a:t>Pa,N.m</a:t>
            </a:r>
            <a:r>
              <a:rPr lang="fr-FR" dirty="0" smtClean="0"/>
              <a:t>-2)</a:t>
            </a:r>
          </a:p>
          <a:p>
            <a:pPr algn="ctr">
              <a:buNone/>
            </a:pPr>
            <a:r>
              <a:rPr lang="fr-FR" dirty="0" smtClean="0"/>
              <a:t>P=P</a:t>
            </a:r>
            <a:r>
              <a:rPr lang="fr-FR" baseline="-25000" dirty="0" smtClean="0"/>
              <a:t>0</a:t>
            </a:r>
            <a:r>
              <a:rPr lang="fr-FR" dirty="0" smtClean="0"/>
              <a:t>+1/r*[f</a:t>
            </a:r>
            <a:r>
              <a:rPr lang="fr-FR" baseline="-25000" dirty="0" smtClean="0"/>
              <a:t>1</a:t>
            </a:r>
            <a:r>
              <a:rPr lang="fr-FR" dirty="0" smtClean="0"/>
              <a:t>(t-r/c)+f</a:t>
            </a:r>
            <a:r>
              <a:rPr lang="fr-FR" baseline="-25000" dirty="0" smtClean="0"/>
              <a:t>2</a:t>
            </a:r>
            <a:r>
              <a:rPr lang="fr-FR" dirty="0" smtClean="0"/>
              <a:t>(t+r/c)] </a:t>
            </a:r>
          </a:p>
          <a:p>
            <a:r>
              <a:rPr lang="fr-FR" dirty="0" smtClean="0"/>
              <a:t>Fréquence (Hz) et longueur d’onde (m)</a:t>
            </a:r>
          </a:p>
          <a:p>
            <a:pPr algn="ctr">
              <a:buNone/>
            </a:pPr>
            <a:r>
              <a:rPr lang="fr-FR" dirty="0" smtClean="0"/>
              <a:t>f=c/</a:t>
            </a:r>
            <a:r>
              <a:rPr lang="fr-FR" dirty="0" smtClean="0">
                <a:sym typeface="Symbol"/>
              </a:rPr>
              <a:t> </a:t>
            </a:r>
            <a:endParaRPr lang="fr-FR" dirty="0" smtClean="0"/>
          </a:p>
          <a:p>
            <a:r>
              <a:rPr lang="fr-FR" dirty="0" smtClean="0"/>
              <a:t>Intensité (</a:t>
            </a:r>
            <a:r>
              <a:rPr lang="fr-FR" dirty="0" err="1" smtClean="0"/>
              <a:t>W.m</a:t>
            </a:r>
            <a:r>
              <a:rPr lang="fr-FR" dirty="0" smtClean="0"/>
              <a:t>-2)</a:t>
            </a:r>
          </a:p>
          <a:p>
            <a:pPr algn="ctr">
              <a:buNone/>
            </a:pPr>
            <a:r>
              <a:rPr lang="fr-FR" dirty="0" smtClean="0"/>
              <a:t>I=p*</a:t>
            </a:r>
            <a:r>
              <a:rPr lang="fr-FR" dirty="0" err="1" smtClean="0"/>
              <a:t>v~p</a:t>
            </a:r>
            <a:r>
              <a:rPr lang="fr-FR" baseline="30000" dirty="0" err="1" smtClean="0"/>
              <a:t>2</a:t>
            </a:r>
            <a:endParaRPr lang="fr-FR" dirty="0" smtClean="0"/>
          </a:p>
          <a:p>
            <a:r>
              <a:rPr lang="fr-FR" dirty="0" smtClean="0"/>
              <a:t>Niveau sonore</a:t>
            </a:r>
          </a:p>
          <a:p>
            <a:pPr algn="ctr">
              <a:buNone/>
            </a:pPr>
            <a:r>
              <a:rPr lang="fr-FR" dirty="0" smtClean="0"/>
              <a:t>L=</a:t>
            </a:r>
            <a:r>
              <a:rPr lang="fr-FR" dirty="0" smtClean="0">
                <a:solidFill>
                  <a:srgbClr val="FF0000"/>
                </a:solidFill>
              </a:rPr>
              <a:t>10</a:t>
            </a:r>
            <a:r>
              <a:rPr lang="fr-FR" dirty="0" smtClean="0"/>
              <a:t>xlog</a:t>
            </a:r>
            <a:r>
              <a:rPr lang="fr-FR" baseline="-25000" dirty="0" smtClean="0"/>
              <a:t>10</a:t>
            </a:r>
            <a:r>
              <a:rPr lang="fr-FR" dirty="0" smtClean="0"/>
              <a:t>(I/I</a:t>
            </a:r>
            <a:r>
              <a:rPr lang="fr-FR" baseline="-25000" dirty="0" smtClean="0"/>
              <a:t>0</a:t>
            </a:r>
            <a:r>
              <a:rPr lang="fr-FR" dirty="0" smtClean="0"/>
              <a:t>)  </a:t>
            </a:r>
            <a:endParaRPr lang="fr-FR" baseline="-25000" dirty="0" smtClean="0"/>
          </a:p>
          <a:p>
            <a:pPr>
              <a:buNone/>
            </a:pPr>
            <a:endParaRPr lang="fr-FR" baseline="-25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1.b. Schéma de l’oreille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pic>
        <p:nvPicPr>
          <p:cNvPr id="12290" name="Picture 2" descr="https://upload.wikimedia.org/wikipedia/commons/thumb/7/75/OreilleHumaine.png/330px-OreilleHumain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57298"/>
            <a:ext cx="7715304" cy="53305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1.c. Courbe d’audibilité humaine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pic>
        <p:nvPicPr>
          <p:cNvPr id="3" name="Picture 2" descr="Cochle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00173"/>
            <a:ext cx="7072362" cy="46840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2.a. Signal temps discret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x</a:t>
            </a:r>
            <a:r>
              <a:rPr lang="fr-FR" baseline="-25000" dirty="0" err="1" smtClean="0"/>
              <a:t>n</a:t>
            </a:r>
            <a:r>
              <a:rPr lang="fr-FR" dirty="0" smtClean="0"/>
              <a:t>=x(</a:t>
            </a:r>
            <a:r>
              <a:rPr lang="fr-FR" dirty="0" err="1" smtClean="0"/>
              <a:t>nT</a:t>
            </a:r>
            <a:r>
              <a:rPr lang="fr-FR" baseline="-25000" dirty="0" err="1" smtClean="0"/>
              <a:t>e</a:t>
            </a:r>
            <a:r>
              <a:rPr lang="fr-FR" dirty="0" smtClean="0"/>
              <a:t>)</a:t>
            </a:r>
          </a:p>
          <a:p>
            <a:r>
              <a:rPr lang="fr-FR" dirty="0" smtClean="0"/>
              <a:t>Durée</a:t>
            </a:r>
          </a:p>
          <a:p>
            <a:pPr>
              <a:buNone/>
            </a:pPr>
            <a:r>
              <a:rPr lang="fr-FR" dirty="0" err="1" smtClean="0"/>
              <a:t>NT</a:t>
            </a:r>
            <a:r>
              <a:rPr lang="fr-FR" baseline="-25000" dirty="0" err="1" smtClean="0"/>
              <a:t>e</a:t>
            </a:r>
            <a:endParaRPr lang="fr-FR" dirty="0" smtClean="0"/>
          </a:p>
          <a:p>
            <a:r>
              <a:rPr lang="fr-FR" dirty="0" smtClean="0"/>
              <a:t>Exemple</a:t>
            </a:r>
          </a:p>
          <a:p>
            <a:pPr>
              <a:buNone/>
            </a:pPr>
            <a:r>
              <a:rPr lang="fr-FR" dirty="0" err="1" smtClean="0"/>
              <a:t>xn</a:t>
            </a:r>
            <a:r>
              <a:rPr lang="fr-FR" dirty="0" smtClean="0"/>
              <a:t>=sin(2</a:t>
            </a:r>
            <a:r>
              <a:rPr lang="fr-FR" sz="2400" dirty="0" smtClean="0">
                <a:sym typeface="Symbol"/>
              </a:rPr>
              <a:t></a:t>
            </a:r>
            <a:r>
              <a:rPr lang="fr-FR" dirty="0" smtClean="0"/>
              <a:t>f</a:t>
            </a:r>
            <a:r>
              <a:rPr lang="fr-FR" baseline="-25000" dirty="0" smtClean="0"/>
              <a:t>0</a:t>
            </a:r>
            <a:r>
              <a:rPr lang="fr-FR" dirty="0" smtClean="0"/>
              <a:t>Te)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1428736"/>
            <a:ext cx="6215074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ZoneTexte 5"/>
          <p:cNvSpPr txBox="1"/>
          <p:nvPr/>
        </p:nvSpPr>
        <p:spPr>
          <a:xfrm>
            <a:off x="3857620" y="1428736"/>
            <a:ext cx="395986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Le metteur en scène termine le scénario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2.b. Rendre le son plus grave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Diminuer la fréquence d’échantillonnage</a:t>
            </a:r>
          </a:p>
          <a:p>
            <a:pPr algn="ctr">
              <a:buNone/>
            </a:pPr>
            <a:r>
              <a:rPr lang="fr-FR" dirty="0" err="1" smtClean="0"/>
              <a:t>f</a:t>
            </a:r>
            <a:r>
              <a:rPr lang="fr-FR" baseline="-25000" dirty="0" err="1" smtClean="0"/>
              <a:t>e</a:t>
            </a:r>
            <a:r>
              <a:rPr lang="fr-FR" dirty="0" smtClean="0"/>
              <a:t>=1/T</a:t>
            </a:r>
            <a:r>
              <a:rPr lang="fr-FR" baseline="-25000" dirty="0" smtClean="0"/>
              <a:t>e</a:t>
            </a:r>
            <a:r>
              <a:rPr lang="fr-FR" dirty="0" smtClean="0"/>
              <a:t> :  </a:t>
            </a:r>
            <a:r>
              <a:rPr lang="fr-FR" dirty="0" err="1" smtClean="0"/>
              <a:t>f</a:t>
            </a:r>
            <a:r>
              <a:rPr lang="fr-FR" baseline="-25000" dirty="0" err="1" smtClean="0"/>
              <a:t>e</a:t>
            </a:r>
            <a:r>
              <a:rPr lang="fr-FR" dirty="0" smtClean="0">
                <a:sym typeface="Symbol"/>
              </a:rPr>
              <a:t>T</a:t>
            </a:r>
            <a:r>
              <a:rPr lang="fr-FR" baseline="-25000" dirty="0" smtClean="0">
                <a:sym typeface="Symbol"/>
              </a:rPr>
              <a:t>e</a:t>
            </a:r>
            <a:r>
              <a:rPr lang="fr-FR" dirty="0" smtClean="0">
                <a:sym typeface="Symbol"/>
              </a:rPr>
              <a:t></a:t>
            </a:r>
            <a:r>
              <a:rPr lang="fr-FR" dirty="0" err="1" smtClean="0">
                <a:sym typeface="Symbol"/>
              </a:rPr>
              <a:t>duree</a:t>
            </a:r>
            <a:r>
              <a:rPr lang="fr-FR" dirty="0" smtClean="0">
                <a:sym typeface="Symbol"/>
              </a:rPr>
              <a:t></a:t>
            </a:r>
            <a:endParaRPr lang="fr-FR" dirty="0" smtClean="0"/>
          </a:p>
          <a:p>
            <a:r>
              <a:rPr lang="fr-FR" dirty="0" smtClean="0"/>
              <a:t>Interpoler</a:t>
            </a:r>
          </a:p>
          <a:p>
            <a:pPr algn="ctr">
              <a:buNone/>
            </a:pPr>
            <a:r>
              <a:rPr lang="fr-FR" dirty="0" err="1" smtClean="0"/>
              <a:t>duree</a:t>
            </a:r>
            <a:r>
              <a:rPr lang="fr-FR" dirty="0" smtClean="0"/>
              <a:t>=</a:t>
            </a:r>
            <a:r>
              <a:rPr lang="fr-FR" dirty="0" err="1" smtClean="0"/>
              <a:t>NT</a:t>
            </a:r>
            <a:r>
              <a:rPr lang="fr-FR" baseline="-25000" dirty="0" err="1" smtClean="0"/>
              <a:t>e</a:t>
            </a:r>
            <a:r>
              <a:rPr lang="fr-FR" dirty="0" smtClean="0"/>
              <a:t> : N</a:t>
            </a:r>
            <a:r>
              <a:rPr lang="fr-FR" dirty="0" smtClean="0">
                <a:sym typeface="Symbol"/>
              </a:rPr>
              <a:t></a:t>
            </a:r>
            <a:r>
              <a:rPr lang="fr-FR" dirty="0" err="1" smtClean="0">
                <a:sym typeface="Symbol"/>
              </a:rPr>
              <a:t>duree</a:t>
            </a:r>
            <a:r>
              <a:rPr lang="fr-FR" dirty="0" smtClean="0">
                <a:sym typeface="Symbol"/>
              </a:rPr>
              <a:t></a:t>
            </a:r>
            <a:endParaRPr lang="fr-FR" dirty="0" smtClean="0"/>
          </a:p>
          <a:p>
            <a:r>
              <a:rPr lang="fr-FR" dirty="0" smtClean="0"/>
              <a:t>Modulation </a:t>
            </a:r>
          </a:p>
          <a:p>
            <a:pPr>
              <a:buNone/>
            </a:pPr>
            <a:r>
              <a:rPr lang="fr-FR" dirty="0" smtClean="0"/>
              <a:t>= produit par sinusoïde et filtrage</a:t>
            </a:r>
          </a:p>
          <a:p>
            <a:pPr algn="ctr">
              <a:buNone/>
            </a:pPr>
            <a:r>
              <a:rPr lang="fr-FR" dirty="0" smtClean="0"/>
              <a:t>(</a:t>
            </a:r>
            <a:r>
              <a:rPr lang="fr-FR" dirty="0" err="1" smtClean="0"/>
              <a:t>x</a:t>
            </a:r>
            <a:r>
              <a:rPr lang="fr-FR" baseline="-25000" dirty="0" err="1" smtClean="0"/>
              <a:t>n</a:t>
            </a:r>
            <a:r>
              <a:rPr lang="fr-FR" dirty="0" err="1" smtClean="0"/>
              <a:t>sin</a:t>
            </a:r>
            <a:r>
              <a:rPr lang="fr-FR" dirty="0" smtClean="0"/>
              <a:t>(2</a:t>
            </a:r>
            <a:r>
              <a:rPr lang="fr-FR" dirty="0" smtClean="0">
                <a:sym typeface="Symbol"/>
              </a:rPr>
              <a:t> </a:t>
            </a:r>
            <a:r>
              <a:rPr lang="fr-FR" sz="2400" dirty="0" smtClean="0">
                <a:sym typeface="Symbol"/>
              </a:rPr>
              <a:t></a:t>
            </a:r>
            <a:r>
              <a:rPr lang="fr-FR" dirty="0" smtClean="0">
                <a:sym typeface="Symbol"/>
              </a:rPr>
              <a:t> </a:t>
            </a:r>
            <a:r>
              <a:rPr lang="fr-FR" dirty="0" err="1" smtClean="0"/>
              <a:t>f</a:t>
            </a:r>
            <a:r>
              <a:rPr lang="fr-FR" baseline="-25000" dirty="0" err="1" smtClean="0"/>
              <a:t>m</a:t>
            </a:r>
            <a:r>
              <a:rPr lang="fr-FR" dirty="0" err="1" smtClean="0"/>
              <a:t>nT</a:t>
            </a:r>
            <a:r>
              <a:rPr lang="fr-FR" baseline="-25000" dirty="0" err="1" smtClean="0"/>
              <a:t>e</a:t>
            </a:r>
            <a:r>
              <a:rPr lang="fr-FR" dirty="0" smtClean="0"/>
              <a:t>)) * </a:t>
            </a:r>
            <a:r>
              <a:rPr lang="fr-FR" dirty="0" err="1" smtClean="0"/>
              <a:t>h</a:t>
            </a:r>
            <a:r>
              <a:rPr lang="fr-FR" baseline="-25000" dirty="0" err="1" smtClean="0"/>
              <a:t>n</a:t>
            </a:r>
            <a:endParaRPr lang="fr-FR" baseline="-25000" dirty="0" smtClean="0"/>
          </a:p>
          <a:p>
            <a:pPr>
              <a:buNone/>
            </a:pPr>
            <a:r>
              <a:rPr lang="fr-FR" dirty="0" smtClean="0"/>
              <a:t>= &gt; durée inchangée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3.a. Succession de signaux à temps discrets sans chevauchement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Portion d’un signal</a:t>
            </a:r>
          </a:p>
          <a:p>
            <a:pPr algn="ctr">
              <a:buNone/>
            </a:pPr>
            <a:r>
              <a:rPr lang="fr-FR" dirty="0" err="1" smtClean="0"/>
              <a:t>x</a:t>
            </a:r>
            <a:r>
              <a:rPr lang="fr-FR" baseline="-25000" dirty="0" err="1" smtClean="0"/>
              <a:t>k</a:t>
            </a:r>
            <a:r>
              <a:rPr lang="fr-FR" dirty="0" smtClean="0"/>
              <a:t>=x(t-t</a:t>
            </a:r>
            <a:r>
              <a:rPr lang="fr-FR" baseline="30000" dirty="0" smtClean="0"/>
              <a:t>(de)</a:t>
            </a:r>
            <a:r>
              <a:rPr lang="fr-FR" dirty="0" smtClean="0"/>
              <a:t>)1</a:t>
            </a:r>
            <a:r>
              <a:rPr lang="fr-FR" baseline="-25000" dirty="0" smtClean="0"/>
              <a:t>[t</a:t>
            </a:r>
            <a:r>
              <a:rPr lang="fr-FR" baseline="30000" dirty="0" smtClean="0"/>
              <a:t>(de)</a:t>
            </a:r>
            <a:r>
              <a:rPr lang="fr-FR" baseline="-25000" dirty="0" smtClean="0"/>
              <a:t>,t</a:t>
            </a:r>
            <a:r>
              <a:rPr lang="fr-FR" baseline="30000" dirty="0" smtClean="0"/>
              <a:t>(fi)</a:t>
            </a:r>
            <a:r>
              <a:rPr lang="fr-FR" baseline="-25000" dirty="0" smtClean="0"/>
              <a:t>]</a:t>
            </a:r>
            <a:r>
              <a:rPr lang="fr-FR" dirty="0" smtClean="0"/>
              <a:t>(t)</a:t>
            </a:r>
          </a:p>
          <a:p>
            <a:r>
              <a:rPr lang="fr-FR" dirty="0" smtClean="0"/>
              <a:t>Nombre de trames K</a:t>
            </a:r>
          </a:p>
          <a:p>
            <a:r>
              <a:rPr lang="fr-FR" dirty="0" smtClean="0"/>
              <a:t>Durée d’une trame </a:t>
            </a:r>
            <a:r>
              <a:rPr lang="fr-FR" dirty="0" err="1" smtClean="0"/>
              <a:t>T</a:t>
            </a:r>
            <a:r>
              <a:rPr lang="fr-FR" baseline="-25000" dirty="0" err="1" smtClean="0"/>
              <a:t>xk</a:t>
            </a:r>
            <a:r>
              <a:rPr lang="fr-FR" dirty="0" smtClean="0"/>
              <a:t>=T/K</a:t>
            </a:r>
          </a:p>
          <a:p>
            <a:r>
              <a:rPr lang="fr-FR" dirty="0" smtClean="0"/>
              <a:t>Echelle de temps associée à une trame k</a:t>
            </a:r>
          </a:p>
          <a:p>
            <a:pPr algn="ctr">
              <a:buNone/>
            </a:pPr>
            <a:r>
              <a:rPr lang="fr-FR" dirty="0" err="1" smtClean="0"/>
              <a:t>t</a:t>
            </a:r>
            <a:r>
              <a:rPr lang="fr-FR" baseline="-25000" dirty="0" err="1" smtClean="0"/>
              <a:t>k,n</a:t>
            </a:r>
            <a:r>
              <a:rPr lang="fr-FR" dirty="0" smtClean="0"/>
              <a:t>=</a:t>
            </a:r>
            <a:r>
              <a:rPr lang="fr-FR" dirty="0" err="1" smtClean="0"/>
              <a:t>t</a:t>
            </a:r>
            <a:r>
              <a:rPr lang="fr-FR" baseline="-25000" dirty="0" err="1" smtClean="0"/>
              <a:t>k</a:t>
            </a:r>
            <a:r>
              <a:rPr lang="fr-FR" baseline="30000" dirty="0" smtClean="0"/>
              <a:t>(de)</a:t>
            </a:r>
            <a:r>
              <a:rPr lang="fr-FR" dirty="0" smtClean="0"/>
              <a:t>+</a:t>
            </a:r>
            <a:r>
              <a:rPr lang="fr-FR" dirty="0" err="1" smtClean="0"/>
              <a:t>nT</a:t>
            </a:r>
            <a:r>
              <a:rPr lang="fr-FR" baseline="-25000" dirty="0" err="1" smtClean="0"/>
              <a:t>e</a:t>
            </a:r>
            <a:r>
              <a:rPr lang="fr-FR" baseline="-25000" dirty="0" smtClean="0"/>
              <a:t>, 	</a:t>
            </a:r>
            <a:r>
              <a:rPr lang="fr-FR" dirty="0" err="1" smtClean="0"/>
              <a:t>T</a:t>
            </a:r>
            <a:r>
              <a:rPr lang="fr-FR" baseline="-25000" dirty="0" err="1" smtClean="0"/>
              <a:t>xk</a:t>
            </a:r>
            <a:r>
              <a:rPr lang="fr-FR" dirty="0" smtClean="0"/>
              <a:t>=</a:t>
            </a:r>
            <a:r>
              <a:rPr lang="fr-FR" dirty="0" err="1" smtClean="0"/>
              <a:t>N</a:t>
            </a:r>
            <a:r>
              <a:rPr lang="fr-FR" baseline="-25000" dirty="0" err="1" smtClean="0"/>
              <a:t>K</a:t>
            </a:r>
            <a:r>
              <a:rPr lang="fr-FR" dirty="0" err="1" smtClean="0"/>
              <a:t>T</a:t>
            </a:r>
            <a:r>
              <a:rPr lang="fr-FR" baseline="-25000" dirty="0" err="1" smtClean="0"/>
              <a:t>e</a:t>
            </a:r>
            <a:r>
              <a:rPr lang="fr-FR" baseline="-25000" dirty="0" smtClean="0"/>
              <a:t>,	</a:t>
            </a:r>
            <a:r>
              <a:rPr lang="fr-FR" dirty="0" err="1" smtClean="0"/>
              <a:t>t</a:t>
            </a:r>
            <a:r>
              <a:rPr lang="fr-FR" baseline="-25000" dirty="0" err="1" smtClean="0"/>
              <a:t>k</a:t>
            </a:r>
            <a:r>
              <a:rPr lang="fr-FR" baseline="30000" dirty="0" smtClean="0"/>
              <a:t>(fi)</a:t>
            </a:r>
            <a:r>
              <a:rPr lang="fr-FR" dirty="0" smtClean="0"/>
              <a:t>=</a:t>
            </a:r>
            <a:r>
              <a:rPr lang="fr-FR" dirty="0" err="1" smtClean="0"/>
              <a:t>t</a:t>
            </a:r>
            <a:r>
              <a:rPr lang="fr-FR" baseline="-25000" dirty="0" err="1" smtClean="0"/>
              <a:t>k</a:t>
            </a:r>
            <a:r>
              <a:rPr lang="fr-FR" baseline="30000" dirty="0" smtClean="0"/>
              <a:t>(de)</a:t>
            </a:r>
            <a:r>
              <a:rPr lang="fr-FR" dirty="0" smtClean="0"/>
              <a:t>+(N</a:t>
            </a:r>
            <a:r>
              <a:rPr lang="fr-FR" baseline="-25000" dirty="0" smtClean="0"/>
              <a:t>K</a:t>
            </a:r>
            <a:r>
              <a:rPr lang="fr-FR" dirty="0" smtClean="0"/>
              <a:t>-1)T</a:t>
            </a:r>
            <a:r>
              <a:rPr lang="fr-FR" baseline="-25000" dirty="0" smtClean="0"/>
              <a:t>e</a:t>
            </a:r>
            <a:endParaRPr lang="fr-FR" dirty="0" smtClean="0"/>
          </a:p>
          <a:p>
            <a:r>
              <a:rPr lang="fr-FR" dirty="0" smtClean="0"/>
              <a:t>Centre d’une trame</a:t>
            </a:r>
          </a:p>
          <a:p>
            <a:pPr algn="ctr">
              <a:buNone/>
            </a:pPr>
            <a:r>
              <a:rPr lang="fr-FR" dirty="0" err="1" smtClean="0"/>
              <a:t>t</a:t>
            </a:r>
            <a:r>
              <a:rPr lang="fr-FR" baseline="-25000" dirty="0" err="1" smtClean="0"/>
              <a:t>k</a:t>
            </a:r>
            <a:r>
              <a:rPr lang="fr-FR" baseline="30000" dirty="0" smtClean="0"/>
              <a:t>(ce)</a:t>
            </a:r>
            <a:r>
              <a:rPr lang="fr-FR" dirty="0" smtClean="0"/>
              <a:t> =(</a:t>
            </a:r>
            <a:r>
              <a:rPr lang="fr-FR" dirty="0" err="1" smtClean="0"/>
              <a:t>t</a:t>
            </a:r>
            <a:r>
              <a:rPr lang="fr-FR" baseline="-25000" dirty="0" err="1" smtClean="0"/>
              <a:t>k</a:t>
            </a:r>
            <a:r>
              <a:rPr lang="fr-FR" baseline="30000" dirty="0" smtClean="0"/>
              <a:t>(de)</a:t>
            </a:r>
            <a:r>
              <a:rPr lang="fr-FR" dirty="0" smtClean="0"/>
              <a:t>+</a:t>
            </a:r>
            <a:r>
              <a:rPr lang="fr-FR" dirty="0" err="1" smtClean="0"/>
              <a:t>t</a:t>
            </a:r>
            <a:r>
              <a:rPr lang="fr-FR" baseline="-25000" dirty="0" err="1" smtClean="0"/>
              <a:t>k</a:t>
            </a:r>
            <a:r>
              <a:rPr lang="fr-FR" baseline="30000" dirty="0" smtClean="0"/>
              <a:t>(fi)</a:t>
            </a:r>
            <a:r>
              <a:rPr lang="fr-FR" dirty="0" smtClean="0"/>
              <a:t>)/2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3.b. Représentation graphique </a:t>
            </a:r>
            <a:br>
              <a:rPr lang="fr-FR" dirty="0" smtClean="0"/>
            </a:br>
            <a:r>
              <a:rPr lang="fr-FR" dirty="0" smtClean="0"/>
              <a:t>des trames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3" y="857232"/>
            <a:ext cx="7500990" cy="574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3.c. Chevauchement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Chevauchement</a:t>
            </a:r>
            <a:r>
              <a:rPr kumimoji="0" lang="fr-F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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Nombre de trames K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Durée d’une trame 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fr-FR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xk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=T/K/(1-</a:t>
            </a:r>
            <a:r>
              <a:rPr lang="fr-FR" sz="3200" dirty="0" smtClean="0">
                <a:sym typeface="Symbol"/>
              </a:rPr>
              <a:t> 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Echelle de temps associée à une trame k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fr-FR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k,n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fr-FR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fr-FR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(de)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nT</a:t>
            </a:r>
            <a:r>
              <a:rPr kumimoji="0" lang="fr-FR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fr-FR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	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fr-FR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xk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fr-FR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fr-FR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fr-FR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	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fr-FR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fr-FR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(fi)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fr-FR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fr-FR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(de)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+(N</a:t>
            </a:r>
            <a:r>
              <a:rPr kumimoji="0" lang="fr-FR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-1)T</a:t>
            </a:r>
            <a:r>
              <a:rPr kumimoji="0" lang="fr-FR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3200" dirty="0" smtClean="0"/>
              <a:t>Décalage entre deux trames successives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fr-FR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fr-FR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+1</a:t>
            </a:r>
            <a:r>
              <a:rPr kumimoji="0" lang="fr-FR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(de)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fr-FR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fr-FR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(de)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=T/K=</a:t>
            </a:r>
            <a:r>
              <a:rPr lang="fr-FR" sz="3200" baseline="0" dirty="0" err="1" smtClean="0"/>
              <a:t>T</a:t>
            </a:r>
            <a:r>
              <a:rPr lang="fr-FR" sz="3200" baseline="-25000" dirty="0" err="1" smtClean="0"/>
              <a:t>xk</a:t>
            </a:r>
            <a:r>
              <a:rPr lang="fr-FR" sz="3200" baseline="0" dirty="0" smtClean="0"/>
              <a:t>(1-</a:t>
            </a:r>
            <a:r>
              <a:rPr lang="fr-FR" sz="3200" dirty="0" smtClean="0">
                <a:sym typeface="Symbol"/>
              </a:rPr>
              <a:t> </a:t>
            </a:r>
            <a:r>
              <a:rPr lang="fr-FR" sz="3200" baseline="0" dirty="0" smtClean="0"/>
              <a:t>)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</TotalTime>
  <Words>400</Words>
  <PresentationFormat>Affichage à l'écran (4:3)</PresentationFormat>
  <Paragraphs>106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Traitement du son</vt:lpstr>
      <vt:lpstr>1.a. Propagation d’une fluctuation de la pression de l’air</vt:lpstr>
      <vt:lpstr>1.b. Schéma de l’oreille</vt:lpstr>
      <vt:lpstr>1.c. Courbe d’audibilité humaine</vt:lpstr>
      <vt:lpstr>2.a. Signal temps discret</vt:lpstr>
      <vt:lpstr>2.b. Rendre le son plus grave</vt:lpstr>
      <vt:lpstr>3.a. Succession de signaux à temps discrets sans chevauchement</vt:lpstr>
      <vt:lpstr>3.b. Représentation graphique  des trames</vt:lpstr>
      <vt:lpstr>3.c. Chevauchement</vt:lpstr>
      <vt:lpstr>3.d. Représentation graphique</vt:lpstr>
      <vt:lpstr>4.a. Puissance et magnitude moyenne à court terme</vt:lpstr>
      <vt:lpstr>4.b. Signal sonore et puissance</vt:lpstr>
      <vt:lpstr>4.c. Supprimer les silences et normalisations</vt:lpstr>
      <vt:lpstr>5.a. Organisation des TP</vt:lpstr>
      <vt:lpstr>5.b. Environnement de travail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Traitement du son</dc:title>
  <dc:creator>utilisateur</dc:creator>
  <cp:lastModifiedBy>utilisateur</cp:lastModifiedBy>
  <cp:revision>209</cp:revision>
  <dcterms:created xsi:type="dcterms:W3CDTF">2020-08-27T14:29:44Z</dcterms:created>
  <dcterms:modified xsi:type="dcterms:W3CDTF">2020-09-02T10:04:58Z</dcterms:modified>
</cp:coreProperties>
</file>