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59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A4FC73-EFD0-4C2A-9811-AB7C2E777255}" type="datetimeFigureOut">
              <a:rPr lang="fr-FR" smtClean="0"/>
              <a:pPr/>
              <a:t>04/09/2020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4D02C-4931-4858-BFE7-BEFE1FDC520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FA15-F13C-4869-8894-535699E29157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A49A-F570-4E56-8B72-4262F36DB315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705BC-DF61-4F4D-9064-D72CF6573256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D4087-02D3-4EEA-AB5F-C4897322C6E9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4EC6-B5C9-49D4-9602-8073DCD27B55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D58DB-57DB-4AA9-88E9-40D5073D8EBB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83A9-2134-42CA-B515-F11BF5C78D15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84BEC-249E-49BC-A794-BDEF7B852004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DFB9-C6DB-44EF-B5DB-E80AB5E0B57C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26ED0-92E0-4FCE-BB0A-1BE84048B91F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89EF5-1577-49F8-84EE-F713DFF5FF4E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0C89C-7095-439C-A1B4-8546E0B36ED9}" type="datetime1">
              <a:rPr lang="fr-FR" smtClean="0"/>
              <a:pPr/>
              <a:t>04/09/2020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/>
          <a:lstStyle/>
          <a:p>
            <a:r>
              <a:rPr lang="fr-FR" dirty="0" smtClean="0"/>
              <a:t>Traitement du son </a:t>
            </a:r>
            <a:br>
              <a:rPr lang="fr-FR" dirty="0" smtClean="0"/>
            </a:br>
            <a:r>
              <a:rPr lang="fr-FR" dirty="0" smtClean="0"/>
              <a:t>Cours O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28934"/>
            <a:ext cx="6772300" cy="2709866"/>
          </a:xfrm>
        </p:spPr>
        <p:txBody>
          <a:bodyPr>
            <a:normAutofit fontScale="70000" lnSpcReduction="20000"/>
          </a:bodyPr>
          <a:lstStyle/>
          <a:p>
            <a:pPr marL="514350" indent="-514350" algn="l">
              <a:buAutoNum type="arabicPeriod"/>
            </a:pPr>
            <a:r>
              <a:rPr lang="fr-FR" dirty="0" smtClean="0"/>
              <a:t>Distance entre sons</a:t>
            </a:r>
          </a:p>
          <a:p>
            <a:pPr marL="514350" indent="-514350" algn="l"/>
            <a:r>
              <a:rPr lang="fr-FR" dirty="0" smtClean="0"/>
              <a:t>	a. Descripteurs de sons</a:t>
            </a:r>
          </a:p>
          <a:p>
            <a:pPr marL="514350" indent="-514350" algn="l"/>
            <a:r>
              <a:rPr lang="fr-FR" dirty="0" smtClean="0"/>
              <a:t>	b. Comparaison trames par trames</a:t>
            </a:r>
          </a:p>
          <a:p>
            <a:pPr marL="514350" indent="-514350" algn="l"/>
            <a:r>
              <a:rPr lang="fr-FR" dirty="0" smtClean="0"/>
              <a:t>	c. Déformation temporelle dynamique</a:t>
            </a:r>
          </a:p>
          <a:p>
            <a:pPr marL="514350" indent="-514350" algn="l">
              <a:buAutoNum type="arabicPeriod" startAt="2"/>
            </a:pPr>
            <a:r>
              <a:rPr lang="fr-FR" dirty="0" smtClean="0"/>
              <a:t>Classification par la méthode du plus proche voisin</a:t>
            </a:r>
          </a:p>
          <a:p>
            <a:pPr marL="514350" indent="-514350" algn="l">
              <a:buAutoNum type="arabicPeriod" startAt="2"/>
            </a:pPr>
            <a:r>
              <a:rPr lang="fr-FR" dirty="0" smtClean="0"/>
              <a:t>Evaluation d’une méthode de classification</a:t>
            </a:r>
          </a:p>
          <a:p>
            <a:pPr marL="514350" indent="-514350" algn="l"/>
            <a:r>
              <a:rPr lang="fr-FR" dirty="0" smtClean="0"/>
              <a:t>	a. Sensibilité globale (OA)</a:t>
            </a:r>
          </a:p>
          <a:p>
            <a:pPr marL="514350" indent="-514350" algn="l"/>
            <a:r>
              <a:rPr lang="fr-FR" dirty="0" smtClean="0"/>
              <a:t>	b. Validation croisée </a:t>
            </a:r>
          </a:p>
          <a:p>
            <a:pPr marL="514350" indent="-514350" algn="l">
              <a:buAutoNum type="arabicPeriod" startAt="2"/>
            </a:pPr>
            <a:endParaRPr lang="fr-FR" dirty="0" smtClean="0"/>
          </a:p>
          <a:p>
            <a:pPr marL="514350" indent="-514350" algn="l">
              <a:buAutoNum type="arabicPeriod" startAt="2"/>
            </a:pPr>
            <a:endParaRPr lang="fr-FR" dirty="0" smtClean="0"/>
          </a:p>
          <a:p>
            <a:pPr marL="514350" indent="-514350">
              <a:buAutoNum type="arabicPeriod"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</a:t>
            </a:fld>
            <a:endParaRPr lang="fr-B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</a:t>
            </a:r>
            <a:r>
              <a:rPr lang="fr-FR" dirty="0" smtClean="0">
                <a:sym typeface="Symbol"/>
              </a:rPr>
              <a:t>Répertoires utilisés </a:t>
            </a:r>
            <a:br>
              <a:rPr lang="fr-FR" dirty="0" smtClean="0">
                <a:sym typeface="Symbol"/>
              </a:rPr>
            </a:br>
            <a:r>
              <a:rPr lang="fr-FR" dirty="0" smtClean="0">
                <a:sym typeface="Symbol"/>
              </a:rPr>
              <a:t>pour la classification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429124" y="3571876"/>
            <a:ext cx="571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prg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5500694" y="3571876"/>
            <a:ext cx="10001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err="1" smtClean="0"/>
              <a:t>donnee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4929190" y="4286256"/>
            <a:ext cx="571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un</a:t>
            </a:r>
            <a:endParaRPr lang="fr-FR" dirty="0"/>
          </a:p>
        </p:txBody>
      </p:sp>
      <p:sp>
        <p:nvSpPr>
          <p:cNvPr id="25" name="ZoneTexte 24"/>
          <p:cNvSpPr txBox="1"/>
          <p:nvPr/>
        </p:nvSpPr>
        <p:spPr>
          <a:xfrm>
            <a:off x="5715008" y="4286256"/>
            <a:ext cx="7048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deux</a:t>
            </a:r>
            <a:endParaRPr lang="fr-FR" dirty="0"/>
          </a:p>
        </p:txBody>
      </p:sp>
      <p:sp>
        <p:nvSpPr>
          <p:cNvPr id="28" name="ZoneTexte 27"/>
          <p:cNvSpPr txBox="1"/>
          <p:nvPr/>
        </p:nvSpPr>
        <p:spPr>
          <a:xfrm>
            <a:off x="6643702" y="4286256"/>
            <a:ext cx="7858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trois</a:t>
            </a:r>
            <a:endParaRPr lang="fr-FR" dirty="0"/>
          </a:p>
        </p:txBody>
      </p:sp>
      <p:cxnSp>
        <p:nvCxnSpPr>
          <p:cNvPr id="30" name="Connecteur droit 29"/>
          <p:cNvCxnSpPr/>
          <p:nvPr/>
        </p:nvCxnSpPr>
        <p:spPr>
          <a:xfrm rot="16200000" flipH="1">
            <a:off x="4214810" y="3071810"/>
            <a:ext cx="571504" cy="428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>
            <a:endCxn id="22" idx="0"/>
          </p:cNvCxnSpPr>
          <p:nvPr/>
        </p:nvCxnSpPr>
        <p:spPr>
          <a:xfrm>
            <a:off x="4286248" y="3000372"/>
            <a:ext cx="1714512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>
            <a:stCxn id="22" idx="2"/>
            <a:endCxn id="23" idx="0"/>
          </p:cNvCxnSpPr>
          <p:nvPr/>
        </p:nvCxnSpPr>
        <p:spPr>
          <a:xfrm rot="5400000">
            <a:off x="5435327" y="3720823"/>
            <a:ext cx="34504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>
            <a:stCxn id="22" idx="2"/>
            <a:endCxn id="25" idx="0"/>
          </p:cNvCxnSpPr>
          <p:nvPr/>
        </p:nvCxnSpPr>
        <p:spPr>
          <a:xfrm rot="16200000" flipH="1">
            <a:off x="5861574" y="4080394"/>
            <a:ext cx="345048" cy="6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>
            <a:stCxn id="22" idx="2"/>
            <a:endCxn id="28" idx="0"/>
          </p:cNvCxnSpPr>
          <p:nvPr/>
        </p:nvCxnSpPr>
        <p:spPr>
          <a:xfrm rot="16200000" flipH="1">
            <a:off x="6346161" y="3595806"/>
            <a:ext cx="345048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1500166" y="3571876"/>
            <a:ext cx="12144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simulation</a:t>
            </a:r>
            <a:endParaRPr lang="fr-FR" dirty="0"/>
          </a:p>
        </p:txBody>
      </p:sp>
      <p:sp>
        <p:nvSpPr>
          <p:cNvPr id="44" name="ZoneTexte 43"/>
          <p:cNvSpPr txBox="1"/>
          <p:nvPr/>
        </p:nvSpPr>
        <p:spPr>
          <a:xfrm>
            <a:off x="1285852" y="4845618"/>
            <a:ext cx="571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un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2071670" y="4845618"/>
            <a:ext cx="7048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deux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3000364" y="4845618"/>
            <a:ext cx="7858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trois</a:t>
            </a:r>
            <a:endParaRPr lang="fr-FR" dirty="0"/>
          </a:p>
        </p:txBody>
      </p:sp>
      <p:cxnSp>
        <p:nvCxnSpPr>
          <p:cNvPr id="47" name="Connecteur droit 46"/>
          <p:cNvCxnSpPr>
            <a:endCxn id="44" idx="0"/>
          </p:cNvCxnSpPr>
          <p:nvPr/>
        </p:nvCxnSpPr>
        <p:spPr>
          <a:xfrm rot="5400000">
            <a:off x="1791989" y="4280185"/>
            <a:ext cx="345048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>
            <a:endCxn id="45" idx="0"/>
          </p:cNvCxnSpPr>
          <p:nvPr/>
        </p:nvCxnSpPr>
        <p:spPr>
          <a:xfrm rot="16200000" flipH="1">
            <a:off x="2218236" y="4639756"/>
            <a:ext cx="345048" cy="66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endCxn id="46" idx="0"/>
          </p:cNvCxnSpPr>
          <p:nvPr/>
        </p:nvCxnSpPr>
        <p:spPr>
          <a:xfrm rot="16200000" flipH="1">
            <a:off x="2702823" y="4155168"/>
            <a:ext cx="345048" cy="10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/>
          <p:cNvSpPr txBox="1"/>
          <p:nvPr/>
        </p:nvSpPr>
        <p:spPr>
          <a:xfrm>
            <a:off x="428596" y="4274114"/>
            <a:ext cx="92869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requête</a:t>
            </a:r>
            <a:endParaRPr lang="fr-FR" dirty="0"/>
          </a:p>
        </p:txBody>
      </p:sp>
      <p:cxnSp>
        <p:nvCxnSpPr>
          <p:cNvPr id="51" name="Connecteur droit 50"/>
          <p:cNvCxnSpPr/>
          <p:nvPr/>
        </p:nvCxnSpPr>
        <p:spPr>
          <a:xfrm rot="10800000" flipV="1">
            <a:off x="2071672" y="3000372"/>
            <a:ext cx="2214577" cy="571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rot="16200000" flipH="1">
            <a:off x="1928794" y="4071942"/>
            <a:ext cx="571504" cy="2857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/>
          <p:cNvCxnSpPr>
            <a:stCxn id="43" idx="2"/>
            <a:endCxn id="50" idx="0"/>
          </p:cNvCxnSpPr>
          <p:nvPr/>
        </p:nvCxnSpPr>
        <p:spPr>
          <a:xfrm rot="5400000">
            <a:off x="1333713" y="3500438"/>
            <a:ext cx="332906" cy="1214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/>
          <p:cNvSpPr txBox="1"/>
          <p:nvPr/>
        </p:nvSpPr>
        <p:spPr>
          <a:xfrm>
            <a:off x="285720" y="2428868"/>
            <a:ext cx="3857652" cy="3357586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txBody>
          <a:bodyPr wrap="square" rtlCol="0">
            <a:noAutofit/>
          </a:bodyPr>
          <a:lstStyle/>
          <a:p>
            <a:endParaRPr lang="fr-FR" dirty="0"/>
          </a:p>
        </p:txBody>
      </p:sp>
      <p:sp>
        <p:nvSpPr>
          <p:cNvPr id="62" name="ZoneTexte 61"/>
          <p:cNvSpPr txBox="1"/>
          <p:nvPr/>
        </p:nvSpPr>
        <p:spPr>
          <a:xfrm>
            <a:off x="285720" y="2428868"/>
            <a:ext cx="3443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Partie recréée à chaque simulation</a:t>
            </a:r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2. Classification par la méthode du plus proche voisin (</a:t>
            </a:r>
            <a:r>
              <a:rPr lang="fr-FR" dirty="0" err="1" smtClean="0"/>
              <a:t>kNN</a:t>
            </a:r>
            <a:r>
              <a:rPr lang="fr-FR" dirty="0" smtClean="0"/>
              <a:t>, k=1)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11</a:t>
            </a:fld>
            <a:endParaRPr lang="fr-BE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038" y="1549400"/>
            <a:ext cx="47339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ZoneTexte 6"/>
          <p:cNvSpPr txBox="1"/>
          <p:nvPr/>
        </p:nvSpPr>
        <p:spPr>
          <a:xfrm>
            <a:off x="7000892" y="5143512"/>
            <a:ext cx="68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/>
              </a:rPr>
              <a:t></a:t>
            </a:r>
            <a:r>
              <a:rPr lang="fr-FR" baseline="-25000" dirty="0" smtClean="0">
                <a:sym typeface="Symbol"/>
              </a:rPr>
              <a:t>PMCT</a:t>
            </a:r>
            <a:endParaRPr lang="fr-FR" baseline="-25000" dirty="0"/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7143768" y="5572140"/>
            <a:ext cx="642942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5038" y="1549400"/>
            <a:ext cx="473392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1357290" y="1571612"/>
            <a:ext cx="746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/>
              </a:rPr>
              <a:t> </a:t>
            </a:r>
            <a:r>
              <a:rPr lang="fr-FR" baseline="-25000" dirty="0" smtClean="0">
                <a:sym typeface="Symbol"/>
              </a:rPr>
              <a:t>PMCT</a:t>
            </a:r>
            <a:endParaRPr lang="fr-FR" baseline="-25000" dirty="0"/>
          </a:p>
        </p:txBody>
      </p:sp>
      <p:cxnSp>
        <p:nvCxnSpPr>
          <p:cNvPr id="12" name="Connecteur droit avec flèche 11"/>
          <p:cNvCxnSpPr/>
          <p:nvPr/>
        </p:nvCxnSpPr>
        <p:spPr>
          <a:xfrm rot="5400000" flipH="1" flipV="1">
            <a:off x="964381" y="1964521"/>
            <a:ext cx="928694" cy="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643570" y="221455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un</a:t>
            </a:r>
            <a:endParaRPr lang="fr-FR" dirty="0">
              <a:solidFill>
                <a:schemeClr val="tx2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5643876" y="2416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deux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643570" y="2643182"/>
            <a:ext cx="60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trois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5643578"/>
            <a:ext cx="418147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5643578"/>
            <a:ext cx="38481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</a:t>
            </a:r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12</a:t>
            </a:fld>
            <a:endParaRPr lang="fr-B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571612"/>
            <a:ext cx="5839640" cy="1419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ZoneTexte 5"/>
          <p:cNvSpPr txBox="1"/>
          <p:nvPr/>
        </p:nvSpPr>
        <p:spPr>
          <a:xfrm>
            <a:off x="1000100" y="3357562"/>
            <a:ext cx="6844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M</a:t>
            </a:r>
            <a:r>
              <a:rPr lang="fr-FR" sz="2400" baseline="30000" dirty="0" smtClean="0"/>
              <a:t>(r)</a:t>
            </a:r>
            <a:r>
              <a:rPr lang="fr-FR" sz="2400" dirty="0" smtClean="0"/>
              <a:t>=</a:t>
            </a:r>
            <a:r>
              <a:rPr lang="fr-FR" sz="2400" dirty="0" smtClean="0">
                <a:sym typeface="Symbol"/>
              </a:rPr>
              <a:t></a:t>
            </a:r>
            <a:r>
              <a:rPr lang="fr-FR" sz="2400" baseline="-25000" dirty="0" err="1" smtClean="0">
                <a:sym typeface="Symbol"/>
              </a:rPr>
              <a:t>ij</a:t>
            </a:r>
            <a:r>
              <a:rPr lang="fr-FR" sz="2400" dirty="0" err="1" smtClean="0">
                <a:sym typeface="Symbol"/>
              </a:rPr>
              <a:t>C</a:t>
            </a:r>
            <a:r>
              <a:rPr lang="fr-FR" sz="2400" baseline="-25000" dirty="0" err="1" smtClean="0">
                <a:sym typeface="Symbol"/>
              </a:rPr>
              <a:t>ij</a:t>
            </a:r>
            <a:r>
              <a:rPr lang="fr-FR" sz="2400" dirty="0" smtClean="0"/>
              <a:t>    : nombre de sons testés</a:t>
            </a:r>
          </a:p>
          <a:p>
            <a:r>
              <a:rPr lang="fr-FR" sz="2400" dirty="0" smtClean="0"/>
              <a:t>M</a:t>
            </a:r>
            <a:r>
              <a:rPr lang="fr-FR" sz="2400" baseline="-25000" dirty="0" smtClean="0"/>
              <a:t>i</a:t>
            </a:r>
            <a:r>
              <a:rPr lang="fr-FR" sz="2400" baseline="30000" dirty="0" smtClean="0"/>
              <a:t>(r)</a:t>
            </a:r>
            <a:r>
              <a:rPr lang="fr-FR" sz="2400" dirty="0" smtClean="0"/>
              <a:t>=</a:t>
            </a:r>
            <a:r>
              <a:rPr lang="fr-FR" sz="2400" dirty="0" smtClean="0">
                <a:sym typeface="Symbol"/>
              </a:rPr>
              <a:t> </a:t>
            </a:r>
            <a:r>
              <a:rPr lang="fr-FR" sz="2400" dirty="0" smtClean="0">
                <a:sym typeface="Symbol"/>
              </a:rPr>
              <a:t></a:t>
            </a:r>
            <a:r>
              <a:rPr lang="fr-FR" sz="2400" baseline="-25000" dirty="0" err="1" smtClean="0">
                <a:sym typeface="Symbol"/>
              </a:rPr>
              <a:t>j</a:t>
            </a:r>
            <a:r>
              <a:rPr lang="fr-FR" sz="2400" dirty="0" err="1" smtClean="0">
                <a:sym typeface="Symbol"/>
              </a:rPr>
              <a:t>C</a:t>
            </a:r>
            <a:r>
              <a:rPr lang="fr-FR" sz="2400" baseline="-25000" dirty="0" err="1" smtClean="0">
                <a:sym typeface="Symbol"/>
              </a:rPr>
              <a:t>ij</a:t>
            </a:r>
            <a:r>
              <a:rPr lang="fr-FR" sz="2400" baseline="-25000" dirty="0" smtClean="0">
                <a:sym typeface="Symbol"/>
              </a:rPr>
              <a:t> </a:t>
            </a:r>
            <a:r>
              <a:rPr lang="fr-FR" sz="2400" dirty="0" smtClean="0"/>
              <a:t> </a:t>
            </a:r>
            <a:r>
              <a:rPr lang="fr-FR" sz="2400" dirty="0" smtClean="0"/>
              <a:t> : </a:t>
            </a:r>
            <a:r>
              <a:rPr lang="fr-FR" sz="2400" dirty="0" smtClean="0"/>
              <a:t>nombre de sons </a:t>
            </a:r>
            <a:r>
              <a:rPr lang="fr-FR" sz="2400" dirty="0" smtClean="0"/>
              <a:t>de type i</a:t>
            </a:r>
          </a:p>
          <a:p>
            <a:r>
              <a:rPr lang="fr-FR" sz="2400" dirty="0" smtClean="0">
                <a:sym typeface="Symbol"/>
              </a:rPr>
              <a:t></a:t>
            </a:r>
            <a:r>
              <a:rPr lang="fr-FR" sz="2400" baseline="-25000" dirty="0" err="1" smtClean="0">
                <a:sym typeface="Symbol"/>
              </a:rPr>
              <a:t>i</a:t>
            </a:r>
            <a:r>
              <a:rPr lang="fr-FR" sz="2400" dirty="0" err="1" smtClean="0">
                <a:sym typeface="Symbol"/>
              </a:rPr>
              <a:t>C</a:t>
            </a:r>
            <a:r>
              <a:rPr lang="fr-FR" sz="2400" baseline="-25000" dirty="0" err="1" smtClean="0">
                <a:sym typeface="Symbol"/>
              </a:rPr>
              <a:t>ij</a:t>
            </a:r>
            <a:r>
              <a:rPr lang="fr-FR" sz="2400" baseline="-25000" dirty="0" smtClean="0">
                <a:sym typeface="Symbol"/>
              </a:rPr>
              <a:t>                    </a:t>
            </a:r>
            <a:r>
              <a:rPr lang="fr-FR" sz="2400" dirty="0" smtClean="0"/>
              <a:t>: </a:t>
            </a:r>
            <a:r>
              <a:rPr lang="fr-FR" sz="2400" dirty="0" smtClean="0"/>
              <a:t>nombre de sons </a:t>
            </a:r>
            <a:r>
              <a:rPr lang="fr-FR" sz="2400" dirty="0" smtClean="0"/>
              <a:t>classés comme de type i</a:t>
            </a:r>
            <a:endParaRPr lang="fr-FR" sz="2400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</a:t>
            </a:r>
            <a:r>
              <a:rPr lang="fr-FR" dirty="0" smtClean="0"/>
              <a:t>Sensibilité globale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586139"/>
            <a:ext cx="5838825" cy="13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3805250"/>
            <a:ext cx="3019425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5429256" y="5643578"/>
            <a:ext cx="17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Accuracy</a:t>
            </a:r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</a:t>
            </a:r>
            <a:r>
              <a:rPr lang="fr-FR" dirty="0" smtClean="0"/>
              <a:t>Validation croisée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sp>
        <p:nvSpPr>
          <p:cNvPr id="10" name="Rectangle 9"/>
          <p:cNvSpPr/>
          <p:nvPr/>
        </p:nvSpPr>
        <p:spPr>
          <a:xfrm>
            <a:off x="1500166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1</a:t>
            </a:r>
            <a:r>
              <a:rPr lang="fr-FR" dirty="0" smtClean="0"/>
              <a:t>y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11" name="Rectangle 10"/>
          <p:cNvSpPr/>
          <p:nvPr/>
        </p:nvSpPr>
        <p:spPr>
          <a:xfrm>
            <a:off x="1928794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2</a:t>
            </a:r>
            <a:r>
              <a:rPr lang="fr-FR" dirty="0" smtClean="0"/>
              <a:t>y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12" name="Rectangle 11"/>
          <p:cNvSpPr/>
          <p:nvPr/>
        </p:nvSpPr>
        <p:spPr>
          <a:xfrm>
            <a:off x="2357422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3</a:t>
            </a:r>
            <a:r>
              <a:rPr lang="fr-FR" dirty="0" smtClean="0"/>
              <a:t>y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13" name="Rectangle 12"/>
          <p:cNvSpPr/>
          <p:nvPr/>
        </p:nvSpPr>
        <p:spPr>
          <a:xfrm>
            <a:off x="2786050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4</a:t>
            </a:r>
            <a:r>
              <a:rPr lang="fr-FR" dirty="0" smtClean="0"/>
              <a:t>y</a:t>
            </a:r>
            <a:r>
              <a:rPr lang="fr-FR" baseline="-25000" dirty="0" smtClean="0"/>
              <a:t>4</a:t>
            </a:r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3214678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5</a:t>
            </a:r>
            <a:r>
              <a:rPr lang="fr-FR" dirty="0" smtClean="0"/>
              <a:t>y</a:t>
            </a:r>
            <a:r>
              <a:rPr lang="fr-FR" baseline="-25000" dirty="0" smtClean="0"/>
              <a:t>5</a:t>
            </a:r>
            <a:endParaRPr lang="fr-FR" baseline="-25000" dirty="0"/>
          </a:p>
        </p:txBody>
      </p:sp>
      <p:sp>
        <p:nvSpPr>
          <p:cNvPr id="15" name="Rectangle 14"/>
          <p:cNvSpPr/>
          <p:nvPr/>
        </p:nvSpPr>
        <p:spPr>
          <a:xfrm>
            <a:off x="3643306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6</a:t>
            </a:r>
            <a:r>
              <a:rPr lang="fr-FR" dirty="0" smtClean="0"/>
              <a:t>y</a:t>
            </a:r>
            <a:r>
              <a:rPr lang="fr-FR" baseline="-25000" dirty="0" smtClean="0"/>
              <a:t>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071934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7</a:t>
            </a:r>
            <a:r>
              <a:rPr lang="fr-FR" dirty="0" smtClean="0"/>
              <a:t>y</a:t>
            </a:r>
            <a:r>
              <a:rPr lang="fr-FR" baseline="-25000" dirty="0" smtClean="0"/>
              <a:t>7</a:t>
            </a:r>
            <a:endParaRPr lang="fr-FR" baseline="-25000" dirty="0"/>
          </a:p>
        </p:txBody>
      </p:sp>
      <p:sp>
        <p:nvSpPr>
          <p:cNvPr id="17" name="Rectangle 16"/>
          <p:cNvSpPr/>
          <p:nvPr/>
        </p:nvSpPr>
        <p:spPr>
          <a:xfrm>
            <a:off x="4500562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8</a:t>
            </a:r>
            <a:r>
              <a:rPr lang="fr-FR" dirty="0" smtClean="0"/>
              <a:t>y</a:t>
            </a:r>
            <a:r>
              <a:rPr lang="fr-FR" baseline="-25000" dirty="0" smtClean="0"/>
              <a:t>8</a:t>
            </a:r>
            <a:endParaRPr lang="fr-FR" baseline="-25000" dirty="0"/>
          </a:p>
        </p:txBody>
      </p:sp>
      <p:sp>
        <p:nvSpPr>
          <p:cNvPr id="18" name="Rectangle 17"/>
          <p:cNvSpPr/>
          <p:nvPr/>
        </p:nvSpPr>
        <p:spPr>
          <a:xfrm>
            <a:off x="4929190" y="1500174"/>
            <a:ext cx="42862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9</a:t>
            </a:r>
            <a:r>
              <a:rPr lang="fr-FR" dirty="0" smtClean="0"/>
              <a:t>y</a:t>
            </a:r>
            <a:r>
              <a:rPr lang="fr-FR" baseline="-25000" dirty="0" smtClean="0"/>
              <a:t>9</a:t>
            </a:r>
            <a:endParaRPr lang="fr-FR" baseline="-25000" dirty="0"/>
          </a:p>
        </p:txBody>
      </p:sp>
      <p:sp>
        <p:nvSpPr>
          <p:cNvPr id="19" name="Rectangle 18"/>
          <p:cNvSpPr/>
          <p:nvPr/>
        </p:nvSpPr>
        <p:spPr>
          <a:xfrm>
            <a:off x="5357818" y="1500174"/>
            <a:ext cx="5000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10</a:t>
            </a:r>
            <a:r>
              <a:rPr lang="fr-FR" dirty="0" smtClean="0"/>
              <a:t>y</a:t>
            </a:r>
            <a:r>
              <a:rPr lang="fr-FR" baseline="-25000" dirty="0" smtClean="0"/>
              <a:t>10</a:t>
            </a:r>
            <a:endParaRPr lang="fr-FR" baseline="-25000" dirty="0"/>
          </a:p>
        </p:txBody>
      </p:sp>
      <p:sp>
        <p:nvSpPr>
          <p:cNvPr id="20" name="Rectangle 19"/>
          <p:cNvSpPr/>
          <p:nvPr/>
        </p:nvSpPr>
        <p:spPr>
          <a:xfrm>
            <a:off x="5857884" y="1500174"/>
            <a:ext cx="5000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11</a:t>
            </a:r>
            <a:r>
              <a:rPr lang="fr-FR" dirty="0" smtClean="0"/>
              <a:t>y</a:t>
            </a:r>
            <a:r>
              <a:rPr lang="fr-FR" baseline="-25000" dirty="0" smtClean="0"/>
              <a:t>11</a:t>
            </a:r>
            <a:endParaRPr lang="fr-FR" baseline="-25000" dirty="0"/>
          </a:p>
        </p:txBody>
      </p:sp>
      <p:sp>
        <p:nvSpPr>
          <p:cNvPr id="21" name="Rectangle 20"/>
          <p:cNvSpPr/>
          <p:nvPr/>
        </p:nvSpPr>
        <p:spPr>
          <a:xfrm>
            <a:off x="6357950" y="1500174"/>
            <a:ext cx="5000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X</a:t>
            </a:r>
            <a:r>
              <a:rPr lang="fr-FR" baseline="-25000" dirty="0" smtClean="0"/>
              <a:t>12</a:t>
            </a:r>
            <a:r>
              <a:rPr lang="fr-FR" dirty="0" smtClean="0"/>
              <a:t>y</a:t>
            </a:r>
            <a:r>
              <a:rPr lang="fr-FR" baseline="-25000" dirty="0" smtClean="0"/>
              <a:t>12</a:t>
            </a:r>
            <a:endParaRPr lang="fr-FR" baseline="-25000" dirty="0"/>
          </a:p>
        </p:txBody>
      </p:sp>
      <p:sp>
        <p:nvSpPr>
          <p:cNvPr id="25" name="ZoneTexte 24"/>
          <p:cNvSpPr txBox="1"/>
          <p:nvPr/>
        </p:nvSpPr>
        <p:spPr>
          <a:xfrm>
            <a:off x="357158" y="1142984"/>
            <a:ext cx="1776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Base de données</a:t>
            </a:r>
            <a:endParaRPr lang="fr-FR" dirty="0"/>
          </a:p>
        </p:txBody>
      </p:sp>
      <p:sp>
        <p:nvSpPr>
          <p:cNvPr id="26" name="Accolade ouvrante 25"/>
          <p:cNvSpPr/>
          <p:nvPr/>
        </p:nvSpPr>
        <p:spPr>
          <a:xfrm>
            <a:off x="1928794" y="1785926"/>
            <a:ext cx="500066" cy="1285884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Accolade ouvrante 26"/>
          <p:cNvSpPr/>
          <p:nvPr/>
        </p:nvSpPr>
        <p:spPr>
          <a:xfrm>
            <a:off x="3214678" y="1785926"/>
            <a:ext cx="500066" cy="1285884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ccolade ouvrante 27"/>
          <p:cNvSpPr/>
          <p:nvPr/>
        </p:nvSpPr>
        <p:spPr>
          <a:xfrm>
            <a:off x="4500562" y="1785926"/>
            <a:ext cx="500066" cy="1285884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ccolade ouvrante 28"/>
          <p:cNvSpPr/>
          <p:nvPr/>
        </p:nvSpPr>
        <p:spPr>
          <a:xfrm>
            <a:off x="5857884" y="1785926"/>
            <a:ext cx="500066" cy="1285884"/>
          </a:xfrm>
          <a:prstGeom prst="leftBrace">
            <a:avLst/>
          </a:prstGeom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ZoneTexte 29"/>
          <p:cNvSpPr txBox="1"/>
          <p:nvPr/>
        </p:nvSpPr>
        <p:spPr>
          <a:xfrm>
            <a:off x="402068" y="2143116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4 Lots</a:t>
            </a:r>
            <a:endParaRPr lang="fr-FR" dirty="0"/>
          </a:p>
        </p:txBody>
      </p:sp>
      <p:sp>
        <p:nvSpPr>
          <p:cNvPr id="31" name="Rectangle 30"/>
          <p:cNvSpPr/>
          <p:nvPr/>
        </p:nvSpPr>
        <p:spPr>
          <a:xfrm>
            <a:off x="1500166" y="2643182"/>
            <a:ext cx="1357322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Requête=</a:t>
            </a:r>
          </a:p>
          <a:p>
            <a:pPr algn="ctr"/>
            <a:r>
              <a:rPr lang="fr-FR" dirty="0" smtClean="0"/>
              <a:t>Lot1</a:t>
            </a:r>
            <a:endParaRPr lang="fr-FR" baseline="-25000" dirty="0"/>
          </a:p>
        </p:txBody>
      </p:sp>
      <p:sp>
        <p:nvSpPr>
          <p:cNvPr id="32" name="Rectangle 31"/>
          <p:cNvSpPr/>
          <p:nvPr/>
        </p:nvSpPr>
        <p:spPr>
          <a:xfrm>
            <a:off x="2857488" y="2643182"/>
            <a:ext cx="40719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 pour apprentissage =</a:t>
            </a:r>
          </a:p>
          <a:p>
            <a:pPr algn="ctr"/>
            <a:r>
              <a:rPr lang="fr-FR" dirty="0" smtClean="0"/>
              <a:t>Lot2+Lot3+Lot4</a:t>
            </a:r>
            <a:endParaRPr lang="fr-FR" baseline="-250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28596" y="27860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Exp1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7215206" y="278605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OA</a:t>
            </a:r>
            <a:r>
              <a:rPr lang="fr-FR" baseline="-25000" dirty="0" smtClean="0"/>
              <a:t>1</a:t>
            </a:r>
            <a:endParaRPr lang="fr-FR" baseline="-25000" dirty="0"/>
          </a:p>
        </p:txBody>
      </p:sp>
      <p:sp>
        <p:nvSpPr>
          <p:cNvPr id="36" name="Rectangle 35"/>
          <p:cNvSpPr/>
          <p:nvPr/>
        </p:nvSpPr>
        <p:spPr>
          <a:xfrm>
            <a:off x="4214810" y="3357562"/>
            <a:ext cx="271464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</a:t>
            </a:r>
            <a:r>
              <a:rPr lang="fr-FR" dirty="0" smtClean="0"/>
              <a:t>onnée pour apprentissage =</a:t>
            </a:r>
          </a:p>
          <a:p>
            <a:pPr algn="ctr"/>
            <a:r>
              <a:rPr lang="fr-FR" dirty="0" smtClean="0"/>
              <a:t>Lot1+Lot3+Lot4</a:t>
            </a:r>
            <a:endParaRPr lang="fr-FR" baseline="-25000" dirty="0"/>
          </a:p>
        </p:txBody>
      </p:sp>
      <p:sp>
        <p:nvSpPr>
          <p:cNvPr id="37" name="ZoneTexte 36"/>
          <p:cNvSpPr txBox="1"/>
          <p:nvPr/>
        </p:nvSpPr>
        <p:spPr>
          <a:xfrm>
            <a:off x="428596" y="350043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Exp2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7215206" y="3500438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OA</a:t>
            </a:r>
            <a:r>
              <a:rPr lang="fr-FR" baseline="-25000" dirty="0" smtClean="0"/>
              <a:t>2</a:t>
            </a:r>
            <a:endParaRPr lang="fr-FR" baseline="-25000" dirty="0"/>
          </a:p>
        </p:txBody>
      </p:sp>
      <p:sp>
        <p:nvSpPr>
          <p:cNvPr id="47" name="Rectangle 46"/>
          <p:cNvSpPr/>
          <p:nvPr/>
        </p:nvSpPr>
        <p:spPr>
          <a:xfrm>
            <a:off x="2857488" y="3357562"/>
            <a:ext cx="1357322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Requête=</a:t>
            </a:r>
          </a:p>
          <a:p>
            <a:pPr algn="ctr"/>
            <a:r>
              <a:rPr lang="fr-FR" dirty="0" smtClean="0"/>
              <a:t>Lot2</a:t>
            </a:r>
            <a:endParaRPr lang="fr-FR" baseline="-25000" dirty="0"/>
          </a:p>
        </p:txBody>
      </p:sp>
      <p:sp>
        <p:nvSpPr>
          <p:cNvPr id="48" name="Rectangle 47"/>
          <p:cNvSpPr/>
          <p:nvPr/>
        </p:nvSpPr>
        <p:spPr>
          <a:xfrm>
            <a:off x="1500166" y="3357562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50" name="ZoneTexte 49"/>
          <p:cNvSpPr txBox="1"/>
          <p:nvPr/>
        </p:nvSpPr>
        <p:spPr>
          <a:xfrm>
            <a:off x="428596" y="4357694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Exp3</a:t>
            </a:r>
            <a:endParaRPr lang="fr-FR" dirty="0"/>
          </a:p>
        </p:txBody>
      </p:sp>
      <p:sp>
        <p:nvSpPr>
          <p:cNvPr id="51" name="ZoneTexte 50"/>
          <p:cNvSpPr txBox="1"/>
          <p:nvPr/>
        </p:nvSpPr>
        <p:spPr>
          <a:xfrm>
            <a:off x="7242748" y="4357694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OA</a:t>
            </a:r>
            <a:r>
              <a:rPr lang="fr-FR" baseline="-25000" dirty="0" smtClean="0"/>
              <a:t>3</a:t>
            </a:r>
            <a:endParaRPr lang="fr-FR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4214810" y="4286256"/>
            <a:ext cx="1357322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Requête=</a:t>
            </a:r>
          </a:p>
          <a:p>
            <a:pPr algn="ctr"/>
            <a:r>
              <a:rPr lang="fr-FR" dirty="0" smtClean="0"/>
              <a:t>Lot3</a:t>
            </a:r>
            <a:endParaRPr lang="fr-FR" baseline="-25000" dirty="0"/>
          </a:p>
        </p:txBody>
      </p:sp>
      <p:sp>
        <p:nvSpPr>
          <p:cNvPr id="53" name="Rectangle 52"/>
          <p:cNvSpPr/>
          <p:nvPr/>
        </p:nvSpPr>
        <p:spPr>
          <a:xfrm>
            <a:off x="5572132" y="4286256"/>
            <a:ext cx="1357322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aseline="-25000" dirty="0"/>
          </a:p>
        </p:txBody>
      </p:sp>
      <p:sp>
        <p:nvSpPr>
          <p:cNvPr id="54" name="Rectangle 53"/>
          <p:cNvSpPr/>
          <p:nvPr/>
        </p:nvSpPr>
        <p:spPr>
          <a:xfrm>
            <a:off x="1500166" y="4286256"/>
            <a:ext cx="2714644" cy="785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</a:t>
            </a:r>
            <a:r>
              <a:rPr lang="fr-FR" dirty="0" smtClean="0"/>
              <a:t>onnée pour apprentissage =</a:t>
            </a:r>
          </a:p>
          <a:p>
            <a:pPr algn="ctr"/>
            <a:r>
              <a:rPr lang="fr-FR" dirty="0" smtClean="0"/>
              <a:t>Lot1+Lot2+Lot4</a:t>
            </a:r>
            <a:endParaRPr lang="fr-FR" baseline="-25000" dirty="0"/>
          </a:p>
        </p:txBody>
      </p:sp>
      <p:sp>
        <p:nvSpPr>
          <p:cNvPr id="55" name="Rectangle 54"/>
          <p:cNvSpPr/>
          <p:nvPr/>
        </p:nvSpPr>
        <p:spPr>
          <a:xfrm>
            <a:off x="5572132" y="5286388"/>
            <a:ext cx="1357322" cy="64294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Requête=</a:t>
            </a:r>
          </a:p>
          <a:p>
            <a:pPr algn="ctr"/>
            <a:r>
              <a:rPr lang="fr-FR" dirty="0" smtClean="0"/>
              <a:t>Lot4</a:t>
            </a:r>
            <a:endParaRPr lang="fr-FR" baseline="-25000" dirty="0"/>
          </a:p>
        </p:txBody>
      </p:sp>
      <p:sp>
        <p:nvSpPr>
          <p:cNvPr id="56" name="Rectangle 55"/>
          <p:cNvSpPr/>
          <p:nvPr/>
        </p:nvSpPr>
        <p:spPr>
          <a:xfrm>
            <a:off x="1500166" y="5286388"/>
            <a:ext cx="4071966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Donnée pour apprentissage =</a:t>
            </a:r>
          </a:p>
          <a:p>
            <a:pPr algn="ctr"/>
            <a:r>
              <a:rPr lang="fr-FR" dirty="0" smtClean="0"/>
              <a:t>Lot1+Lot2+Lot3</a:t>
            </a:r>
            <a:endParaRPr lang="fr-FR" baseline="-25000" dirty="0"/>
          </a:p>
        </p:txBody>
      </p:sp>
      <p:sp>
        <p:nvSpPr>
          <p:cNvPr id="57" name="ZoneTexte 56"/>
          <p:cNvSpPr txBox="1"/>
          <p:nvPr/>
        </p:nvSpPr>
        <p:spPr>
          <a:xfrm>
            <a:off x="428596" y="5357826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Exp1</a:t>
            </a:r>
            <a:endParaRPr lang="fr-FR" dirty="0"/>
          </a:p>
        </p:txBody>
      </p:sp>
      <p:sp>
        <p:nvSpPr>
          <p:cNvPr id="58" name="ZoneTexte 57"/>
          <p:cNvSpPr txBox="1"/>
          <p:nvPr/>
        </p:nvSpPr>
        <p:spPr>
          <a:xfrm>
            <a:off x="7215206" y="5357826"/>
            <a:ext cx="82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=&gt; OA</a:t>
            </a:r>
            <a:r>
              <a:rPr lang="fr-FR" baseline="-25000" dirty="0" smtClean="0"/>
              <a:t>4</a:t>
            </a:r>
            <a:endParaRPr lang="fr-FR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2597126" y="6143644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OA=(OA</a:t>
            </a:r>
            <a:r>
              <a:rPr lang="fr-FR" baseline="-25000" dirty="0" smtClean="0"/>
              <a:t>1</a:t>
            </a:r>
            <a:r>
              <a:rPr lang="fr-FR" dirty="0" smtClean="0"/>
              <a:t>+OA</a:t>
            </a:r>
            <a:r>
              <a:rPr lang="fr-FR" baseline="-25000" dirty="0" smtClean="0"/>
              <a:t>2</a:t>
            </a:r>
            <a:r>
              <a:rPr lang="fr-FR" dirty="0" smtClean="0"/>
              <a:t>+OA</a:t>
            </a:r>
            <a:r>
              <a:rPr lang="fr-FR" baseline="-25000" dirty="0" smtClean="0"/>
              <a:t>3</a:t>
            </a:r>
            <a:r>
              <a:rPr lang="fr-FR" dirty="0" smtClean="0"/>
              <a:t>+OA</a:t>
            </a:r>
            <a:r>
              <a:rPr lang="fr-FR" baseline="-25000" dirty="0" smtClean="0"/>
              <a:t>4</a:t>
            </a:r>
            <a:r>
              <a:rPr lang="fr-FR" dirty="0" smtClean="0"/>
              <a:t>)/4</a:t>
            </a:r>
            <a:endParaRPr lang="fr-FR" baseline="-25000" dirty="0"/>
          </a:p>
        </p:txBody>
      </p:sp>
      <p:sp>
        <p:nvSpPr>
          <p:cNvPr id="61" name="ZoneTexte 60"/>
          <p:cNvSpPr txBox="1"/>
          <p:nvPr/>
        </p:nvSpPr>
        <p:spPr>
          <a:xfrm>
            <a:off x="7192246" y="1214422"/>
            <a:ext cx="1666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Répertoires </a:t>
            </a:r>
          </a:p>
          <a:p>
            <a:r>
              <a:rPr lang="fr-FR" dirty="0" smtClean="0"/>
              <a:t>repeuplés à </a:t>
            </a:r>
          </a:p>
          <a:p>
            <a:r>
              <a:rPr lang="fr-FR" dirty="0" smtClean="0"/>
              <a:t>c</a:t>
            </a:r>
            <a:r>
              <a:rPr lang="fr-FR" dirty="0" smtClean="0"/>
              <a:t>haque </a:t>
            </a:r>
            <a:r>
              <a:rPr lang="fr-FR" dirty="0" err="1" smtClean="0"/>
              <a:t>appren</a:t>
            </a:r>
            <a:r>
              <a:rPr lang="fr-FR" dirty="0" smtClean="0"/>
              <a:t>-</a:t>
            </a:r>
          </a:p>
          <a:p>
            <a:r>
              <a:rPr lang="fr-FR" dirty="0" smtClean="0"/>
              <a:t>tissage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 </a:t>
            </a:r>
            <a:r>
              <a:rPr lang="fr-FR" dirty="0" smtClean="0"/>
              <a:t>Précision et rappel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4628" y="2143116"/>
            <a:ext cx="8897966" cy="100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ZoneTexte 8"/>
          <p:cNvSpPr txBox="1"/>
          <p:nvPr/>
        </p:nvSpPr>
        <p:spPr>
          <a:xfrm>
            <a:off x="642910" y="1785926"/>
            <a:ext cx="2462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Précision pour la classe i</a:t>
            </a:r>
            <a:endParaRPr lang="fr-F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4071942"/>
            <a:ext cx="4610100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ZoneTexte 10"/>
          <p:cNvSpPr txBox="1"/>
          <p:nvPr/>
        </p:nvSpPr>
        <p:spPr>
          <a:xfrm>
            <a:off x="714348" y="392906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Rappel pour la classe i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Distance entre sons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/>
          </a:p>
        </p:txBody>
      </p:sp>
      <p:sp>
        <p:nvSpPr>
          <p:cNvPr id="6" name="ZoneTexte 5"/>
          <p:cNvSpPr txBox="1"/>
          <p:nvPr/>
        </p:nvSpPr>
        <p:spPr>
          <a:xfrm>
            <a:off x="1857356" y="1798068"/>
            <a:ext cx="3642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n</a:t>
            </a:r>
            <a:endParaRPr lang="fr-FR" baseline="-25000" dirty="0"/>
          </a:p>
        </p:txBody>
      </p:sp>
      <p:sp>
        <p:nvSpPr>
          <p:cNvPr id="7" name="Rectangle 6"/>
          <p:cNvSpPr/>
          <p:nvPr/>
        </p:nvSpPr>
        <p:spPr>
          <a:xfrm>
            <a:off x="1785918" y="142873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sons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1857356" y="2786058"/>
            <a:ext cx="4226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x’</a:t>
            </a:r>
            <a:r>
              <a:rPr lang="fr-FR" baseline="-25000" dirty="0" err="1" smtClean="0"/>
              <a:t>n</a:t>
            </a:r>
            <a:endParaRPr lang="fr-FR" baseline="-25000" dirty="0"/>
          </a:p>
        </p:txBody>
      </p:sp>
      <p:sp>
        <p:nvSpPr>
          <p:cNvPr id="9" name="ZoneTexte 8"/>
          <p:cNvSpPr txBox="1"/>
          <p:nvPr/>
        </p:nvSpPr>
        <p:spPr>
          <a:xfrm>
            <a:off x="3143240" y="1798068"/>
            <a:ext cx="47320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x</a:t>
            </a:r>
            <a:r>
              <a:rPr lang="fr-FR" baseline="-25000" dirty="0" err="1" smtClean="0"/>
              <a:t>k,n</a:t>
            </a:r>
            <a:endParaRPr lang="fr-FR" baseline="-25000" dirty="0"/>
          </a:p>
        </p:txBody>
      </p:sp>
      <p:sp>
        <p:nvSpPr>
          <p:cNvPr id="10" name="Rectangle 9"/>
          <p:cNvSpPr/>
          <p:nvPr/>
        </p:nvSpPr>
        <p:spPr>
          <a:xfrm>
            <a:off x="3020468" y="1440878"/>
            <a:ext cx="83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trames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3178323" y="2798200"/>
            <a:ext cx="5366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x’</a:t>
            </a:r>
            <a:r>
              <a:rPr lang="fr-FR" baseline="-25000" dirty="0" err="1" smtClean="0"/>
              <a:t>k,n</a:t>
            </a:r>
            <a:endParaRPr lang="fr-FR" baseline="-25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4749959" y="1810210"/>
            <a:ext cx="4811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z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(j)</a:t>
            </a:r>
            <a:endParaRPr lang="fr-FR" baseline="30000" dirty="0"/>
          </a:p>
        </p:txBody>
      </p:sp>
      <p:sp>
        <p:nvSpPr>
          <p:cNvPr id="13" name="Rectangle 12"/>
          <p:cNvSpPr/>
          <p:nvPr/>
        </p:nvSpPr>
        <p:spPr>
          <a:xfrm>
            <a:off x="4357686" y="1440878"/>
            <a:ext cx="1340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descripteurs</a:t>
            </a:r>
            <a:endParaRPr lang="fr-FR" dirty="0"/>
          </a:p>
        </p:txBody>
      </p:sp>
      <p:sp>
        <p:nvSpPr>
          <p:cNvPr id="14" name="ZoneTexte 13"/>
          <p:cNvSpPr txBox="1"/>
          <p:nvPr/>
        </p:nvSpPr>
        <p:spPr>
          <a:xfrm>
            <a:off x="4749959" y="2798200"/>
            <a:ext cx="5324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err="1" smtClean="0"/>
              <a:t>z'</a:t>
            </a:r>
            <a:r>
              <a:rPr lang="fr-FR" baseline="-25000" dirty="0" err="1" smtClean="0"/>
              <a:t>k</a:t>
            </a:r>
            <a:r>
              <a:rPr lang="fr-FR" baseline="30000" dirty="0" smtClean="0"/>
              <a:t>(j)</a:t>
            </a:r>
            <a:endParaRPr lang="fr-FR" baseline="30000" dirty="0"/>
          </a:p>
        </p:txBody>
      </p:sp>
      <p:sp>
        <p:nvSpPr>
          <p:cNvPr id="18" name="Rectangle 17"/>
          <p:cNvSpPr/>
          <p:nvPr/>
        </p:nvSpPr>
        <p:spPr>
          <a:xfrm>
            <a:off x="6374327" y="1440878"/>
            <a:ext cx="966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smtClean="0"/>
              <a:t>distance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29388" y="2298134"/>
            <a:ext cx="767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d(</a:t>
            </a:r>
            <a:r>
              <a:rPr lang="fr-FR" dirty="0" err="1" smtClean="0"/>
              <a:t>x,x</a:t>
            </a:r>
            <a:r>
              <a:rPr lang="fr-FR" dirty="0" smtClean="0"/>
              <a:t>’)</a:t>
            </a:r>
            <a:endParaRPr lang="fr-FR" baseline="30000" dirty="0"/>
          </a:p>
        </p:txBody>
      </p:sp>
      <p:cxnSp>
        <p:nvCxnSpPr>
          <p:cNvPr id="22" name="Connecteur droit avec flèche 21"/>
          <p:cNvCxnSpPr>
            <a:stCxn id="6" idx="3"/>
            <a:endCxn id="9" idx="1"/>
          </p:cNvCxnSpPr>
          <p:nvPr/>
        </p:nvCxnSpPr>
        <p:spPr>
          <a:xfrm>
            <a:off x="2221558" y="1982734"/>
            <a:ext cx="92168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9" idx="3"/>
            <a:endCxn id="12" idx="1"/>
          </p:cNvCxnSpPr>
          <p:nvPr/>
        </p:nvCxnSpPr>
        <p:spPr>
          <a:xfrm>
            <a:off x="3616446" y="1982734"/>
            <a:ext cx="1133513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/>
          <p:cNvCxnSpPr>
            <a:stCxn id="12" idx="3"/>
            <a:endCxn id="19" idx="1"/>
          </p:cNvCxnSpPr>
          <p:nvPr/>
        </p:nvCxnSpPr>
        <p:spPr>
          <a:xfrm>
            <a:off x="5231116" y="1994876"/>
            <a:ext cx="1198272" cy="4879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stCxn id="8" idx="3"/>
            <a:endCxn id="11" idx="1"/>
          </p:cNvCxnSpPr>
          <p:nvPr/>
        </p:nvCxnSpPr>
        <p:spPr>
          <a:xfrm>
            <a:off x="2279972" y="2970724"/>
            <a:ext cx="898351" cy="121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11" idx="3"/>
            <a:endCxn id="14" idx="1"/>
          </p:cNvCxnSpPr>
          <p:nvPr/>
        </p:nvCxnSpPr>
        <p:spPr>
          <a:xfrm>
            <a:off x="3715008" y="2982866"/>
            <a:ext cx="1034951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>
            <a:stCxn id="14" idx="3"/>
            <a:endCxn id="19" idx="1"/>
          </p:cNvCxnSpPr>
          <p:nvPr/>
        </p:nvCxnSpPr>
        <p:spPr>
          <a:xfrm flipV="1">
            <a:off x="5282412" y="2482800"/>
            <a:ext cx="114697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500034" y="4214818"/>
            <a:ext cx="8269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/>
              <a:t>d(</a:t>
            </a:r>
            <a:r>
              <a:rPr lang="fr-FR" sz="2400" dirty="0" err="1" smtClean="0"/>
              <a:t>x</a:t>
            </a:r>
            <a:r>
              <a:rPr lang="fr-FR" sz="2400" baseline="-25000" dirty="0" err="1" smtClean="0"/>
              <a:t>a</a:t>
            </a:r>
            <a:r>
              <a:rPr lang="fr-FR" sz="2400" dirty="0" err="1" smtClean="0"/>
              <a:t>,x</a:t>
            </a:r>
            <a:r>
              <a:rPr lang="fr-FR" sz="2400" baseline="-25000" dirty="0" err="1" smtClean="0"/>
              <a:t>b</a:t>
            </a:r>
            <a:r>
              <a:rPr lang="fr-FR" sz="2400" dirty="0" smtClean="0"/>
              <a:t>)&lt;d(</a:t>
            </a:r>
            <a:r>
              <a:rPr lang="fr-FR" sz="2400" dirty="0" err="1" smtClean="0"/>
              <a:t>x</a:t>
            </a:r>
            <a:r>
              <a:rPr lang="fr-FR" sz="2400" baseline="-25000" dirty="0" err="1" smtClean="0"/>
              <a:t>a</a:t>
            </a:r>
            <a:r>
              <a:rPr lang="fr-FR" sz="2400" dirty="0" err="1" smtClean="0"/>
              <a:t>,x</a:t>
            </a:r>
            <a:r>
              <a:rPr lang="fr-FR" sz="2400" baseline="-25000" dirty="0" err="1" smtClean="0"/>
              <a:t>c</a:t>
            </a:r>
            <a:r>
              <a:rPr lang="fr-FR" sz="2400" dirty="0" smtClean="0"/>
              <a:t>)  </a:t>
            </a:r>
            <a:r>
              <a:rPr lang="fr-FR" sz="2400" dirty="0" smtClean="0">
                <a:sym typeface="Symbol"/>
              </a:rPr>
              <a:t> Le son b est plus proche du son a que le son c</a:t>
            </a:r>
            <a:endParaRPr lang="fr-F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1.a. Descripteurs de sons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/>
          </a:p>
        </p:txBody>
      </p:sp>
      <p:sp>
        <p:nvSpPr>
          <p:cNvPr id="21" name="Sous-titre 2"/>
          <p:cNvSpPr txBox="1">
            <a:spLocks/>
          </p:cNvSpPr>
          <p:nvPr/>
        </p:nvSpPr>
        <p:spPr>
          <a:xfrm>
            <a:off x="1371600" y="1214422"/>
            <a:ext cx="6772300" cy="4424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Moyenne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Ecart-type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Coefficient d’asymétrie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fr-FR" sz="3200" dirty="0" smtClean="0"/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/>
              <a:t>Coefficient d’aplanissement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1471606"/>
            <a:ext cx="23717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2386013"/>
            <a:ext cx="378142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3929066"/>
            <a:ext cx="4210050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57686" y="5357826"/>
            <a:ext cx="4152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1.a. Distance entre sons à partir de descripteurs de sons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5263" y="1714488"/>
            <a:ext cx="6211887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4500570"/>
            <a:ext cx="50387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1.b. Comparaison trames par trames</a:t>
            </a:r>
            <a:endParaRPr lang="fr-FR" dirty="0"/>
          </a:p>
        </p:txBody>
      </p:sp>
      <p:sp>
        <p:nvSpPr>
          <p:cNvPr id="5" name="Sous-titre 2"/>
          <p:cNvSpPr txBox="1">
            <a:spLocks/>
          </p:cNvSpPr>
          <p:nvPr/>
        </p:nvSpPr>
        <p:spPr>
          <a:xfrm>
            <a:off x="1371600" y="1785926"/>
            <a:ext cx="6772300" cy="385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Distance entre deux trames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Distance entre sons ayant le même nombre de trames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 startAt="2"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3138" y="2219326"/>
            <a:ext cx="46577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4643446"/>
            <a:ext cx="35814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 descr="L:\t0\ENSEIGNEMENT_T\TNS\TP\cours_son\figO1_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214422"/>
            <a:ext cx="3857652" cy="2888081"/>
          </a:xfrm>
          <a:prstGeom prst="rect">
            <a:avLst/>
          </a:prstGeom>
          <a:noFill/>
        </p:spPr>
      </p:pic>
      <p:pic>
        <p:nvPicPr>
          <p:cNvPr id="4103" name="Picture 7" descr="L:\t0\ENSEIGNEMENT_T\TNS\TP\cours_son\figO1_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261" y="1285861"/>
            <a:ext cx="3816829" cy="2857519"/>
          </a:xfrm>
          <a:prstGeom prst="rect">
            <a:avLst/>
          </a:prstGeom>
          <a:noFill/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fr-FR" dirty="0" smtClean="0"/>
              <a:t>1.c. Déformation </a:t>
            </a:r>
            <a:br>
              <a:rPr lang="fr-FR" dirty="0" smtClean="0"/>
            </a:br>
            <a:r>
              <a:rPr lang="fr-FR" dirty="0" smtClean="0"/>
              <a:t>temporelle dynamique</a:t>
            </a:r>
            <a:endParaRPr lang="fr-FR" dirty="0"/>
          </a:p>
        </p:txBody>
      </p:sp>
      <p:pic>
        <p:nvPicPr>
          <p:cNvPr id="4098" name="Picture 2" descr="L:\t0\ENSEIGNEMENT_T\TNS\TP\cours_son\figO1_7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3438" y="4000504"/>
            <a:ext cx="3816798" cy="2857496"/>
          </a:xfrm>
          <a:prstGeom prst="rect">
            <a:avLst/>
          </a:prstGeom>
          <a:noFill/>
        </p:spPr>
      </p:pic>
      <p:pic>
        <p:nvPicPr>
          <p:cNvPr id="4102" name="Picture 6" descr="L:\t0\ENSEIGNEMENT_T\TNS\TP\cours_son\figO1_6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-31" y="3862953"/>
            <a:ext cx="4000527" cy="2995047"/>
          </a:xfrm>
          <a:prstGeom prst="rect">
            <a:avLst/>
          </a:prstGeom>
          <a:noFill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429256" y="357166"/>
            <a:ext cx="319087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500166" y="3000372"/>
            <a:ext cx="2357422" cy="78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215074" y="2928934"/>
            <a:ext cx="2643206" cy="861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643042" y="5715016"/>
            <a:ext cx="258308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286512" y="5715016"/>
            <a:ext cx="2428860" cy="801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1.c. Utilisation de </a:t>
            </a:r>
            <a:br>
              <a:rPr lang="fr-FR" dirty="0" smtClean="0"/>
            </a:br>
            <a:r>
              <a:rPr lang="fr-FR" dirty="0" smtClean="0"/>
              <a:t>deux tables d’indexation</a:t>
            </a:r>
            <a:endParaRPr lang="fr-FR" dirty="0"/>
          </a:p>
        </p:txBody>
      </p:sp>
      <p:sp>
        <p:nvSpPr>
          <p:cNvPr id="12" name="Sous-titre 2"/>
          <p:cNvSpPr txBox="1">
            <a:spLocks/>
          </p:cNvSpPr>
          <p:nvPr/>
        </p:nvSpPr>
        <p:spPr>
          <a:xfrm>
            <a:off x="1371600" y="1785926"/>
            <a:ext cx="6772300" cy="3852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/>
              <a:t>Tables </a:t>
            </a:r>
            <a:r>
              <a:rPr kumimoji="0" lang="fr-F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d’indexation entre les sons x et y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fr-FR" sz="3200" dirty="0" smtClean="0"/>
              <a:t>Contraintes sur les tables d’indexation</a:t>
            </a: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2571744"/>
            <a:ext cx="2228127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2401" y="4572008"/>
            <a:ext cx="6992937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1.c. Définition de la nouvelle distance</a:t>
            </a:r>
            <a:endParaRPr lang="fr-F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643050"/>
            <a:ext cx="7548584" cy="1596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4500570"/>
            <a:ext cx="52006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1.c. </a:t>
            </a:r>
            <a:r>
              <a:rPr lang="fr-FR" dirty="0" smtClean="0">
                <a:sym typeface="Symbol"/>
              </a:rPr>
              <a:t>x et y sont déterminés </a:t>
            </a:r>
            <a:br>
              <a:rPr lang="fr-FR" dirty="0" smtClean="0">
                <a:sym typeface="Symbol"/>
              </a:rPr>
            </a:br>
            <a:r>
              <a:rPr lang="fr-FR" dirty="0" smtClean="0">
                <a:sym typeface="Symbol"/>
              </a:rPr>
              <a:t>par  un chemin </a:t>
            </a:r>
            <a:endParaRPr lang="fr-F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481012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91050" y="1785926"/>
            <a:ext cx="455295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Connecteur droit avec flèche 7"/>
          <p:cNvCxnSpPr/>
          <p:nvPr/>
        </p:nvCxnSpPr>
        <p:spPr>
          <a:xfrm>
            <a:off x="6500826" y="4643446"/>
            <a:ext cx="142876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/>
          <p:cNvSpPr txBox="1"/>
          <p:nvPr/>
        </p:nvSpPr>
        <p:spPr>
          <a:xfrm>
            <a:off x="6500826" y="4214818"/>
            <a:ext cx="153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/>
              </a:rPr>
              <a:t></a:t>
            </a:r>
            <a:r>
              <a:rPr lang="fr-FR" baseline="-25000" dirty="0" smtClean="0">
                <a:sym typeface="Symbol"/>
              </a:rPr>
              <a:t>x</a:t>
            </a:r>
            <a:r>
              <a:rPr lang="fr-FR" dirty="0" smtClean="0">
                <a:sym typeface="Symbol"/>
              </a:rPr>
              <a:t> incrémenté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rot="5400000" flipH="1" flipV="1">
            <a:off x="4607719" y="2750339"/>
            <a:ext cx="135732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5286380" y="2143116"/>
            <a:ext cx="1536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/>
              </a:rPr>
              <a:t></a:t>
            </a:r>
            <a:r>
              <a:rPr lang="fr-FR" baseline="-25000" dirty="0" smtClean="0">
                <a:sym typeface="Symbol"/>
              </a:rPr>
              <a:t>y</a:t>
            </a:r>
            <a:r>
              <a:rPr lang="fr-FR" dirty="0" smtClean="0">
                <a:sym typeface="Symbol"/>
              </a:rPr>
              <a:t> incrémenté</a:t>
            </a:r>
            <a:endParaRPr lang="fr-FR" dirty="0"/>
          </a:p>
        </p:txBody>
      </p:sp>
      <p:cxnSp>
        <p:nvCxnSpPr>
          <p:cNvPr id="17" name="Connecteur droit avec flèche 16"/>
          <p:cNvCxnSpPr/>
          <p:nvPr/>
        </p:nvCxnSpPr>
        <p:spPr>
          <a:xfrm flipV="1">
            <a:off x="6429388" y="2357430"/>
            <a:ext cx="1000132" cy="9286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929454" y="2714620"/>
            <a:ext cx="2128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/>
              </a:rPr>
              <a:t></a:t>
            </a:r>
            <a:r>
              <a:rPr lang="fr-FR" baseline="-25000" dirty="0" smtClean="0">
                <a:sym typeface="Symbol"/>
              </a:rPr>
              <a:t>x</a:t>
            </a:r>
            <a:r>
              <a:rPr lang="fr-FR" dirty="0" smtClean="0">
                <a:sym typeface="Symbol"/>
              </a:rPr>
              <a:t> et </a:t>
            </a:r>
            <a:r>
              <a:rPr lang="fr-FR" baseline="-25000" dirty="0" smtClean="0">
                <a:sym typeface="Symbol"/>
              </a:rPr>
              <a:t>y</a:t>
            </a:r>
            <a:r>
              <a:rPr lang="fr-FR" dirty="0" smtClean="0">
                <a:sym typeface="Symbol"/>
              </a:rPr>
              <a:t>  incrémentés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5286380" y="5786454"/>
            <a:ext cx="3164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d=</a:t>
            </a:r>
            <a:r>
              <a:rPr lang="fr-FR" dirty="0" err="1" smtClean="0"/>
              <a:t>sqrt</a:t>
            </a:r>
            <a:r>
              <a:rPr lang="fr-FR" dirty="0" smtClean="0"/>
              <a:t>((0+4+9+4+1+0+0)/(4+6))</a:t>
            </a:r>
            <a:endParaRPr lang="fr-FR" dirty="0"/>
          </a:p>
        </p:txBody>
      </p:sp>
      <p:cxnSp>
        <p:nvCxnSpPr>
          <p:cNvPr id="24" name="Connecteur droit 23"/>
          <p:cNvCxnSpPr/>
          <p:nvPr/>
        </p:nvCxnSpPr>
        <p:spPr>
          <a:xfrm rot="5400000">
            <a:off x="2107389" y="2750339"/>
            <a:ext cx="1643074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V="1">
            <a:off x="2928926" y="3500438"/>
            <a:ext cx="5000660" cy="714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V="1">
            <a:off x="571472" y="4692850"/>
            <a:ext cx="4857784" cy="714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rot="5400000">
            <a:off x="393671" y="4964123"/>
            <a:ext cx="35719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rot="5400000">
            <a:off x="5251455" y="4892685"/>
            <a:ext cx="357190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 flipV="1">
            <a:off x="571472" y="5000636"/>
            <a:ext cx="4857784" cy="7143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>
            <a:off x="4500562" y="2000240"/>
            <a:ext cx="3429024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rot="5400000">
            <a:off x="7180281" y="2749545"/>
            <a:ext cx="1500198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714348" y="6215082"/>
            <a:ext cx="255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ym typeface="Symbol"/>
              </a:rPr>
              <a:t> Algorithme de </a:t>
            </a:r>
            <a:r>
              <a:rPr lang="fr-FR" dirty="0" err="1" smtClean="0">
                <a:sym typeface="Symbol"/>
              </a:rPr>
              <a:t>Dijkstra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2619</TotalTime>
  <Words>324</Words>
  <PresentationFormat>Affichage à l'écran (4:3)</PresentationFormat>
  <Paragraphs>133</Paragraphs>
  <Slides>15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6" baseType="lpstr">
      <vt:lpstr>Thème Office</vt:lpstr>
      <vt:lpstr>Traitement du son  Cours O</vt:lpstr>
      <vt:lpstr>1. Distance entre sons </vt:lpstr>
      <vt:lpstr>1.a. Descripteurs de sons </vt:lpstr>
      <vt:lpstr>1.a. Distance entre sons à partir de descripteurs de sons </vt:lpstr>
      <vt:lpstr>1.b. Comparaison trames par trames</vt:lpstr>
      <vt:lpstr>1.c. Déformation  temporelle dynamique</vt:lpstr>
      <vt:lpstr>1.c. Utilisation de  deux tables d’indexation</vt:lpstr>
      <vt:lpstr>1.c. Définition de la nouvelle distance</vt:lpstr>
      <vt:lpstr>1.c. x et y sont déterminés  par  un chemin </vt:lpstr>
      <vt:lpstr>2. Répertoires utilisés  pour la classification</vt:lpstr>
      <vt:lpstr>2. Classification par la méthode du plus proche voisin (kNN, k=1)</vt:lpstr>
      <vt:lpstr>3. Matrice de confusion</vt:lpstr>
      <vt:lpstr>3. Sensibilité globale</vt:lpstr>
      <vt:lpstr>3. Validation croisée</vt:lpstr>
      <vt:lpstr>3. Précision et rappel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Traitement du son</dc:title>
  <dc:creator>utilisateur</dc:creator>
  <cp:lastModifiedBy>utilisateur</cp:lastModifiedBy>
  <cp:revision>244</cp:revision>
  <dcterms:created xsi:type="dcterms:W3CDTF">2020-08-27T14:29:44Z</dcterms:created>
  <dcterms:modified xsi:type="dcterms:W3CDTF">2020-09-04T18:07:20Z</dcterms:modified>
</cp:coreProperties>
</file>