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0" r:id="rId5"/>
    <p:sldId id="273" r:id="rId6"/>
    <p:sldId id="271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 autoAdjust="0"/>
    <p:restoredTop sz="94640" autoAdjust="0"/>
  </p:normalViewPr>
  <p:slideViewPr>
    <p:cSldViewPr>
      <p:cViewPr varScale="1">
        <p:scale>
          <a:sx n="67" d="100"/>
          <a:sy n="67" d="100"/>
        </p:scale>
        <p:origin x="-10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LÓGICA DE PROGRAMAÇÃO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/ Preposições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Negação = </a:t>
            </a:r>
            <a:r>
              <a:rPr lang="pt-BR" dirty="0" smtClean="0">
                <a:solidFill>
                  <a:srgbClr val="0070C0"/>
                </a:solidFill>
              </a:rPr>
              <a:t>“Não”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Conjunção = </a:t>
            </a:r>
            <a:r>
              <a:rPr lang="pt-BR" dirty="0" smtClean="0">
                <a:solidFill>
                  <a:srgbClr val="0070C0"/>
                </a:solidFill>
              </a:rPr>
              <a:t>“E”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Disjunção = </a:t>
            </a:r>
            <a:r>
              <a:rPr lang="pt-BR" dirty="0" smtClean="0">
                <a:solidFill>
                  <a:srgbClr val="0070C0"/>
                </a:solidFill>
              </a:rPr>
              <a:t>“Ou”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Condicionais </a:t>
            </a:r>
            <a:r>
              <a:rPr lang="pt-BR" dirty="0" smtClean="0">
                <a:solidFill>
                  <a:srgbClr val="0070C0"/>
                </a:solidFill>
              </a:rPr>
              <a:t>“Se (...) Então”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Estado de negação é o inverso da afirmação.</a:t>
            </a:r>
          </a:p>
          <a:p>
            <a:pPr marL="514350" indent="-514350">
              <a:buNone/>
            </a:pPr>
            <a:r>
              <a:rPr lang="pt-BR" dirty="0" smtClean="0"/>
              <a:t>	estado = “estamos alegres de estudar programação”</a:t>
            </a:r>
          </a:p>
          <a:p>
            <a:pPr marL="514350" indent="-514350">
              <a:buNone/>
            </a:pPr>
            <a:r>
              <a:rPr lang="pt-BR" dirty="0" smtClean="0"/>
              <a:t>		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286124"/>
          <a:ext cx="507209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49"/>
                <a:gridCol w="25360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72198" y="264318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“Não”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</a:t>
            </a:r>
            <a:r>
              <a:rPr lang="pt-BR" dirty="0" smtClean="0"/>
              <a:t>:  </a:t>
            </a:r>
            <a:r>
              <a:rPr lang="pt-BR" dirty="0" smtClean="0">
                <a:solidFill>
                  <a:srgbClr val="0070C0"/>
                </a:solidFill>
              </a:rPr>
              <a:t>A procura do dia ideal</a:t>
            </a:r>
          </a:p>
          <a:p>
            <a:pPr marL="514350" indent="-514350">
              <a:buNone/>
            </a:pPr>
            <a:r>
              <a:rPr lang="pt-BR" dirty="0" smtClean="0"/>
              <a:t>	AF1 = “Hoje é quarta-feira”</a:t>
            </a:r>
          </a:p>
          <a:p>
            <a:pPr marL="514350" indent="-514350">
              <a:buNone/>
            </a:pPr>
            <a:r>
              <a:rPr lang="pt-BR" dirty="0" smtClean="0"/>
              <a:t>	 AF2 = “Está nevando”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601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“E”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Disjunção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Churrasco com os amigos</a:t>
            </a:r>
          </a:p>
          <a:p>
            <a:pPr marL="514350" indent="-514350">
              <a:buNone/>
            </a:pPr>
            <a:r>
              <a:rPr lang="pt-BR" dirty="0" smtClean="0"/>
              <a:t>	AF1 = “Trazer cerveja”</a:t>
            </a:r>
          </a:p>
          <a:p>
            <a:pPr marL="514350" indent="-514350">
              <a:buNone/>
            </a:pPr>
            <a:r>
              <a:rPr lang="pt-BR" dirty="0" smtClean="0"/>
              <a:t>	 AF2 = “Trazer refrigerante”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“Ou”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 </a:t>
            </a:r>
            <a:r>
              <a:rPr lang="pt-BR" dirty="0" smtClean="0">
                <a:solidFill>
                  <a:srgbClr val="0070C0"/>
                </a:solidFill>
              </a:rPr>
              <a:t>Será que vou passar na prova?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AF1 = “Estudou para prova” - </a:t>
            </a:r>
            <a:r>
              <a:rPr lang="pt-BR" dirty="0" smtClean="0">
                <a:solidFill>
                  <a:srgbClr val="00B050"/>
                </a:solidFill>
              </a:rPr>
              <a:t>premissa</a:t>
            </a:r>
          </a:p>
          <a:p>
            <a:pPr marL="514350" indent="-514350">
              <a:buNone/>
            </a:pPr>
            <a:r>
              <a:rPr lang="pt-BR" dirty="0" smtClean="0"/>
              <a:t>	 AF2 = “Vai tirar 10 na prova”  - </a:t>
            </a:r>
            <a:r>
              <a:rPr lang="pt-BR" dirty="0" smtClean="0">
                <a:solidFill>
                  <a:srgbClr val="00B050"/>
                </a:solidFill>
              </a:rPr>
              <a:t>consequência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=&gt;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“Se (...) Então”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AF1 </a:t>
            </a:r>
            <a:r>
              <a:rPr lang="pt-BR" dirty="0" smtClean="0">
                <a:solidFill>
                  <a:srgbClr val="FF0000"/>
                </a:solidFill>
              </a:rPr>
              <a:t>^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AF1 </a:t>
            </a:r>
            <a:r>
              <a:rPr lang="pt-BR" dirty="0" smtClean="0">
                <a:solidFill>
                  <a:srgbClr val="FF0000"/>
                </a:solidFill>
              </a:rPr>
              <a:t>V *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^ *</a:t>
            </a:r>
            <a:r>
              <a:rPr lang="pt-BR" dirty="0" smtClean="0"/>
              <a:t>AF1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85918" y="1571612"/>
          <a:ext cx="4000528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0264"/>
                <a:gridCol w="2000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PRECEDÊNCIA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sz="2800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</a:p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000760" y="2357430"/>
            <a:ext cx="2432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Em uma ambiguidade?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Associatividade a direita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/>
              <a:t>^ : negação “Não”</a:t>
            </a:r>
          </a:p>
          <a:p>
            <a:pPr marL="514350" indent="-514350">
              <a:buNone/>
            </a:pPr>
            <a:r>
              <a:rPr lang="pt-BR" dirty="0" smtClean="0"/>
              <a:t>v  /  ^ : conjunção/disjunção “E” / “Ou”</a:t>
            </a:r>
          </a:p>
          <a:p>
            <a:pPr marL="514350" indent="-514350">
              <a:buNone/>
            </a:pPr>
            <a:r>
              <a:rPr lang="pt-BR" dirty="0" smtClean="0"/>
              <a:t>=&gt; : condição “Se (...) Então”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[AF1 </a:t>
            </a:r>
            <a:r>
              <a:rPr lang="pt-BR" dirty="0" smtClean="0">
                <a:solidFill>
                  <a:srgbClr val="FF0000"/>
                </a:solidFill>
              </a:rPr>
              <a:t>v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*</a:t>
            </a:r>
            <a:r>
              <a:rPr lang="pt-BR" dirty="0" smtClean="0"/>
              <a:t> AF2)]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[AF1 </a:t>
            </a:r>
            <a:r>
              <a:rPr lang="pt-BR" dirty="0" smtClean="0">
                <a:solidFill>
                  <a:srgbClr val="FF0000"/>
                </a:solidFill>
              </a:rPr>
              <a:t>^ </a:t>
            </a:r>
            <a:r>
              <a:rPr lang="pt-BR" dirty="0" smtClean="0"/>
              <a:t>AF2]</a:t>
            </a:r>
          </a:p>
          <a:p>
            <a:pPr marL="514350" indent="-514350">
              <a:buNone/>
            </a:pPr>
            <a:r>
              <a:rPr lang="pt-BR" dirty="0" smtClean="0"/>
              <a:t>			</a:t>
            </a:r>
            <a:r>
              <a:rPr lang="pt-BR" dirty="0" smtClean="0">
                <a:solidFill>
                  <a:srgbClr val="00B050"/>
                </a:solidFill>
              </a:rPr>
              <a:t> V               </a:t>
            </a:r>
            <a:r>
              <a:rPr lang="pt-BR" dirty="0" err="1" smtClean="0">
                <a:solidFill>
                  <a:srgbClr val="00B050"/>
                </a:solidFill>
              </a:rPr>
              <a:t>V</a:t>
            </a:r>
            <a:r>
              <a:rPr lang="pt-BR" dirty="0" smtClean="0">
                <a:solidFill>
                  <a:srgbClr val="00B050"/>
                </a:solidFill>
              </a:rPr>
              <a:t>       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  </a:t>
            </a:r>
          </a:p>
          <a:p>
            <a:pPr marL="514350" indent="-514350">
              <a:buNone/>
            </a:pPr>
            <a:r>
              <a:rPr lang="pt-BR" dirty="0" smtClean="0"/>
              <a:t>		     </a:t>
            </a:r>
            <a:r>
              <a:rPr lang="pt-BR" dirty="0" smtClean="0">
                <a:solidFill>
                  <a:srgbClr val="00B050"/>
                </a:solidFill>
              </a:rPr>
              <a:t>V                           </a:t>
            </a:r>
            <a:r>
              <a:rPr lang="pt-BR" dirty="0" smtClean="0">
                <a:solidFill>
                  <a:srgbClr val="FF0000"/>
                </a:solidFill>
              </a:rPr>
              <a:t>F          =         F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Onde: AF1 = </a:t>
            </a:r>
            <a:r>
              <a:rPr lang="pt-BR" dirty="0" smtClean="0">
                <a:solidFill>
                  <a:srgbClr val="00B050"/>
                </a:solidFill>
              </a:rPr>
              <a:t>V</a:t>
            </a:r>
            <a:r>
              <a:rPr lang="pt-BR" dirty="0" smtClean="0"/>
              <a:t> ; AF2 =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500166" y="407194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071934" y="407194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000232" y="4357341"/>
            <a:ext cx="2643206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^ : negação “Não”</a:t>
            </a:r>
          </a:p>
          <a:p>
            <a:pPr marL="514350" indent="-514350">
              <a:buNone/>
            </a:pPr>
            <a:r>
              <a:rPr lang="pt-BR" dirty="0" smtClean="0"/>
              <a:t>v  /  ^ : conjunção/disjunção “E” / “Ou”</a:t>
            </a:r>
          </a:p>
          <a:p>
            <a:pPr marL="514350" indent="-514350">
              <a:buNone/>
            </a:pPr>
            <a:r>
              <a:rPr lang="pt-BR" dirty="0" smtClean="0"/>
              <a:t>=&gt; : condição “Se (...) Então”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AF1 </a:t>
            </a:r>
            <a:r>
              <a:rPr lang="pt-BR" dirty="0" smtClean="0">
                <a:solidFill>
                  <a:srgbClr val="FF0000"/>
                </a:solidFill>
              </a:rPr>
              <a:t>^ *</a:t>
            </a:r>
            <a:r>
              <a:rPr lang="pt-BR" dirty="0" smtClean="0"/>
              <a:t> AF3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v * </a:t>
            </a:r>
            <a:r>
              <a:rPr lang="pt-BR" dirty="0" smtClean="0"/>
              <a:t>AF3 </a:t>
            </a:r>
            <a:r>
              <a:rPr lang="pt-BR" dirty="0" smtClean="0">
                <a:solidFill>
                  <a:srgbClr val="FF0000"/>
                </a:solidFill>
              </a:rPr>
              <a:t>^</a:t>
            </a:r>
            <a:r>
              <a:rPr lang="pt-BR" dirty="0" smtClean="0"/>
              <a:t> AF1 </a:t>
            </a:r>
            <a:r>
              <a:rPr lang="pt-BR" dirty="0" smtClean="0">
                <a:solidFill>
                  <a:srgbClr val="FF0000"/>
                </a:solidFill>
              </a:rPr>
              <a:t>v *</a:t>
            </a:r>
            <a:r>
              <a:rPr lang="pt-BR" dirty="0" smtClean="0"/>
              <a:t> AF1</a:t>
            </a:r>
          </a:p>
          <a:p>
            <a:pPr marL="514350" indent="-514350">
              <a:buNone/>
            </a:pPr>
            <a:r>
              <a:rPr lang="pt-BR" dirty="0" smtClean="0"/>
              <a:t>					  </a:t>
            </a:r>
          </a:p>
          <a:p>
            <a:pPr marL="514350" indent="-514350">
              <a:buNone/>
            </a:pPr>
            <a:r>
              <a:rPr lang="pt-BR" dirty="0" smtClean="0"/>
              <a:t>		     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Onde: AF1 = </a:t>
            </a:r>
            <a:r>
              <a:rPr lang="pt-BR" dirty="0" smtClean="0">
                <a:solidFill>
                  <a:srgbClr val="00B050"/>
                </a:solidFill>
              </a:rPr>
              <a:t>V</a:t>
            </a:r>
            <a:r>
              <a:rPr lang="pt-BR" dirty="0" smtClean="0"/>
              <a:t> ; AF2 = </a:t>
            </a:r>
            <a:r>
              <a:rPr lang="pt-BR" dirty="0" smtClean="0">
                <a:solidFill>
                  <a:srgbClr val="FF0000"/>
                </a:solidFill>
              </a:rPr>
              <a:t>F </a:t>
            </a:r>
            <a:r>
              <a:rPr lang="pt-BR" dirty="0" smtClean="0"/>
              <a:t>;AF3 =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</a:t>
            </a:r>
            <a:r>
              <a:rPr lang="pt-BR" u="sng" dirty="0" smtClean="0"/>
              <a:t>quatro</a:t>
            </a:r>
            <a:r>
              <a:rPr lang="pt-BR" dirty="0" smtClean="0"/>
              <a:t> valores </a:t>
            </a:r>
            <a:r>
              <a:rPr lang="pt-BR" u="sng" dirty="0" smtClean="0"/>
              <a:t>inteiros</a:t>
            </a:r>
            <a:r>
              <a:rPr lang="pt-BR" dirty="0" smtClean="0"/>
              <a:t>, em seguida, efetue a </a:t>
            </a:r>
            <a:r>
              <a:rPr lang="pt-BR" u="sng" dirty="0" smtClean="0"/>
              <a:t>média</a:t>
            </a:r>
            <a:r>
              <a:rPr lang="pt-BR" dirty="0" smtClean="0"/>
              <a:t> e mostre o </a:t>
            </a:r>
            <a:r>
              <a:rPr lang="pt-BR" u="sng" dirty="0" smtClean="0"/>
              <a:t>resultado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um </a:t>
            </a:r>
            <a:r>
              <a:rPr lang="pt-BR" u="sng" dirty="0" smtClean="0"/>
              <a:t>preço</a:t>
            </a:r>
            <a:r>
              <a:rPr lang="pt-BR" dirty="0" smtClean="0"/>
              <a:t> de um produto em </a:t>
            </a:r>
            <a:r>
              <a:rPr lang="pt-BR" u="sng" dirty="0" smtClean="0"/>
              <a:t>reais</a:t>
            </a:r>
            <a:r>
              <a:rPr lang="pt-BR" dirty="0" smtClean="0"/>
              <a:t>, e a </a:t>
            </a:r>
            <a:r>
              <a:rPr lang="pt-BR" u="sng" dirty="0" smtClean="0"/>
              <a:t>taxa</a:t>
            </a:r>
            <a:r>
              <a:rPr lang="pt-BR" dirty="0" smtClean="0"/>
              <a:t> de conversão em dólar e informar o </a:t>
            </a:r>
            <a:r>
              <a:rPr lang="pt-BR" u="sng" dirty="0" smtClean="0"/>
              <a:t>preço</a:t>
            </a:r>
            <a:r>
              <a:rPr lang="pt-BR" dirty="0" smtClean="0"/>
              <a:t> do produto convertido para </a:t>
            </a:r>
            <a:r>
              <a:rPr lang="pt-BR" u="sng" dirty="0" smtClean="0"/>
              <a:t>dólar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Realizar um </a:t>
            </a:r>
            <a:r>
              <a:rPr lang="pt-BR" u="sng" dirty="0" smtClean="0"/>
              <a:t>simulador de poupança</a:t>
            </a:r>
            <a:r>
              <a:rPr lang="pt-BR" dirty="0" smtClean="0"/>
              <a:t>. Ler o </a:t>
            </a:r>
            <a:r>
              <a:rPr lang="pt-BR" u="sng" dirty="0" smtClean="0"/>
              <a:t>valor do investimento inicial</a:t>
            </a:r>
            <a:r>
              <a:rPr lang="pt-BR" dirty="0" smtClean="0"/>
              <a:t>, ler o </a:t>
            </a:r>
            <a:r>
              <a:rPr lang="pt-BR" u="sng" dirty="0" smtClean="0"/>
              <a:t>quanto você quer poupar mensalmente</a:t>
            </a:r>
            <a:r>
              <a:rPr lang="pt-BR" dirty="0" smtClean="0"/>
              <a:t>, ler </a:t>
            </a:r>
            <a:r>
              <a:rPr lang="pt-BR" u="sng" dirty="0" smtClean="0"/>
              <a:t>taxa de rentabilidade anual </a:t>
            </a:r>
            <a:r>
              <a:rPr lang="pt-BR" dirty="0" smtClean="0"/>
              <a:t>e </a:t>
            </a:r>
            <a:r>
              <a:rPr lang="pt-BR" u="sng" dirty="0" smtClean="0"/>
              <a:t>tempo em anos</a:t>
            </a:r>
            <a:r>
              <a:rPr lang="pt-BR" dirty="0" smtClean="0"/>
              <a:t> que você quer deixar poupando. Por fim, o programa deverá mostrar </a:t>
            </a:r>
            <a:r>
              <a:rPr lang="pt-BR" u="sng" dirty="0" smtClean="0"/>
              <a:t>Total Valor poupado</a:t>
            </a:r>
            <a:r>
              <a:rPr lang="pt-BR" dirty="0" smtClean="0"/>
              <a:t>, </a:t>
            </a:r>
            <a:r>
              <a:rPr lang="pt-BR" u="sng" dirty="0" smtClean="0"/>
              <a:t>Total Juros ganhos</a:t>
            </a:r>
            <a:r>
              <a:rPr lang="pt-BR" dirty="0" smtClean="0"/>
              <a:t> e o </a:t>
            </a:r>
            <a:r>
              <a:rPr lang="pt-BR" u="sng" dirty="0" smtClean="0"/>
              <a:t>Quanto você terá de total no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Soma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Retornar a Soma de 2 (dois) valores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Valor 1, Valor 2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Soma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14324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596" y="528638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500438"/>
            <a:ext cx="264320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1 = 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3929066"/>
            <a:ext cx="257176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2 = b;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357694"/>
            <a:ext cx="450059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Resultado: </a:t>
            </a:r>
            <a:r>
              <a:rPr lang="pt-BR" sz="2400" dirty="0" smtClean="0">
                <a:solidFill>
                  <a:srgbClr val="FF0000"/>
                </a:solidFill>
              </a:rPr>
              <a:t>soma = a + b;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71472" y="4786322"/>
            <a:ext cx="592935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(“Valor Soma: ”, soma);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Converter para Dólar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a conversão de um valor de Real para Dólar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Preço em Real, Taxa de Conversão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em Dólar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429000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58" y="5715016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786190"/>
            <a:ext cx="38576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preço em real /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4214818"/>
            <a:ext cx="414340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</a:t>
            </a:r>
            <a:r>
              <a:rPr lang="pt-BR" sz="2400" dirty="0" smtClean="0">
                <a:solidFill>
                  <a:srgbClr val="FF0000"/>
                </a:solidFill>
              </a:rPr>
              <a:t> taxa de conversão / taxa;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714884"/>
            <a:ext cx="728667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Conversão: </a:t>
            </a:r>
            <a:r>
              <a:rPr lang="pt-BR" sz="2400" dirty="0" smtClean="0">
                <a:solidFill>
                  <a:srgbClr val="FF0000"/>
                </a:solidFill>
              </a:rPr>
              <a:t>preço de dólar /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*taxa;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2910" y="5214950"/>
            <a:ext cx="635798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(“Preço em Dólar: ”,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</a:t>
            </a:r>
          </a:p>
          <a:p>
            <a:pPr marL="788670" lvl="1" indent="-514350">
              <a:buNone/>
            </a:pPr>
            <a:r>
              <a:rPr lang="pt-BR" dirty="0" smtClean="0"/>
              <a:t>Objetivo:</a:t>
            </a:r>
          </a:p>
          <a:p>
            <a:pPr marL="788670" lvl="1" indent="-514350">
              <a:buNone/>
            </a:pP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Entrada: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43108" y="1214422"/>
            <a:ext cx="3357586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u="sng" dirty="0" smtClean="0">
                <a:solidFill>
                  <a:srgbClr val="0070C0"/>
                </a:solidFill>
              </a:rPr>
              <a:t>Simulador de Poupança 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28794" y="1785926"/>
            <a:ext cx="6643734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Simular rendimento anual de taxa e valores pré determinados, por fim obter valor poupado e juros. 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7356" y="2571744"/>
            <a:ext cx="6572296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Valor 1nicial ;  Depósito mensal ; Taxa a.a; Tempo a.a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71604" y="2928934"/>
            <a:ext cx="635798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Valor Poupado; Juros Ganhos ;  Ganho Líquido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34" y="3357562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34" y="5929330"/>
            <a:ext cx="178595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Continua...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034" y="3714752"/>
            <a:ext cx="435771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valor aplicado: </a:t>
            </a:r>
            <a:r>
              <a:rPr lang="pt-BR" sz="2400" dirty="0" err="1" smtClean="0">
                <a:solidFill>
                  <a:srgbClr val="FF0000"/>
                </a:solidFill>
              </a:rPr>
              <a:t>valorinicial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7158" y="4643446"/>
            <a:ext cx="307183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taxa a.a: </a:t>
            </a:r>
            <a:r>
              <a:rPr lang="pt-BR" sz="2400" dirty="0" smtClean="0">
                <a:solidFill>
                  <a:srgbClr val="FF0000"/>
                </a:solidFill>
              </a:rPr>
              <a:t>taxa;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14348" y="4214818"/>
            <a:ext cx="421484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depósito mensal: </a:t>
            </a:r>
            <a:r>
              <a:rPr lang="pt-BR" sz="2400" dirty="0" err="1" smtClean="0">
                <a:solidFill>
                  <a:srgbClr val="FF0000"/>
                </a:solidFill>
              </a:rPr>
              <a:t>depmensal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1472" y="5143512"/>
            <a:ext cx="3214710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tempo a.a: </a:t>
            </a:r>
            <a:r>
              <a:rPr lang="pt-BR" sz="2400" dirty="0" smtClean="0">
                <a:solidFill>
                  <a:srgbClr val="FF0000"/>
                </a:solidFill>
              </a:rPr>
              <a:t>tempo;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Continua...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00034" y="457200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0034" y="1571612"/>
            <a:ext cx="842968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Valor Poupado: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valorinicial</a:t>
            </a:r>
            <a:r>
              <a:rPr lang="pt-BR" sz="2400" dirty="0" smtClean="0">
                <a:solidFill>
                  <a:srgbClr val="FF0000"/>
                </a:solidFill>
              </a:rPr>
              <a:t>+(</a:t>
            </a:r>
            <a:r>
              <a:rPr lang="pt-BR" sz="2400" dirty="0" err="1" smtClean="0">
                <a:solidFill>
                  <a:srgbClr val="FF0000"/>
                </a:solidFill>
              </a:rPr>
              <a:t>depmensal</a:t>
            </a:r>
            <a:r>
              <a:rPr lang="pt-BR" sz="2400" dirty="0" smtClean="0">
                <a:solidFill>
                  <a:srgbClr val="FF0000"/>
                </a:solidFill>
              </a:rPr>
              <a:t>*12);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85720" y="2071678"/>
            <a:ext cx="74295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Juros ganhos: </a:t>
            </a:r>
            <a:r>
              <a:rPr lang="pt-BR" sz="2400" dirty="0" smtClean="0">
                <a:solidFill>
                  <a:srgbClr val="FF0000"/>
                </a:solidFill>
              </a:rPr>
              <a:t>juros =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*taxa*tempo;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2910" y="2571744"/>
            <a:ext cx="728667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Ganho Liquido: </a:t>
            </a:r>
            <a:r>
              <a:rPr lang="pt-BR" sz="2400" dirty="0" err="1" smtClean="0">
                <a:solidFill>
                  <a:srgbClr val="FF0000"/>
                </a:solidFill>
              </a:rPr>
              <a:t>ganholiquido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+ juros;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0034" y="4071942"/>
            <a:ext cx="52864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 Ganho Liquido : </a:t>
            </a:r>
            <a:r>
              <a:rPr lang="pt-BR" sz="2400" dirty="0" err="1" smtClean="0">
                <a:solidFill>
                  <a:srgbClr val="FF0000"/>
                </a:solidFill>
              </a:rPr>
              <a:t>ganholiquido</a:t>
            </a:r>
            <a:r>
              <a:rPr lang="pt-BR" sz="2400" dirty="0" smtClean="0">
                <a:solidFill>
                  <a:srgbClr val="FF0000"/>
                </a:solidFill>
              </a:rPr>
              <a:t>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00034" y="3071810"/>
            <a:ext cx="478634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Escreva: Valor Poupado: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71472" y="3571876"/>
            <a:ext cx="38576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 Juros ganhos: </a:t>
            </a:r>
            <a:r>
              <a:rPr lang="pt-BR" sz="2400" dirty="0" smtClean="0">
                <a:solidFill>
                  <a:srgbClr val="FF0000"/>
                </a:solidFill>
              </a:rPr>
              <a:t>juros;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Sequencial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Condicional – conceitos básicos de lógica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pt-BR" dirty="0" smtClean="0"/>
              <a:t>Proposições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/>
              <a:t>Sentenças declarativas – Variável : </a:t>
            </a:r>
            <a:r>
              <a:rPr lang="pt-BR" dirty="0" smtClean="0">
                <a:solidFill>
                  <a:srgbClr val="0070C0"/>
                </a:solidFill>
              </a:rPr>
              <a:t>Casado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/>
              <a:t>Valor Verdade – </a:t>
            </a:r>
            <a:r>
              <a:rPr lang="pt-BR" dirty="0" smtClean="0">
                <a:solidFill>
                  <a:srgbClr val="92D050"/>
                </a:solidFill>
              </a:rPr>
              <a:t>V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Exemplo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Marcos se casou a dois anos com Joaquina.</a:t>
            </a:r>
          </a:p>
          <a:p>
            <a:pPr marL="1062990" lvl="2" indent="-514350">
              <a:buNone/>
            </a:pPr>
            <a:r>
              <a:rPr lang="pt-BR" dirty="0" smtClean="0"/>
              <a:t>    Logo Status </a:t>
            </a:r>
            <a:r>
              <a:rPr lang="pt-BR" dirty="0" smtClean="0">
                <a:solidFill>
                  <a:srgbClr val="0070C0"/>
                </a:solidFill>
              </a:rPr>
              <a:t>Casado = </a:t>
            </a:r>
            <a:r>
              <a:rPr lang="pt-BR" dirty="0" smtClean="0">
                <a:solidFill>
                  <a:srgbClr val="92D050"/>
                </a:solidFill>
              </a:rPr>
              <a:t>V</a:t>
            </a:r>
          </a:p>
          <a:p>
            <a:pPr marL="1062990" lvl="2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1057</TotalTime>
  <Words>712</Words>
  <Application>Microsoft Office PowerPoint</Application>
  <PresentationFormat>Apresentação na tela (4:3)</PresentationFormat>
  <Paragraphs>220</Paragraphs>
  <Slides>17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Origem</vt:lpstr>
      <vt:lpstr>LÓGICA DE PROGRAMAÇÃO AULA 2</vt:lpstr>
      <vt:lpstr>Ementa do Módulo de Programação</vt:lpstr>
      <vt:lpstr>Lógica de Programação - Exercícios</vt:lpstr>
      <vt:lpstr>Normas (convenções) Algoritmo</vt:lpstr>
      <vt:lpstr>Normas (convenções) Algoritmo</vt:lpstr>
      <vt:lpstr>Normas (convenções) Algoritmo</vt:lpstr>
      <vt:lpstr>Continua...</vt:lpstr>
      <vt:lpstr>Lógica de Programação</vt:lpstr>
      <vt:lpstr>Lógica de Programação</vt:lpstr>
      <vt:lpstr>Operadores Lógicos / Preposições </vt:lpstr>
      <vt:lpstr>Negação</vt:lpstr>
      <vt:lpstr>Conjunção</vt:lpstr>
      <vt:lpstr>Disjunção</vt:lpstr>
      <vt:lpstr>Condicional</vt:lpstr>
      <vt:lpstr>Precedência dos Operadores</vt:lpstr>
      <vt:lpstr>Precedência dos Operadores</vt:lpstr>
      <vt:lpstr>Precedência dos Operadores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76</cp:revision>
  <dcterms:created xsi:type="dcterms:W3CDTF">2017-01-15T22:04:50Z</dcterms:created>
  <dcterms:modified xsi:type="dcterms:W3CDTF">2018-09-26T13:11:20Z</dcterms:modified>
</cp:coreProperties>
</file>