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80" r:id="rId5"/>
    <p:sldId id="29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298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290" r:id="rId26"/>
    <p:sldId id="291" r:id="rId27"/>
    <p:sldId id="334" r:id="rId28"/>
    <p:sldId id="33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688" autoAdjust="0"/>
    <p:restoredTop sz="94640" autoAdjust="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13/02/2017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inicio 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fim 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passo &lt;inteiro&gt;;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inicio;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fim;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Ler </a:t>
            </a:r>
            <a:r>
              <a:rPr lang="pt-BR" dirty="0" smtClean="0">
                <a:solidFill>
                  <a:srgbClr val="FF0000"/>
                </a:solidFill>
              </a:rPr>
              <a:t>passo;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Para (</a:t>
            </a:r>
            <a:r>
              <a:rPr lang="pt-BR" dirty="0" smtClean="0">
                <a:solidFill>
                  <a:srgbClr val="FF0000"/>
                </a:solidFill>
              </a:rPr>
              <a:t>i =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  <a:r>
              <a:rPr lang="pt-BR" dirty="0" smtClean="0">
                <a:solidFill>
                  <a:srgbClr val="FF0000"/>
                </a:solidFill>
              </a:rPr>
              <a:t>  i &lt;= 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  <a:r>
              <a:rPr lang="pt-BR" dirty="0" smtClean="0">
                <a:solidFill>
                  <a:srgbClr val="FF0000"/>
                </a:solidFill>
              </a:rPr>
              <a:t> i </a:t>
            </a:r>
            <a:r>
              <a:rPr lang="pt-BR" dirty="0" smtClean="0">
                <a:solidFill>
                  <a:srgbClr val="0070C0"/>
                </a:solidFill>
              </a:rPr>
              <a:t>+passo</a:t>
            </a:r>
            <a:r>
              <a:rPr lang="pt-BR" dirty="0" smtClean="0">
                <a:solidFill>
                  <a:srgbClr val="00B050"/>
                </a:solidFill>
              </a:rPr>
              <a:t>)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Repita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    Escrever</a:t>
            </a:r>
            <a:r>
              <a:rPr lang="pt-BR" dirty="0" smtClean="0">
                <a:solidFill>
                  <a:srgbClr val="FF0000"/>
                </a:solidFill>
              </a:rPr>
              <a:t> i;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err="1" smtClean="0">
                <a:solidFill>
                  <a:srgbClr val="00B050"/>
                </a:solidFill>
              </a:rPr>
              <a:t>Fim-Para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    </a:t>
            </a:r>
            <a:r>
              <a:rPr lang="pt-BR" sz="2400" dirty="0" smtClean="0">
                <a:solidFill>
                  <a:srgbClr val="00B050"/>
                </a:solidFill>
              </a:rPr>
              <a:t>Ler</a:t>
            </a:r>
            <a:r>
              <a:rPr lang="pt-BR" sz="2400" dirty="0" smtClean="0"/>
              <a:t> inicio;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00B050"/>
                </a:solidFill>
              </a:rPr>
              <a:t>Ler</a:t>
            </a:r>
            <a:r>
              <a:rPr lang="pt-BR" sz="2400" dirty="0" smtClean="0"/>
              <a:t> fim;</a:t>
            </a:r>
          </a:p>
          <a:p>
            <a:pPr>
              <a:buNone/>
            </a:pPr>
            <a:r>
              <a:rPr lang="pt-BR" sz="2400" dirty="0" smtClean="0">
                <a:solidFill>
                  <a:srgbClr val="92D050"/>
                </a:solidFill>
              </a:rPr>
              <a:t>	</a:t>
            </a:r>
            <a:r>
              <a:rPr lang="pt-BR" sz="2400" dirty="0" smtClean="0">
                <a:solidFill>
                  <a:srgbClr val="00B050"/>
                </a:solidFill>
              </a:rPr>
              <a:t>Ler</a:t>
            </a:r>
            <a:r>
              <a:rPr lang="pt-BR" sz="2400" dirty="0" smtClean="0"/>
              <a:t> passo;</a:t>
            </a: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for (</a:t>
            </a:r>
            <a:r>
              <a:rPr lang="pt-BR" sz="2800" dirty="0" smtClean="0"/>
              <a:t>i = inicio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i &lt;= fim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i+passo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92D050"/>
                </a:solidFill>
              </a:rPr>
              <a:t>	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i;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– Para (for)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219200"/>
            <a:ext cx="8229600" cy="493776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 smtClean="0">
                <a:solidFill>
                  <a:srgbClr val="0070C0"/>
                </a:solidFill>
              </a:rPr>
              <a:t>	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		 	Cuidado -&gt;</a:t>
            </a:r>
            <a:r>
              <a:rPr lang="pt-BR" sz="2800" dirty="0" smtClean="0"/>
              <a:t> Loop Infinito</a:t>
            </a:r>
          </a:p>
          <a:p>
            <a:pPr>
              <a:buNone/>
            </a:pPr>
            <a:r>
              <a:rPr lang="pt-BR" sz="2800" dirty="0" smtClean="0"/>
              <a:t>			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for (</a:t>
            </a:r>
            <a:r>
              <a:rPr lang="pt-BR" sz="2800" dirty="0" smtClean="0"/>
              <a:t>i = 20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i &lt;= 30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i--</a:t>
            </a:r>
            <a:r>
              <a:rPr lang="pt-BR" sz="2800" dirty="0" smtClean="0">
                <a:solidFill>
                  <a:srgbClr val="0070C0"/>
                </a:solidFill>
              </a:rPr>
              <a:t>)  - </a:t>
            </a:r>
            <a:r>
              <a:rPr lang="pt-BR" sz="2800" dirty="0" smtClean="0">
                <a:solidFill>
                  <a:srgbClr val="00B050"/>
                </a:solidFill>
              </a:rPr>
              <a:t>decrementando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for (</a:t>
            </a:r>
            <a:r>
              <a:rPr lang="pt-BR" sz="2800" dirty="0" smtClean="0"/>
              <a:t>i = 5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i &gt;= 1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i++</a:t>
            </a:r>
            <a:r>
              <a:rPr lang="pt-BR" sz="2800" dirty="0" smtClean="0">
                <a:solidFill>
                  <a:srgbClr val="0070C0"/>
                </a:solidFill>
              </a:rPr>
              <a:t>) - </a:t>
            </a:r>
            <a:r>
              <a:rPr lang="pt-BR" sz="2800" dirty="0" smtClean="0">
                <a:solidFill>
                  <a:srgbClr val="00B050"/>
                </a:solidFill>
              </a:rPr>
              <a:t>incrementando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	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1670" y="1785926"/>
            <a:ext cx="4071966" cy="928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106" name="Picture 2" descr="Resultado de imagem para loop infin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500174"/>
            <a:ext cx="1571636" cy="17130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Interação: Enquanto (</a:t>
            </a:r>
            <a:r>
              <a:rPr lang="pt-BR" dirty="0" err="1" smtClean="0"/>
              <a:t>while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480" y="1643050"/>
            <a:ext cx="3071834" cy="121444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Enquanto</a:t>
            </a:r>
            <a:r>
              <a:rPr lang="pt-BR" sz="2400" dirty="0" smtClean="0"/>
              <a:t> &lt;</a:t>
            </a:r>
            <a:r>
              <a:rPr lang="pt-BR" sz="2400" dirty="0" smtClean="0">
                <a:solidFill>
                  <a:srgbClr val="FF0000"/>
                </a:solidFill>
              </a:rPr>
              <a:t>Condição</a:t>
            </a:r>
            <a:r>
              <a:rPr lang="pt-BR" sz="2400" dirty="0" smtClean="0"/>
              <a:t>&gt; 	&lt;Comando&gt;</a:t>
            </a:r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err="1" smtClean="0">
                <a:solidFill>
                  <a:srgbClr val="00B050"/>
                </a:solidFill>
              </a:rPr>
              <a:t>Fim-Enquanto</a:t>
            </a:r>
            <a:endParaRPr lang="pt-BR" sz="2400" dirty="0" smtClean="0">
              <a:solidFill>
                <a:srgbClr val="00B050"/>
              </a:solidFill>
            </a:endParaRPr>
          </a:p>
        </p:txBody>
      </p:sp>
      <p:sp>
        <p:nvSpPr>
          <p:cNvPr id="8" name="Losango 7"/>
          <p:cNvSpPr/>
          <p:nvPr/>
        </p:nvSpPr>
        <p:spPr>
          <a:xfrm>
            <a:off x="2571736" y="3000372"/>
            <a:ext cx="3286148" cy="1500198"/>
          </a:xfrm>
          <a:prstGeom prst="diamond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Condição</a:t>
            </a:r>
          </a:p>
          <a:p>
            <a:pPr algn="ctr"/>
            <a:r>
              <a:rPr lang="pt-BR" sz="2400" b="1" dirty="0" smtClean="0">
                <a:solidFill>
                  <a:srgbClr val="0070C0"/>
                </a:solidFill>
              </a:rPr>
              <a:t>Lógica</a:t>
            </a:r>
          </a:p>
        </p:txBody>
      </p:sp>
      <p:cxnSp>
        <p:nvCxnSpPr>
          <p:cNvPr id="14" name="Forma 13"/>
          <p:cNvCxnSpPr>
            <a:stCxn id="8" idx="3"/>
            <a:endCxn id="38" idx="0"/>
          </p:cNvCxnSpPr>
          <p:nvPr/>
        </p:nvCxnSpPr>
        <p:spPr>
          <a:xfrm>
            <a:off x="5857884" y="3750471"/>
            <a:ext cx="928694" cy="1178727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29"/>
          <p:cNvCxnSpPr>
            <a:stCxn id="8" idx="1"/>
            <a:endCxn id="43" idx="1"/>
          </p:cNvCxnSpPr>
          <p:nvPr/>
        </p:nvCxnSpPr>
        <p:spPr>
          <a:xfrm rot="10800000" flipH="1" flipV="1">
            <a:off x="2571736" y="3750471"/>
            <a:ext cx="1214446" cy="2093162"/>
          </a:xfrm>
          <a:prstGeom prst="bentConnector3">
            <a:avLst>
              <a:gd name="adj1" fmla="val -10872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1760800" y="3345420"/>
            <a:ext cx="73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Falso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715008" y="3345420"/>
            <a:ext cx="1372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50"/>
                </a:solidFill>
              </a:rPr>
              <a:t>Verdadeiro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72198" y="4929198"/>
            <a:ext cx="1428760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rgbClr val="00B050"/>
                </a:solidFill>
              </a:rPr>
              <a:t>Comando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786182" y="5643578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Saída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14942" y="185736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Condição</a:t>
            </a:r>
            <a:r>
              <a:rPr lang="pt-BR" sz="2000" dirty="0" smtClean="0"/>
              <a:t> = Expressão Lógica</a:t>
            </a:r>
          </a:p>
          <a:p>
            <a:r>
              <a:rPr lang="pt-BR" sz="2000" dirty="0" smtClean="0"/>
              <a:t>             </a:t>
            </a:r>
            <a:r>
              <a:rPr lang="pt-BR" sz="2000" dirty="0" smtClean="0">
                <a:solidFill>
                  <a:srgbClr val="00B050"/>
                </a:solidFill>
              </a:rPr>
              <a:t>V</a:t>
            </a:r>
            <a:r>
              <a:rPr lang="pt-BR" sz="2000" dirty="0" smtClean="0"/>
              <a:t> ou  </a:t>
            </a:r>
            <a:r>
              <a:rPr lang="pt-BR" sz="2000" dirty="0" smtClean="0">
                <a:solidFill>
                  <a:srgbClr val="FF0000"/>
                </a:solidFill>
              </a:rPr>
              <a:t>F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18" name="Forma 29"/>
          <p:cNvCxnSpPr>
            <a:stCxn id="38" idx="1"/>
            <a:endCxn id="8" idx="2"/>
          </p:cNvCxnSpPr>
          <p:nvPr/>
        </p:nvCxnSpPr>
        <p:spPr>
          <a:xfrm rot="10800000">
            <a:off x="4214810" y="4500570"/>
            <a:ext cx="1857388" cy="61329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Resultado de imagem para loop infinito"/>
          <p:cNvPicPr>
            <a:picLocks noChangeAspect="1" noChangeArrowheads="1"/>
          </p:cNvPicPr>
          <p:nvPr/>
        </p:nvPicPr>
        <p:blipFill>
          <a:blip r:embed="rId2" cstate="print"/>
          <a:srcRect l="21665" t="3667" r="21595" b="6479"/>
          <a:stretch>
            <a:fillRect/>
          </a:stretch>
        </p:blipFill>
        <p:spPr bwMode="auto">
          <a:xfrm>
            <a:off x="1428728" y="4143380"/>
            <a:ext cx="1643074" cy="14638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273050" lvl="1" indent="0">
              <a:buNone/>
            </a:pPr>
            <a:r>
              <a:rPr lang="pt-BR" dirty="0" smtClean="0">
                <a:solidFill>
                  <a:srgbClr val="0070C0"/>
                </a:solidFill>
              </a:rPr>
              <a:t>Calcular a média de cada aluno de uma turma. Para encerrar o programa, fornecer a primeira nota com nº negativo.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	Análise</a:t>
            </a:r>
          </a:p>
          <a:p>
            <a:pPr marL="788670" lvl="1" indent="-514350">
              <a:buNone/>
            </a:pPr>
            <a:r>
              <a:rPr lang="pt-BR" dirty="0" smtClean="0"/>
              <a:t>Objetivo:  </a:t>
            </a:r>
            <a:r>
              <a:rPr lang="pt-BR" dirty="0" smtClean="0">
                <a:solidFill>
                  <a:srgbClr val="0070C0"/>
                </a:solidFill>
              </a:rPr>
              <a:t>Calcular a média de notas de uma turma;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2 valores;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Média	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Define</a:t>
            </a:r>
            <a:r>
              <a:rPr lang="pt-BR" dirty="0" smtClean="0">
                <a:solidFill>
                  <a:srgbClr val="FF0000"/>
                </a:solidFill>
              </a:rPr>
              <a:t> aluno = 0; n1 = 0;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Enquanto (</a:t>
            </a:r>
            <a:r>
              <a:rPr lang="pt-BR" dirty="0" smtClean="0">
                <a:solidFill>
                  <a:srgbClr val="FF0000"/>
                </a:solidFill>
              </a:rPr>
              <a:t>n1 &gt;= 0</a:t>
            </a:r>
            <a:r>
              <a:rPr lang="pt-BR" dirty="0" smtClean="0">
                <a:solidFill>
                  <a:srgbClr val="00B050"/>
                </a:solidFill>
              </a:rPr>
              <a:t>)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Repita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</a:t>
            </a:r>
            <a:r>
              <a:rPr lang="pt-BR" dirty="0" smtClean="0">
                <a:solidFill>
                  <a:srgbClr val="FF0000"/>
                </a:solidFill>
              </a:rPr>
              <a:t>aluno = aluno +1;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Ler </a:t>
            </a:r>
            <a:r>
              <a:rPr lang="pt-BR" dirty="0" smtClean="0">
                <a:solidFill>
                  <a:srgbClr val="FF0000"/>
                </a:solidFill>
              </a:rPr>
              <a:t>n1;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		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rgbClr val="FF0000"/>
                </a:solidFill>
              </a:rPr>
              <a:t>n2;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media = (n1+n2)/2;</a:t>
            </a:r>
            <a:endParaRPr lang="pt-BR" dirty="0" smtClean="0">
              <a:solidFill>
                <a:srgbClr val="00B05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Escrever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“Média do Aluno </a:t>
            </a:r>
            <a:r>
              <a:rPr lang="pt-BR" dirty="0" smtClean="0">
                <a:solidFill>
                  <a:srgbClr val="FF0000"/>
                </a:solidFill>
              </a:rPr>
              <a:t>aluno</a:t>
            </a:r>
            <a:r>
              <a:rPr lang="pt-BR" dirty="0" smtClean="0">
                <a:solidFill>
                  <a:srgbClr val="0070C0"/>
                </a:solidFill>
              </a:rPr>
              <a:t> é </a:t>
            </a:r>
            <a:r>
              <a:rPr lang="pt-BR" dirty="0" smtClean="0">
                <a:solidFill>
                  <a:srgbClr val="FF0000"/>
                </a:solidFill>
              </a:rPr>
              <a:t>media</a:t>
            </a:r>
            <a:r>
              <a:rPr lang="pt-BR" dirty="0" smtClean="0">
                <a:solidFill>
                  <a:srgbClr val="0070C0"/>
                </a:solidFill>
              </a:rPr>
              <a:t>”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err="1" smtClean="0">
                <a:solidFill>
                  <a:srgbClr val="00B050"/>
                </a:solidFill>
              </a:rPr>
              <a:t>Fim-Enquanto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00B050"/>
                </a:solidFill>
              </a:rPr>
              <a:t>Define</a:t>
            </a:r>
            <a:r>
              <a:rPr lang="pt-BR" sz="2400" dirty="0" smtClean="0"/>
              <a:t> aluno=0;</a:t>
            </a:r>
          </a:p>
          <a:p>
            <a:pPr>
              <a:buNone/>
            </a:pPr>
            <a:r>
              <a:rPr lang="pt-BR" sz="2400" dirty="0" smtClean="0">
                <a:solidFill>
                  <a:srgbClr val="92D050"/>
                </a:solidFill>
              </a:rPr>
              <a:t>	</a:t>
            </a:r>
            <a:r>
              <a:rPr lang="pt-BR" sz="2400" dirty="0" smtClean="0">
                <a:solidFill>
                  <a:srgbClr val="00B050"/>
                </a:solidFill>
              </a:rPr>
              <a:t>Define</a:t>
            </a:r>
            <a:r>
              <a:rPr lang="pt-BR" sz="2400" dirty="0" smtClean="0"/>
              <a:t> nota1=0;</a:t>
            </a: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dirty="0" smtClean="0"/>
              <a:t>nota1&gt;0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rgbClr val="92D050"/>
                </a:solidFill>
              </a:rPr>
              <a:t>		</a:t>
            </a:r>
            <a:r>
              <a:rPr lang="pt-BR" dirty="0" smtClean="0">
                <a:solidFill>
                  <a:schemeClr val="tx1"/>
                </a:solidFill>
              </a:rPr>
              <a:t>aluno = aluno +1;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Ler </a:t>
            </a:r>
            <a:r>
              <a:rPr lang="pt-BR" dirty="0" smtClean="0">
                <a:solidFill>
                  <a:schemeClr val="tx1"/>
                </a:solidFill>
              </a:rPr>
              <a:t>n1;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		</a:t>
            </a:r>
            <a:r>
              <a:rPr lang="pt-BR" dirty="0" smtClean="0">
                <a:solidFill>
                  <a:srgbClr val="00B050"/>
                </a:solidFill>
              </a:rPr>
              <a:t>Ler </a:t>
            </a:r>
            <a:r>
              <a:rPr lang="pt-BR" dirty="0" smtClean="0">
                <a:solidFill>
                  <a:schemeClr val="tx1"/>
                </a:solidFill>
              </a:rPr>
              <a:t>n2;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chemeClr val="tx1"/>
                </a:solidFill>
              </a:rPr>
              <a:t>	media = (n1+n2)/2;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Escrever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“Média do Aluno </a:t>
            </a:r>
            <a:r>
              <a:rPr lang="pt-BR" dirty="0" err="1" smtClean="0">
                <a:solidFill>
                  <a:schemeClr val="tx1"/>
                </a:solidFill>
              </a:rPr>
              <a:t>aluno</a:t>
            </a:r>
            <a:r>
              <a:rPr lang="pt-BR" dirty="0" smtClean="0">
                <a:solidFill>
                  <a:srgbClr val="0070C0"/>
                </a:solidFill>
              </a:rPr>
              <a:t> é </a:t>
            </a:r>
            <a:r>
              <a:rPr lang="pt-BR" dirty="0" smtClean="0">
                <a:solidFill>
                  <a:schemeClr val="tx1"/>
                </a:solidFill>
              </a:rPr>
              <a:t>media</a:t>
            </a:r>
            <a:r>
              <a:rPr lang="pt-BR" dirty="0" smtClean="0">
                <a:solidFill>
                  <a:srgbClr val="0070C0"/>
                </a:solidFill>
              </a:rPr>
              <a:t>”</a:t>
            </a:r>
            <a:r>
              <a:rPr lang="pt-BR" dirty="0" smtClean="0">
                <a:solidFill>
                  <a:srgbClr val="FF0000"/>
                </a:solidFill>
              </a:rPr>
              <a:t>;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– Enquanto (</a:t>
            </a:r>
            <a:r>
              <a:rPr lang="pt-BR" dirty="0" err="1" smtClean="0"/>
              <a:t>while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219200"/>
            <a:ext cx="8229600" cy="49377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600" dirty="0" smtClean="0">
                <a:solidFill>
                  <a:srgbClr val="0070C0"/>
                </a:solidFill>
              </a:rPr>
              <a:t>	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		 	Cuidado -&gt;</a:t>
            </a:r>
            <a:r>
              <a:rPr lang="pt-BR" sz="2800" dirty="0" smtClean="0"/>
              <a:t> Loop Infinito</a:t>
            </a:r>
          </a:p>
          <a:p>
            <a:pPr>
              <a:buNone/>
            </a:pPr>
            <a:r>
              <a:rPr lang="pt-BR" sz="2800" dirty="0" smtClean="0"/>
              <a:t>			</a:t>
            </a:r>
            <a:endParaRPr lang="pt-BR" sz="28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smtClean="0"/>
              <a:t>i = 0;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&gt;=0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  <a:endParaRPr lang="pt-BR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 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	</a:t>
            </a:r>
            <a:r>
              <a:rPr lang="pt-BR" sz="2800" dirty="0" smtClean="0"/>
              <a:t>i = i+1;   </a:t>
            </a:r>
            <a:r>
              <a:rPr lang="pt-BR" sz="2800" dirty="0" smtClean="0">
                <a:solidFill>
                  <a:srgbClr val="0070C0"/>
                </a:solidFill>
              </a:rPr>
              <a:t> *</a:t>
            </a:r>
            <a:r>
              <a:rPr lang="pt-BR" sz="2800" dirty="0" smtClean="0">
                <a:solidFill>
                  <a:srgbClr val="00B050"/>
                </a:solidFill>
              </a:rPr>
              <a:t>incrementando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&lt;=0)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 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	</a:t>
            </a:r>
            <a:r>
              <a:rPr lang="pt-BR" sz="2800" dirty="0" smtClean="0"/>
              <a:t>i = i-1;   </a:t>
            </a:r>
            <a:r>
              <a:rPr lang="pt-BR" sz="2800" dirty="0" smtClean="0">
                <a:solidFill>
                  <a:srgbClr val="0070C0"/>
                </a:solidFill>
              </a:rPr>
              <a:t> *</a:t>
            </a:r>
            <a:r>
              <a:rPr lang="pt-BR" sz="2800" dirty="0" smtClean="0">
                <a:solidFill>
                  <a:srgbClr val="00B050"/>
                </a:solidFill>
              </a:rPr>
              <a:t>decrementando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     }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00232" y="1500174"/>
            <a:ext cx="3786214" cy="78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loop infini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1500174"/>
            <a:ext cx="1571636" cy="17130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Interação: </a:t>
            </a:r>
            <a:r>
              <a:rPr lang="pt-BR" dirty="0" err="1" smtClean="0"/>
              <a:t>Faça-Enquanto</a:t>
            </a:r>
            <a:r>
              <a:rPr lang="pt-BR" dirty="0" smtClean="0"/>
              <a:t> (</a:t>
            </a:r>
            <a:r>
              <a:rPr lang="pt-BR" dirty="0" err="1" smtClean="0"/>
              <a:t>do-while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4480" y="1643050"/>
            <a:ext cx="3000396" cy="121444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Faça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      &lt;Comando&gt;</a:t>
            </a:r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00B050"/>
                </a:solidFill>
              </a:rPr>
              <a:t>Enquanto </a:t>
            </a:r>
            <a:r>
              <a:rPr lang="pt-BR" sz="2400" dirty="0" smtClean="0"/>
              <a:t>&lt;</a:t>
            </a:r>
            <a:r>
              <a:rPr lang="pt-BR" sz="2400" dirty="0" smtClean="0">
                <a:solidFill>
                  <a:srgbClr val="FF0000"/>
                </a:solidFill>
              </a:rPr>
              <a:t>Condição</a:t>
            </a:r>
            <a:r>
              <a:rPr lang="pt-BR" sz="2400" dirty="0" smtClean="0"/>
              <a:t>&gt;</a:t>
            </a:r>
            <a:endParaRPr lang="pt-BR" sz="2400" dirty="0" smtClean="0">
              <a:solidFill>
                <a:srgbClr val="00B05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14942" y="185736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Condição = Expressão Lógica</a:t>
            </a:r>
          </a:p>
          <a:p>
            <a:r>
              <a:rPr lang="pt-BR" sz="2000" dirty="0" smtClean="0"/>
              <a:t>             </a:t>
            </a:r>
            <a:r>
              <a:rPr lang="pt-BR" sz="2000" dirty="0" smtClean="0">
                <a:solidFill>
                  <a:srgbClr val="00B050"/>
                </a:solidFill>
              </a:rPr>
              <a:t>V</a:t>
            </a:r>
            <a:r>
              <a:rPr lang="pt-BR" sz="2000" dirty="0" smtClean="0"/>
              <a:t> ou  </a:t>
            </a:r>
            <a:r>
              <a:rPr lang="pt-BR" sz="2000" dirty="0" smtClean="0">
                <a:solidFill>
                  <a:srgbClr val="FF0000"/>
                </a:solidFill>
              </a:rPr>
              <a:t>F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54280" name="Picture 8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58" y="3286124"/>
            <a:ext cx="2452686" cy="2452686"/>
          </a:xfrm>
          <a:prstGeom prst="rect">
            <a:avLst/>
          </a:prstGeom>
          <a:noFill/>
        </p:spPr>
      </p:pic>
      <p:sp>
        <p:nvSpPr>
          <p:cNvPr id="19" name="Retângulo 18"/>
          <p:cNvSpPr/>
          <p:nvPr/>
        </p:nvSpPr>
        <p:spPr>
          <a:xfrm>
            <a:off x="4214810" y="4214818"/>
            <a:ext cx="3071834" cy="121444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rgbClr val="00B050"/>
                </a:solidFill>
              </a:rPr>
              <a:t>Enquanto</a:t>
            </a:r>
            <a:r>
              <a:rPr lang="pt-BR" sz="2400" dirty="0" smtClean="0"/>
              <a:t> &lt;</a:t>
            </a:r>
            <a:r>
              <a:rPr lang="pt-BR" sz="2400" dirty="0" smtClean="0">
                <a:solidFill>
                  <a:srgbClr val="FF0000"/>
                </a:solidFill>
              </a:rPr>
              <a:t>Condição</a:t>
            </a:r>
            <a:r>
              <a:rPr lang="pt-BR" sz="2400" dirty="0" smtClean="0"/>
              <a:t>&gt; 	&lt;Comando&gt;</a:t>
            </a:r>
            <a:endParaRPr lang="pt-BR" sz="2400" dirty="0" smtClean="0">
              <a:solidFill>
                <a:srgbClr val="0070C0"/>
              </a:solidFill>
            </a:endParaRPr>
          </a:p>
          <a:p>
            <a:r>
              <a:rPr lang="pt-BR" sz="2400" dirty="0" err="1" smtClean="0">
                <a:solidFill>
                  <a:srgbClr val="00B050"/>
                </a:solidFill>
              </a:rPr>
              <a:t>Fim-Enquanto</a:t>
            </a:r>
            <a:endParaRPr lang="pt-BR" sz="2400" dirty="0" smtClean="0">
              <a:solidFill>
                <a:srgbClr val="00B05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43372" y="3071810"/>
            <a:ext cx="571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sz="4800" b="1" dirty="0" smtClean="0">
                <a:solidFill>
                  <a:srgbClr val="FF0000"/>
                </a:solidFill>
              </a:rPr>
              <a:t>≠</a:t>
            </a:r>
            <a:endParaRPr lang="pt-BR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9048" cy="49377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  <a:endParaRPr lang="pt-BR" sz="2400" dirty="0" smtClean="0"/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>
                <a:solidFill>
                  <a:srgbClr val="FF0000"/>
                </a:solidFill>
              </a:rPr>
              <a:t>condição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{</a:t>
            </a: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rgbClr val="92D050"/>
                </a:solidFill>
              </a:rPr>
              <a:t>		</a:t>
            </a:r>
            <a:r>
              <a:rPr lang="pt-BR" dirty="0" smtClean="0">
                <a:solidFill>
                  <a:schemeClr val="tx1"/>
                </a:solidFill>
              </a:rPr>
              <a:t>Comando;</a:t>
            </a: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	 </a:t>
            </a:r>
            <a:r>
              <a:rPr lang="pt-BR" sz="2800" dirty="0" smtClean="0">
                <a:solidFill>
                  <a:srgbClr val="0070C0"/>
                </a:solidFill>
              </a:rPr>
              <a:t>}</a:t>
            </a:r>
          </a:p>
          <a:p>
            <a:pPr marL="788670" lvl="1" indent="-514350">
              <a:buNone/>
            </a:pPr>
            <a:endParaRPr lang="pt-BR" sz="2800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a =1;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>
                <a:solidFill>
                  <a:srgbClr val="FF0000"/>
                </a:solidFill>
              </a:rPr>
              <a:t>a&lt;=5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	{</a:t>
            </a: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rgbClr val="92D050"/>
                </a:solidFill>
              </a:rPr>
              <a:t>		</a:t>
            </a:r>
            <a:r>
              <a:rPr lang="pt-BR" sz="2800" dirty="0" smtClean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screva a;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chemeClr val="tx1"/>
                </a:solidFill>
              </a:rPr>
              <a:t> 	  a = a+1;</a:t>
            </a:r>
          </a:p>
          <a:p>
            <a:pPr marL="788670" lvl="1" indent="-514350">
              <a:buNone/>
            </a:pPr>
            <a:r>
              <a:rPr lang="pt-BR" sz="2800" dirty="0" smtClean="0">
                <a:solidFill>
                  <a:schemeClr val="tx1"/>
                </a:solidFill>
              </a:rPr>
              <a:t>	 </a:t>
            </a:r>
            <a:r>
              <a:rPr lang="pt-BR" sz="2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pt-BR" sz="1600" dirty="0" smtClean="0">
              <a:solidFill>
                <a:srgbClr val="0070C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86314" y="1277322"/>
            <a:ext cx="3829048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do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Comando;</a:t>
            </a:r>
          </a:p>
          <a:p>
            <a:pPr marL="788670" lvl="1" indent="-51435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pt-BR" sz="2800" dirty="0" smtClean="0"/>
              <a:t>    </a:t>
            </a:r>
            <a:r>
              <a:rPr lang="pt-BR" sz="2800" dirty="0" smtClean="0">
                <a:solidFill>
                  <a:srgbClr val="0070C0"/>
                </a:solidFill>
              </a:rPr>
              <a:t>} 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>
                <a:solidFill>
                  <a:srgbClr val="FF0000"/>
                </a:solidFill>
              </a:rPr>
              <a:t>condição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pt-BR" sz="2800" dirty="0" smtClean="0"/>
              <a:t>      Idade = 0;  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      do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 marL="788670" lvl="1" indent="-514350">
              <a:spcBef>
                <a:spcPts val="500"/>
              </a:spcBef>
              <a:buClr>
                <a:schemeClr val="accent2"/>
              </a:buClr>
              <a:buSzPct val="76000"/>
              <a:defRPr/>
            </a:pPr>
            <a:r>
              <a:rPr lang="pt-BR" sz="2800" dirty="0" smtClean="0">
                <a:solidFill>
                  <a:srgbClr val="92D050"/>
                </a:solidFill>
              </a:rPr>
              <a:t>	</a:t>
            </a:r>
            <a:r>
              <a:rPr lang="pt-BR" sz="2300" dirty="0" smtClean="0"/>
              <a:t>Ler idade;</a:t>
            </a:r>
          </a:p>
          <a:p>
            <a:pPr marL="788670" lvl="1" indent="-51435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pt-BR" sz="2800" dirty="0" smtClean="0"/>
              <a:t>    </a:t>
            </a:r>
            <a:r>
              <a:rPr lang="pt-BR" sz="2800" dirty="0" smtClean="0">
                <a:solidFill>
                  <a:srgbClr val="0070C0"/>
                </a:solidFill>
              </a:rPr>
              <a:t>} 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>
                <a:solidFill>
                  <a:srgbClr val="FF0000"/>
                </a:solidFill>
              </a:rPr>
              <a:t>idade&lt;=18</a:t>
            </a:r>
            <a:r>
              <a:rPr lang="pt-BR" sz="2800" dirty="0" smtClean="0">
                <a:solidFill>
                  <a:srgbClr val="0070C0"/>
                </a:solidFill>
              </a:rPr>
              <a:t>);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29058" y="3214686"/>
            <a:ext cx="571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pt-BR" sz="4800" b="1" dirty="0" smtClean="0">
                <a:solidFill>
                  <a:srgbClr val="FF0000"/>
                </a:solidFill>
              </a:rPr>
              <a:t>≠</a:t>
            </a:r>
            <a:endParaRPr lang="pt-BR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2/3/4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5/6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7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Interação: </a:t>
            </a:r>
            <a:r>
              <a:rPr lang="pt-BR" dirty="0" err="1" smtClean="0"/>
              <a:t>Faça-Enquanto</a:t>
            </a:r>
            <a:r>
              <a:rPr lang="pt-BR" dirty="0" smtClean="0"/>
              <a:t> (</a:t>
            </a:r>
            <a:r>
              <a:rPr lang="pt-BR" dirty="0" err="1" smtClean="0"/>
              <a:t>do-while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142976" y="1714488"/>
          <a:ext cx="6929485" cy="371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756"/>
                <a:gridCol w="1450861"/>
                <a:gridCol w="1711571"/>
                <a:gridCol w="2188297"/>
              </a:tblGrid>
              <a:tr h="99296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Comando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Verifica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Condição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Repetições</a:t>
                      </a: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Execuções</a:t>
                      </a:r>
                      <a:r>
                        <a:rPr lang="pt-BR" b="1" baseline="0" dirty="0" smtClean="0">
                          <a:solidFill>
                            <a:srgbClr val="00B050"/>
                          </a:solidFill>
                        </a:rPr>
                        <a:t> dos comandos</a:t>
                      </a:r>
                      <a:endParaRPr lang="pt-BR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82009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For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Início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 ou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0875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Início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 ou +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2968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  <a:p>
                      <a:pPr algn="ctr"/>
                      <a:r>
                        <a:rPr lang="pt-BR" b="1" dirty="0" err="1" smtClean="0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pt-BR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 ou +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268288" lvl="1" indent="17463">
              <a:buNone/>
            </a:pPr>
            <a:r>
              <a:rPr lang="pt-BR" dirty="0" smtClean="0">
                <a:solidFill>
                  <a:srgbClr val="0070C0"/>
                </a:solidFill>
              </a:rPr>
              <a:t>Escreva a soma de todos os números de 1 a 100 utilizando cada um dos tipos de interação.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	Análise</a:t>
            </a:r>
          </a:p>
          <a:p>
            <a:pPr marL="788670" lvl="1" indent="-514350">
              <a:buNone/>
            </a:pPr>
            <a:r>
              <a:rPr lang="pt-BR" dirty="0" smtClean="0"/>
              <a:t>Objetivo:  </a:t>
            </a:r>
            <a:r>
              <a:rPr lang="pt-BR" dirty="0" smtClean="0">
                <a:solidFill>
                  <a:srgbClr val="0070C0"/>
                </a:solidFill>
              </a:rPr>
              <a:t>Escrever a soma dos números de 1 a 100;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-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Soma (valor)	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smtClean="0">
                <a:solidFill>
                  <a:srgbClr val="0070C0"/>
                </a:solidFill>
              </a:rPr>
              <a:t>For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for (</a:t>
            </a:r>
            <a:r>
              <a:rPr lang="pt-BR" sz="2800" dirty="0" smtClean="0"/>
              <a:t>i = 1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i &lt;= 100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i++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Utilizando </a:t>
            </a:r>
            <a:r>
              <a:rPr lang="pt-BR" u="sng" dirty="0" err="1" smtClean="0">
                <a:solidFill>
                  <a:srgbClr val="0070C0"/>
                </a:solidFill>
              </a:rPr>
              <a:t>Do-While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sz="2100" dirty="0" smtClean="0">
                <a:solidFill>
                  <a:srgbClr val="FF0000"/>
                </a:solidFill>
              </a:rPr>
              <a:t>	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soma = 0;</a:t>
            </a:r>
          </a:p>
          <a:p>
            <a:pPr marL="514350" indent="-514350">
              <a:buNone/>
            </a:pPr>
            <a:r>
              <a:rPr lang="pt-BR" sz="2800" dirty="0" smtClean="0">
                <a:solidFill>
                  <a:srgbClr val="FF0000"/>
                </a:solidFill>
              </a:rPr>
              <a:t>   </a:t>
            </a:r>
            <a:r>
              <a:rPr lang="pt-BR" sz="2800" dirty="0" smtClean="0"/>
              <a:t>i = 1;</a:t>
            </a:r>
            <a:endParaRPr lang="pt-BR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Do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</a:t>
            </a:r>
            <a:r>
              <a:rPr lang="pt-BR" sz="2800" dirty="0" smtClean="0"/>
              <a:t>soma = soma+i;</a:t>
            </a:r>
          </a:p>
          <a:p>
            <a:pPr>
              <a:buNone/>
            </a:pPr>
            <a:r>
              <a:rPr lang="pt-BR" sz="2800" dirty="0" smtClean="0"/>
              <a:t>	    i = i+1;  </a:t>
            </a:r>
            <a:r>
              <a:rPr lang="pt-BR" sz="2800" dirty="0" smtClean="0">
                <a:solidFill>
                  <a:srgbClr val="0070C0"/>
                </a:solidFill>
              </a:rPr>
              <a:t>(i++;)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} </a:t>
            </a:r>
            <a:r>
              <a:rPr lang="pt-BR" sz="2800" dirty="0" err="1" smtClean="0">
                <a:solidFill>
                  <a:srgbClr val="0070C0"/>
                </a:solidFill>
              </a:rPr>
              <a:t>While</a:t>
            </a:r>
            <a:r>
              <a:rPr lang="pt-BR" sz="2800" dirty="0" smtClean="0">
                <a:solidFill>
                  <a:srgbClr val="0070C0"/>
                </a:solidFill>
              </a:rPr>
              <a:t> (</a:t>
            </a:r>
            <a:r>
              <a:rPr lang="pt-BR" sz="2800" dirty="0" smtClean="0"/>
              <a:t>i &lt;= 100</a:t>
            </a:r>
            <a:r>
              <a:rPr lang="pt-BR" sz="2800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soma;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inteligente.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Sanduíche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acompanhamento; 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opção de molho (Sim/Não);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Ler quantidade de sanduíches;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Valor Padrão – 5 / Acompanhamento – 2 cada / Molho – 3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Bebida;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1 - suco/2 -refrigerante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Ler quantidade de sucos/refrigerantes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Suco 5 / Refrigerante 4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preço = somatória*quantidade.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Pedir a conta;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dirty="0" smtClean="0"/>
              <a:t>Exibir mensagem comercial + valor a ser pago.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	Algoritmo: </a:t>
            </a:r>
            <a:r>
              <a:rPr lang="pt-BR" u="sng" dirty="0" smtClean="0">
                <a:solidFill>
                  <a:srgbClr val="0070C0"/>
                </a:solidFill>
              </a:rPr>
              <a:t>Menu Inteligente</a:t>
            </a:r>
          </a:p>
          <a:p>
            <a:pPr marL="514350" indent="-514350">
              <a:buNone/>
            </a:pPr>
            <a:endParaRPr lang="pt-BR" u="sng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Selecionar de forma inteligente produtos da lanchonete, contabilizar pedido e informar preço;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Leitura de produtos e quantidades;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final;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	Programe um menu de </a:t>
            </a:r>
            <a:r>
              <a:rPr lang="pt-BR" u="sng" dirty="0" smtClean="0"/>
              <a:t>compra de automóvel</a:t>
            </a:r>
            <a:r>
              <a:rPr lang="pt-BR" dirty="0" smtClean="0"/>
              <a:t>. O menu terá a opção de escolher entre: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Carro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(esportivo/popular)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Esportivo = R$ 50.000 / Popular = R$ 33.000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smtClean="0"/>
              <a:t>Moto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(display digital/analógico)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Digital = R$ 15.000 / Analógico = R$ 10.000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 err="1" smtClean="0"/>
              <a:t>Patinete</a:t>
            </a:r>
            <a:endParaRPr lang="pt-BR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(2 rodas/3 rodas)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2 rodas = R$ 200 / 3 rodas = R$ 500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Bicicleta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Escolher entre (motorizada/manual)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Motorizada = R$ 3.000 / Manual = R$ 1.000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 o valor da compra.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Pedir a conta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comercial + total valor a ser pago.</a:t>
            </a:r>
          </a:p>
          <a:p>
            <a:pPr marL="788670" lvl="1" indent="-514350">
              <a:buFont typeface="+mj-lt"/>
              <a:buAutoNum type="arabicParenR" startAt="4"/>
            </a:pPr>
            <a:r>
              <a:rPr lang="pt-BR" dirty="0" smtClean="0"/>
              <a:t>Nenhuma das Opções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pt-BR" dirty="0" smtClean="0"/>
              <a:t>Exibir mensagem = “Opção Inválida”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Análise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Sequencial –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/Ler/Calcular/Escrever/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788670" lvl="1" indent="-514350">
              <a:buFont typeface="Wingdings" pitchFamily="2" charset="2"/>
              <a:buChar char="ü"/>
            </a:pPr>
            <a:r>
              <a:rPr lang="pt-BR" dirty="0" smtClean="0"/>
              <a:t>Condicional – </a:t>
            </a:r>
            <a:r>
              <a:rPr lang="pt-BR" dirty="0" smtClean="0">
                <a:solidFill>
                  <a:srgbClr val="00B050"/>
                </a:solidFill>
              </a:rPr>
              <a:t>Conceitos/Operadores lógicos/Notações</a:t>
            </a:r>
          </a:p>
          <a:p>
            <a:pPr marL="788670" lvl="1" indent="-514350">
              <a:buFont typeface="Wingdings" pitchFamily="2" charset="2"/>
              <a:buChar char="§"/>
            </a:pPr>
            <a:r>
              <a:rPr lang="pt-BR" dirty="0" smtClean="0">
                <a:solidFill>
                  <a:srgbClr val="FF0000"/>
                </a:solidFill>
              </a:rPr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/>
            <a:r>
              <a:rPr lang="pt-BR" dirty="0" smtClean="0">
                <a:solidFill>
                  <a:srgbClr val="FF0000"/>
                </a:solidFill>
              </a:rPr>
              <a:t>Repetição / Laços / Loops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Para tantas vezes repita...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Enquanto ( ... ) Faça ...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pt-BR" dirty="0" smtClean="0">
                <a:solidFill>
                  <a:srgbClr val="00B050"/>
                </a:solidFill>
              </a:rPr>
              <a:t>Faça ( ... ) Enquanto ...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5143504" y="1500174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Iniciação</a:t>
            </a:r>
            <a:endParaRPr lang="pt-BR" dirty="0"/>
          </a:p>
        </p:txBody>
      </p:sp>
      <p:sp>
        <p:nvSpPr>
          <p:cNvPr id="6" name="Losango 5"/>
          <p:cNvSpPr/>
          <p:nvPr/>
        </p:nvSpPr>
        <p:spPr>
          <a:xfrm>
            <a:off x="4929190" y="2928934"/>
            <a:ext cx="2286016" cy="142876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Condição Repetição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143504" y="5286388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 1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357422" y="3929066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Comando 2</a:t>
            </a:r>
            <a:endParaRPr lang="pt-BR" dirty="0"/>
          </a:p>
        </p:txBody>
      </p:sp>
      <p:cxnSp>
        <p:nvCxnSpPr>
          <p:cNvPr id="12" name="Conector angulado 11"/>
          <p:cNvCxnSpPr>
            <a:stCxn id="5" idx="2"/>
            <a:endCxn id="6" idx="0"/>
          </p:cNvCxnSpPr>
          <p:nvPr/>
        </p:nvCxnSpPr>
        <p:spPr>
          <a:xfrm rot="5400000">
            <a:off x="5750727" y="2607463"/>
            <a:ext cx="642942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6" idx="2"/>
            <a:endCxn id="8" idx="0"/>
          </p:cNvCxnSpPr>
          <p:nvPr/>
        </p:nvCxnSpPr>
        <p:spPr>
          <a:xfrm rot="5400000">
            <a:off x="5607851" y="4822041"/>
            <a:ext cx="928694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8" idx="3"/>
            <a:endCxn id="6" idx="3"/>
          </p:cNvCxnSpPr>
          <p:nvPr/>
        </p:nvCxnSpPr>
        <p:spPr>
          <a:xfrm flipV="1">
            <a:off x="7000892" y="3643314"/>
            <a:ext cx="214314" cy="2035983"/>
          </a:xfrm>
          <a:prstGeom prst="bentConnector3">
            <a:avLst>
              <a:gd name="adj1" fmla="val 6014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10" idx="2"/>
            <a:endCxn id="43" idx="0"/>
          </p:cNvCxnSpPr>
          <p:nvPr/>
        </p:nvCxnSpPr>
        <p:spPr>
          <a:xfrm rot="5400000">
            <a:off x="3000364" y="5000636"/>
            <a:ext cx="571504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215074" y="4500570"/>
            <a:ext cx="72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</a:rPr>
              <a:t>SIM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929058" y="3071810"/>
            <a:ext cx="9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NÃO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357422" y="5286388"/>
            <a:ext cx="1857388" cy="785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Finalização</a:t>
            </a:r>
            <a:endParaRPr lang="pt-BR" dirty="0"/>
          </a:p>
        </p:txBody>
      </p:sp>
      <p:cxnSp>
        <p:nvCxnSpPr>
          <p:cNvPr id="51" name="Conector angulado 50"/>
          <p:cNvCxnSpPr>
            <a:stCxn id="6" idx="1"/>
            <a:endCxn id="10" idx="0"/>
          </p:cNvCxnSpPr>
          <p:nvPr/>
        </p:nvCxnSpPr>
        <p:spPr>
          <a:xfrm rot="10800000" flipV="1">
            <a:off x="3286116" y="3643314"/>
            <a:ext cx="1643074" cy="28575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– </a:t>
            </a:r>
            <a:r>
              <a:rPr lang="pt-BR" dirty="0" smtClean="0">
                <a:solidFill>
                  <a:srgbClr val="FF0000"/>
                </a:solidFill>
              </a:rPr>
              <a:t>Para (for)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01080" cy="4937760"/>
          </a:xfrm>
        </p:spPr>
        <p:txBody>
          <a:bodyPr/>
          <a:lstStyle/>
          <a:p>
            <a:pPr marL="514350" indent="-514350">
              <a:buNone/>
            </a:pP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Para (</a:t>
            </a:r>
            <a:r>
              <a:rPr lang="pt-BR" dirty="0" smtClean="0">
                <a:solidFill>
                  <a:srgbClr val="FF0000"/>
                </a:solidFill>
              </a:rPr>
              <a:t>contador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inicio</a:t>
            </a:r>
            <a:r>
              <a:rPr lang="pt-BR" dirty="0" smtClean="0">
                <a:solidFill>
                  <a:srgbClr val="00B050"/>
                </a:solidFill>
              </a:rPr>
              <a:t> ;  </a:t>
            </a:r>
            <a:r>
              <a:rPr lang="pt-BR" dirty="0" smtClean="0">
                <a:solidFill>
                  <a:srgbClr val="FF0000"/>
                </a:solidFill>
              </a:rPr>
              <a:t>contador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fim</a:t>
            </a:r>
            <a:r>
              <a:rPr lang="pt-BR" dirty="0" smtClean="0">
                <a:solidFill>
                  <a:srgbClr val="00B050"/>
                </a:solidFill>
              </a:rPr>
              <a:t> ; </a:t>
            </a:r>
            <a:r>
              <a:rPr lang="pt-BR" dirty="0" smtClean="0">
                <a:solidFill>
                  <a:srgbClr val="FF0000"/>
                </a:solidFill>
              </a:rPr>
              <a:t>contador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70C0"/>
                </a:solidFill>
              </a:rPr>
              <a:t>passo</a:t>
            </a:r>
            <a:r>
              <a:rPr lang="pt-BR" dirty="0" smtClean="0">
                <a:solidFill>
                  <a:srgbClr val="00B05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            Executa &lt;</a:t>
            </a:r>
            <a:r>
              <a:rPr lang="pt-BR" dirty="0" smtClean="0">
                <a:solidFill>
                  <a:srgbClr val="0070C0"/>
                </a:solidFill>
              </a:rPr>
              <a:t>comando&gt;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</a:t>
            </a:r>
            <a:r>
              <a:rPr lang="pt-BR" dirty="0" err="1" smtClean="0">
                <a:solidFill>
                  <a:srgbClr val="00B050"/>
                </a:solidFill>
              </a:rPr>
              <a:t>Fim-Para</a:t>
            </a:r>
            <a:r>
              <a:rPr lang="pt-BR" dirty="0" smtClean="0"/>
              <a:t>				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43108" y="3300412"/>
          <a:ext cx="4786347" cy="27003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95449"/>
                <a:gridCol w="1595449"/>
                <a:gridCol w="1595449"/>
              </a:tblGrid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FF00"/>
                          </a:solidFill>
                        </a:rPr>
                        <a:t>C = 1</a:t>
                      </a:r>
                      <a:endParaRPr lang="pt-BR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FF00"/>
                          </a:solidFill>
                        </a:rPr>
                        <a:t>C &lt;= 3</a:t>
                      </a:r>
                      <a:endParaRPr lang="pt-BR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rgbClr val="FFFF00"/>
                          </a:solidFill>
                        </a:rPr>
                        <a:t>C ++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 =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1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r>
                        <a:rPr lang="pt-BR" b="1" baseline="0" dirty="0" smtClean="0"/>
                        <a:t> = </a:t>
                      </a:r>
                      <a:r>
                        <a:rPr lang="pt-BR" b="1" dirty="0" smtClean="0"/>
                        <a:t>1</a:t>
                      </a:r>
                      <a:r>
                        <a:rPr lang="pt-BR" b="1" baseline="0" dirty="0" smtClean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 = 2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r>
                        <a:rPr lang="pt-BR" b="1" baseline="0" dirty="0" smtClean="0"/>
                        <a:t> &lt;</a:t>
                      </a:r>
                      <a:r>
                        <a:rPr lang="pt-BR" b="1" dirty="0" smtClean="0"/>
                        <a:t>= 3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r>
                        <a:rPr lang="pt-BR" b="1" baseline="0" dirty="0" smtClean="0"/>
                        <a:t> = </a:t>
                      </a:r>
                      <a:r>
                        <a:rPr lang="pt-BR" b="1" dirty="0" smtClean="0"/>
                        <a:t>2</a:t>
                      </a:r>
                      <a:r>
                        <a:rPr lang="pt-BR" b="1" baseline="0" dirty="0" smtClean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 = 3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&lt;= 3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</a:t>
                      </a:r>
                      <a:r>
                        <a:rPr lang="pt-BR" b="1" baseline="0" dirty="0" smtClean="0"/>
                        <a:t> = </a:t>
                      </a:r>
                      <a:r>
                        <a:rPr lang="pt-BR" b="1" dirty="0" smtClean="0"/>
                        <a:t>3</a:t>
                      </a:r>
                      <a:r>
                        <a:rPr lang="pt-BR" b="1" baseline="0" dirty="0" smtClean="0"/>
                        <a:t> + 1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 = 4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4 &lt;= 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</a:t>
                      </a:r>
                      <a:endParaRPr lang="pt-B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314200" y="5548986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F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7286644" y="4429132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V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86644" y="3834474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V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286644" y="4977482"/>
            <a:ext cx="44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V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5602" name="Picture 2" descr="Resultado de imagem para corredor de atletism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1"/>
            <a:ext cx="1928826" cy="2571769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857224" y="1643050"/>
            <a:ext cx="7715304" cy="157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Calcular a média de notas de 10 alunos.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	Análise</a:t>
            </a:r>
          </a:p>
          <a:p>
            <a:pPr marL="788670" lvl="1" indent="-514350">
              <a:buNone/>
            </a:pPr>
            <a:r>
              <a:rPr lang="pt-BR" dirty="0" smtClean="0"/>
              <a:t>Objetivo:  </a:t>
            </a:r>
            <a:r>
              <a:rPr lang="pt-BR" dirty="0" smtClean="0">
                <a:solidFill>
                  <a:srgbClr val="0070C0"/>
                </a:solidFill>
              </a:rPr>
              <a:t>Repetir 10 vezes o cálculo da média de 2 números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2 valores 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Média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 lnSpcReduction="10000"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Inicio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FF0000"/>
                </a:solidFill>
              </a:rPr>
              <a:t>nota 1&lt;real&gt;;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nota 2&lt;real&gt;;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  media &lt;real&gt;;</a:t>
            </a:r>
            <a:endParaRPr lang="pt-BR" dirty="0" smtClean="0">
              <a:solidFill>
                <a:srgbClr val="0070C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  </a:t>
            </a:r>
            <a:r>
              <a:rPr lang="pt-BR" dirty="0" smtClean="0">
                <a:solidFill>
                  <a:srgbClr val="00B050"/>
                </a:solidFill>
              </a:rPr>
              <a:t>Para (</a:t>
            </a:r>
            <a:r>
              <a:rPr lang="pt-BR" dirty="0" smtClean="0">
                <a:solidFill>
                  <a:srgbClr val="FF0000"/>
                </a:solidFill>
              </a:rPr>
              <a:t>c =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  <a:r>
              <a:rPr lang="pt-BR" dirty="0" smtClean="0">
                <a:solidFill>
                  <a:srgbClr val="FF0000"/>
                </a:solidFill>
              </a:rPr>
              <a:t>  c &lt;=</a:t>
            </a:r>
            <a:r>
              <a:rPr lang="pt-BR" dirty="0" smtClean="0">
                <a:solidFill>
                  <a:srgbClr val="0070C0"/>
                </a:solidFill>
              </a:rPr>
              <a:t>10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;</a:t>
            </a:r>
            <a:r>
              <a:rPr lang="pt-BR" dirty="0" smtClean="0">
                <a:solidFill>
                  <a:srgbClr val="FF0000"/>
                </a:solidFill>
              </a:rPr>
              <a:t> c </a:t>
            </a:r>
            <a:r>
              <a:rPr lang="pt-BR" dirty="0" smtClean="0">
                <a:solidFill>
                  <a:srgbClr val="0070C0"/>
                </a:solidFill>
              </a:rPr>
              <a:t>++</a:t>
            </a:r>
            <a:r>
              <a:rPr lang="pt-BR" dirty="0" smtClean="0">
                <a:solidFill>
                  <a:srgbClr val="00B050"/>
                </a:solidFill>
              </a:rPr>
              <a:t>)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Repita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    Ler </a:t>
            </a:r>
            <a:r>
              <a:rPr lang="pt-BR" dirty="0" smtClean="0">
                <a:solidFill>
                  <a:srgbClr val="FF0000"/>
                </a:solidFill>
              </a:rPr>
              <a:t>nota 1;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	    Ler </a:t>
            </a:r>
            <a:r>
              <a:rPr lang="pt-BR" dirty="0" smtClean="0">
                <a:solidFill>
                  <a:srgbClr val="FF0000"/>
                </a:solidFill>
              </a:rPr>
              <a:t>nota 2;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	     Calcular </a:t>
            </a:r>
            <a:r>
              <a:rPr lang="pt-BR" dirty="0" smtClean="0">
                <a:solidFill>
                  <a:srgbClr val="FF0000"/>
                </a:solidFill>
              </a:rPr>
              <a:t>media = (nota1 + nota2)/2;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		   </a:t>
            </a:r>
            <a:r>
              <a:rPr lang="pt-BR" dirty="0" smtClean="0">
                <a:solidFill>
                  <a:srgbClr val="00B050"/>
                </a:solidFill>
              </a:rPr>
              <a:t>Escrever</a:t>
            </a:r>
            <a:r>
              <a:rPr lang="pt-BR" dirty="0" smtClean="0">
                <a:solidFill>
                  <a:srgbClr val="FF0000"/>
                </a:solidFill>
              </a:rPr>
              <a:t> media;</a:t>
            </a: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B050"/>
                </a:solidFill>
              </a:rPr>
              <a:t>  </a:t>
            </a:r>
            <a:r>
              <a:rPr lang="pt-BR" dirty="0" err="1" smtClean="0">
                <a:solidFill>
                  <a:srgbClr val="00B050"/>
                </a:solidFill>
              </a:rPr>
              <a:t>Fim-Para</a:t>
            </a:r>
            <a:endParaRPr lang="pt-BR" dirty="0" smtClean="0">
              <a:solidFill>
                <a:srgbClr val="FF0000"/>
              </a:solidFill>
            </a:endParaRPr>
          </a:p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Fim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 - Código: Sintaxe em “C”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sz="2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for (</a:t>
            </a:r>
            <a:r>
              <a:rPr lang="pt-BR" sz="2800" dirty="0" smtClean="0"/>
              <a:t>c = 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 c &lt; 10 </a:t>
            </a:r>
            <a:r>
              <a:rPr lang="pt-BR" sz="2800" dirty="0" smtClean="0">
                <a:solidFill>
                  <a:srgbClr val="0070C0"/>
                </a:solidFill>
              </a:rPr>
              <a:t>;</a:t>
            </a:r>
            <a:r>
              <a:rPr lang="pt-BR" sz="2800" dirty="0" smtClean="0"/>
              <a:t> c++</a:t>
            </a:r>
            <a:r>
              <a:rPr lang="pt-B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       </a:t>
            </a:r>
            <a:r>
              <a:rPr lang="pt-BR" sz="2800" dirty="0" smtClean="0">
                <a:solidFill>
                  <a:srgbClr val="00B050"/>
                </a:solidFill>
              </a:rPr>
              <a:t>Ler</a:t>
            </a:r>
            <a:r>
              <a:rPr lang="pt-BR" sz="2800" dirty="0" smtClean="0"/>
              <a:t> nota1;</a:t>
            </a:r>
          </a:p>
          <a:p>
            <a:pPr>
              <a:buNone/>
            </a:pPr>
            <a:r>
              <a:rPr lang="pt-BR" sz="2800" dirty="0" smtClean="0"/>
              <a:t>	       </a:t>
            </a:r>
            <a:r>
              <a:rPr lang="pt-BR" sz="2800" dirty="0" smtClean="0">
                <a:solidFill>
                  <a:srgbClr val="00B050"/>
                </a:solidFill>
              </a:rPr>
              <a:t>Ler</a:t>
            </a:r>
            <a:r>
              <a:rPr lang="pt-BR" sz="2800" dirty="0" smtClean="0"/>
              <a:t> nota2;</a:t>
            </a:r>
          </a:p>
          <a:p>
            <a:pPr>
              <a:buNone/>
            </a:pPr>
            <a:r>
              <a:rPr lang="pt-BR" sz="2800" dirty="0" smtClean="0"/>
              <a:t>		media = (nota1+nota2)/2;</a:t>
            </a:r>
          </a:p>
          <a:p>
            <a:pPr>
              <a:buNone/>
            </a:pPr>
            <a:r>
              <a:rPr lang="pt-BR" sz="2800" dirty="0" smtClean="0"/>
              <a:t>         </a:t>
            </a:r>
            <a:r>
              <a:rPr lang="pt-BR" sz="2800" dirty="0" smtClean="0">
                <a:solidFill>
                  <a:srgbClr val="00B050"/>
                </a:solidFill>
              </a:rPr>
              <a:t>Escrever</a:t>
            </a:r>
            <a:r>
              <a:rPr lang="pt-BR" sz="2800" dirty="0" smtClean="0"/>
              <a:t> media;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        }</a:t>
            </a:r>
          </a:p>
          <a:p>
            <a:pPr>
              <a:buNone/>
            </a:pPr>
            <a:r>
              <a:rPr lang="pt-BR" sz="2800" dirty="0" smtClean="0">
                <a:solidFill>
                  <a:srgbClr val="0070C0"/>
                </a:solidFill>
              </a:rPr>
              <a:t>	</a:t>
            </a:r>
            <a:endParaRPr lang="pt-BR" sz="16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marL="788670" lvl="1" indent="-514350">
              <a:buNone/>
            </a:pPr>
            <a:r>
              <a:rPr lang="pt-BR" dirty="0" smtClean="0">
                <a:solidFill>
                  <a:srgbClr val="0070C0"/>
                </a:solidFill>
              </a:rPr>
              <a:t>Ler e escrever os números de um intervalo definido pelo usuário.</a:t>
            </a: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	Análise</a:t>
            </a:r>
          </a:p>
          <a:p>
            <a:pPr marL="788670" lvl="1" indent="-514350">
              <a:buNone/>
            </a:pPr>
            <a:r>
              <a:rPr lang="pt-BR" dirty="0" smtClean="0"/>
              <a:t>Objetivo:  </a:t>
            </a:r>
            <a:r>
              <a:rPr lang="pt-BR" dirty="0" smtClean="0">
                <a:solidFill>
                  <a:srgbClr val="0070C0"/>
                </a:solidFill>
              </a:rPr>
              <a:t>Escrever todos os números de um dado intervalo</a:t>
            </a:r>
          </a:p>
          <a:p>
            <a:pPr marL="788670" lvl="1" indent="-514350">
              <a:buNone/>
            </a:pPr>
            <a:r>
              <a:rPr lang="pt-BR" dirty="0" smtClean="0"/>
              <a:t>Entrada:  </a:t>
            </a:r>
            <a:r>
              <a:rPr lang="pt-BR" dirty="0" smtClean="0">
                <a:solidFill>
                  <a:srgbClr val="0070C0"/>
                </a:solidFill>
              </a:rPr>
              <a:t>Início do intervalo; Fim do Intervalo; Passo do intervalo 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  <a:r>
              <a:rPr lang="pt-BR" dirty="0" smtClean="0">
                <a:solidFill>
                  <a:srgbClr val="0070C0"/>
                </a:solidFill>
              </a:rPr>
              <a:t>Números do intervalo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3423</TotalTime>
  <Words>564</Words>
  <Application>Microsoft Office PowerPoint</Application>
  <PresentationFormat>Apresentação na tela (4:3)</PresentationFormat>
  <Paragraphs>336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Origem</vt:lpstr>
      <vt:lpstr>MÓDULO III – PROGRAMAÇÃO Aula 4</vt:lpstr>
      <vt:lpstr>Ementa do Módulo de Programação</vt:lpstr>
      <vt:lpstr>Lógica de Programação</vt:lpstr>
      <vt:lpstr>Interação</vt:lpstr>
      <vt:lpstr>Interação – Para (for)</vt:lpstr>
      <vt:lpstr>Problema</vt:lpstr>
      <vt:lpstr>Problema</vt:lpstr>
      <vt:lpstr>Pseudo - Código: Sintaxe em “C”</vt:lpstr>
      <vt:lpstr>Problema</vt:lpstr>
      <vt:lpstr>Problema</vt:lpstr>
      <vt:lpstr>Pseudo - Código: Sintaxe em “C”</vt:lpstr>
      <vt:lpstr>Interação – Para (for)</vt:lpstr>
      <vt:lpstr>Interação: Enquanto (while)</vt:lpstr>
      <vt:lpstr>Problema</vt:lpstr>
      <vt:lpstr>Problema</vt:lpstr>
      <vt:lpstr>Pseudo - Código: Sintaxe em “C”</vt:lpstr>
      <vt:lpstr>Interação – Enquanto (while)</vt:lpstr>
      <vt:lpstr>Interação: Faça-Enquanto (do-while)</vt:lpstr>
      <vt:lpstr>Pseudo - Código: Sintaxe em “C”</vt:lpstr>
      <vt:lpstr>Interação: Faça-Enquanto (do-while)</vt:lpstr>
      <vt:lpstr>Problema</vt:lpstr>
      <vt:lpstr>Pseudo - Código: Utilizando For</vt:lpstr>
      <vt:lpstr>Pseudo - Código: Utilizando While</vt:lpstr>
      <vt:lpstr>Pseudo - Código: Utilizando Do-While</vt:lpstr>
      <vt:lpstr>Lógica de Programação - Exercícios</vt:lpstr>
      <vt:lpstr>Normas (convenções) Algoritmo</vt:lpstr>
      <vt:lpstr>Lógica de Programação - Exercícios</vt:lpstr>
      <vt:lpstr>Lógica de Programação - 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188</cp:revision>
  <dcterms:created xsi:type="dcterms:W3CDTF">2017-01-15T22:04:50Z</dcterms:created>
  <dcterms:modified xsi:type="dcterms:W3CDTF">2017-02-13T13:26:50Z</dcterms:modified>
</cp:coreProperties>
</file>