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69" r:id="rId5"/>
    <p:sldId id="262" r:id="rId6"/>
    <p:sldId id="276" r:id="rId7"/>
    <p:sldId id="277" r:id="rId8"/>
    <p:sldId id="278" r:id="rId9"/>
    <p:sldId id="279" r:id="rId10"/>
    <p:sldId id="280" r:id="rId11"/>
    <p:sldId id="284" r:id="rId12"/>
    <p:sldId id="285" r:id="rId13"/>
    <p:sldId id="286" r:id="rId14"/>
    <p:sldId id="281" r:id="rId15"/>
    <p:sldId id="282" r:id="rId16"/>
    <p:sldId id="287" r:id="rId17"/>
    <p:sldId id="288" r:id="rId18"/>
    <p:sldId id="289" r:id="rId19"/>
    <p:sldId id="283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7" autoAdjust="0"/>
    <p:restoredTop sz="94640" autoAdjust="0"/>
  </p:normalViewPr>
  <p:slideViewPr>
    <p:cSldViewPr>
      <p:cViewPr>
        <p:scale>
          <a:sx n="66" d="100"/>
          <a:sy n="66" d="100"/>
        </p:scale>
        <p:origin x="-10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0BB6C51-E3AE-44B9-84A1-AAE802EF7557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0BB6C51-E3AE-44B9-84A1-AAE802EF7557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BB6C51-E3AE-44B9-84A1-AAE802EF7557}" type="datetimeFigureOut">
              <a:rPr lang="pt-BR" smtClean="0"/>
              <a:pPr/>
              <a:t>08/02/2017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MÓDULO III – PROGRAMAÇÃO</a:t>
            </a:r>
            <a:br>
              <a:rPr lang="pt-BR" dirty="0" smtClean="0"/>
            </a:br>
            <a:r>
              <a:rPr lang="pt-BR" dirty="0" smtClean="0"/>
              <a:t>Aula 1 – Linguagem 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900" y="5000636"/>
            <a:ext cx="6858000" cy="804880"/>
          </a:xfrm>
        </p:spPr>
        <p:txBody>
          <a:bodyPr>
            <a:normAutofit/>
          </a:bodyPr>
          <a:lstStyle/>
          <a:p>
            <a:r>
              <a:rPr lang="pt-BR" dirty="0" smtClean="0"/>
              <a:t>PIBIC-EM 2017</a:t>
            </a:r>
          </a:p>
          <a:p>
            <a:r>
              <a:rPr lang="pt-BR" dirty="0" smtClean="0"/>
              <a:t>Alan Tavares – alan@fem.unicamp.br</a:t>
            </a:r>
            <a:endParaRPr lang="pt-BR" dirty="0"/>
          </a:p>
        </p:txBody>
      </p:sp>
      <p:pic>
        <p:nvPicPr>
          <p:cNvPr id="14340" name="Picture 4" descr="Resultado de imagem para PROGRAM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28604"/>
            <a:ext cx="4572032" cy="2857520"/>
          </a:xfrm>
          <a:prstGeom prst="rect">
            <a:avLst/>
          </a:prstGeom>
          <a:noFill/>
        </p:spPr>
      </p:pic>
      <p:pic>
        <p:nvPicPr>
          <p:cNvPr id="14342" name="Picture 6" descr="Resultado de imagem para ha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14290"/>
            <a:ext cx="5143536" cy="321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Linguagem de Programação C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Criar um Projeto no </a:t>
            </a:r>
            <a:r>
              <a:rPr lang="pt-BR" dirty="0" err="1" smtClean="0"/>
              <a:t>CodeBlocks</a:t>
            </a:r>
            <a:r>
              <a:rPr lang="pt-BR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Estrutura de um programa;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Declaração de variáveis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Leitura e Escrita de dados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Comentários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/*</a:t>
            </a:r>
            <a:r>
              <a:rPr lang="pt-BR" dirty="0" smtClean="0"/>
              <a:t> comentários gerais sobre o programa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</a:t>
            </a:r>
            <a:r>
              <a:rPr lang="pt-BR" dirty="0" smtClean="0"/>
              <a:t>Objetivo: ... </a:t>
            </a:r>
          </a:p>
          <a:p>
            <a:pPr marL="514350" indent="-514350">
              <a:buNone/>
            </a:pPr>
            <a:r>
              <a:rPr lang="pt-BR" dirty="0" smtClean="0"/>
              <a:t>	Entrada: ...</a:t>
            </a:r>
          </a:p>
          <a:p>
            <a:pPr marL="514350" indent="-514350">
              <a:buNone/>
            </a:pPr>
            <a:r>
              <a:rPr lang="pt-BR" dirty="0" smtClean="0"/>
              <a:t>	Saída: ...	</a:t>
            </a:r>
            <a:r>
              <a:rPr lang="pt-BR" dirty="0" smtClean="0">
                <a:solidFill>
                  <a:srgbClr val="00B050"/>
                </a:solidFill>
              </a:rPr>
              <a:t>*/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//</a:t>
            </a:r>
            <a:r>
              <a:rPr lang="pt-BR" dirty="0" smtClean="0"/>
              <a:t> comentários específicos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Bibliotecas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#include&lt;</a:t>
            </a:r>
            <a:r>
              <a:rPr lang="pt-BR" dirty="0" err="1" smtClean="0">
                <a:solidFill>
                  <a:srgbClr val="00B050"/>
                </a:solidFill>
              </a:rPr>
              <a:t>stdlib</a:t>
            </a:r>
            <a:r>
              <a:rPr lang="pt-BR" dirty="0" smtClean="0">
                <a:solidFill>
                  <a:srgbClr val="00B050"/>
                </a:solidFill>
              </a:rPr>
              <a:t>.h&gt; </a:t>
            </a:r>
            <a:r>
              <a:rPr lang="pt-BR" dirty="0" smtClean="0">
                <a:solidFill>
                  <a:srgbClr val="0070C0"/>
                </a:solidFill>
              </a:rPr>
              <a:t>- "</a:t>
            </a:r>
            <a:r>
              <a:rPr lang="pt-BR" dirty="0" err="1" smtClean="0">
                <a:solidFill>
                  <a:srgbClr val="0070C0"/>
                </a:solidFill>
              </a:rPr>
              <a:t>stdlib</a:t>
            </a:r>
            <a:r>
              <a:rPr lang="pt-BR" dirty="0" smtClean="0">
                <a:solidFill>
                  <a:srgbClr val="0070C0"/>
                </a:solidFill>
              </a:rPr>
              <a:t>" vem de standard </a:t>
            </a:r>
            <a:r>
              <a:rPr lang="pt-BR" dirty="0" err="1" smtClean="0">
                <a:solidFill>
                  <a:srgbClr val="0070C0"/>
                </a:solidFill>
              </a:rPr>
              <a:t>library</a:t>
            </a:r>
            <a:r>
              <a:rPr lang="pt-BR" dirty="0" smtClean="0">
                <a:solidFill>
                  <a:srgbClr val="0070C0"/>
                </a:solidFill>
              </a:rPr>
              <a:t> (standard </a:t>
            </a:r>
            <a:r>
              <a:rPr lang="pt-BR" dirty="0" err="1" smtClean="0">
                <a:solidFill>
                  <a:srgbClr val="0070C0"/>
                </a:solidFill>
              </a:rPr>
              <a:t>library</a:t>
            </a:r>
            <a:r>
              <a:rPr lang="pt-BR" dirty="0" smtClean="0">
                <a:solidFill>
                  <a:srgbClr val="0070C0"/>
                </a:solidFill>
              </a:rPr>
              <a:t> é biblioteca padrão em C).</a:t>
            </a:r>
          </a:p>
          <a:p>
            <a:pPr marL="514350" indent="-514350" algn="just">
              <a:buNone/>
            </a:pPr>
            <a:r>
              <a:rPr lang="pt-BR" dirty="0" smtClean="0">
                <a:solidFill>
                  <a:srgbClr val="00B050"/>
                </a:solidFill>
              </a:rPr>
              <a:t>/*</a:t>
            </a:r>
            <a:r>
              <a:rPr lang="pt-BR" dirty="0" smtClean="0"/>
              <a:t> Arquivo cabeçalho da </a:t>
            </a:r>
            <a:r>
              <a:rPr lang="pt-BR" b="1" dirty="0" smtClean="0"/>
              <a:t>biblioteca padrão</a:t>
            </a:r>
            <a:r>
              <a:rPr lang="pt-BR" dirty="0" smtClean="0"/>
              <a:t>. Possui funções envolvendo </a:t>
            </a:r>
            <a:r>
              <a:rPr lang="pt-BR" u="sng" dirty="0" smtClean="0"/>
              <a:t>alocação de memória, controle de processos, conversões e outras </a:t>
            </a:r>
            <a:r>
              <a:rPr lang="pt-BR" dirty="0" smtClean="0">
                <a:solidFill>
                  <a:srgbClr val="00B050"/>
                </a:solidFill>
              </a:rPr>
              <a:t>*/</a:t>
            </a:r>
            <a:endParaRPr lang="pt-BR" dirty="0" smtClean="0"/>
          </a:p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#include &lt;</a:t>
            </a:r>
            <a:r>
              <a:rPr lang="pt-BR" dirty="0" err="1" smtClean="0">
                <a:solidFill>
                  <a:srgbClr val="00B050"/>
                </a:solidFill>
              </a:rPr>
              <a:t>stdio</a:t>
            </a:r>
            <a:r>
              <a:rPr lang="pt-BR" dirty="0" smtClean="0">
                <a:solidFill>
                  <a:srgbClr val="00B050"/>
                </a:solidFill>
              </a:rPr>
              <a:t>.h&gt; </a:t>
            </a:r>
            <a:r>
              <a:rPr lang="pt-BR" dirty="0" smtClean="0">
                <a:solidFill>
                  <a:srgbClr val="0070C0"/>
                </a:solidFill>
              </a:rPr>
              <a:t>- "</a:t>
            </a:r>
            <a:r>
              <a:rPr lang="pt-BR" dirty="0" err="1" smtClean="0">
                <a:solidFill>
                  <a:srgbClr val="0070C0"/>
                </a:solidFill>
              </a:rPr>
              <a:t>stdio</a:t>
            </a:r>
            <a:r>
              <a:rPr lang="pt-BR" dirty="0" smtClean="0">
                <a:solidFill>
                  <a:srgbClr val="0070C0"/>
                </a:solidFill>
              </a:rPr>
              <a:t>" vem de standard input-output header, "cabeçalho padrão de entrada/saída".</a:t>
            </a:r>
          </a:p>
          <a:p>
            <a:pPr marL="514350" indent="-514350" algn="just">
              <a:buNone/>
            </a:pPr>
            <a:r>
              <a:rPr lang="pt-BR" dirty="0" smtClean="0">
                <a:solidFill>
                  <a:srgbClr val="00B050"/>
                </a:solidFill>
              </a:rPr>
              <a:t>/*</a:t>
            </a:r>
            <a:r>
              <a:rPr lang="pt-BR" dirty="0" smtClean="0"/>
              <a:t> relativas às operações de </a:t>
            </a:r>
            <a:r>
              <a:rPr lang="pt-BR" b="1" dirty="0" smtClean="0"/>
              <a:t>entrada/saída</a:t>
            </a:r>
            <a:r>
              <a:rPr lang="pt-BR" dirty="0" smtClean="0"/>
              <a:t>, como </a:t>
            </a:r>
            <a:r>
              <a:rPr lang="pt-BR" u="sng" dirty="0" smtClean="0"/>
              <a:t>leitura/escrita</a:t>
            </a:r>
            <a:r>
              <a:rPr lang="pt-BR" dirty="0" smtClean="0"/>
              <a:t> de dados digitados no teclado e exibição de informações na tela do programa de computador </a:t>
            </a:r>
            <a:r>
              <a:rPr lang="pt-BR" dirty="0" smtClean="0">
                <a:solidFill>
                  <a:srgbClr val="00B050"/>
                </a:solidFill>
              </a:rPr>
              <a:t>*/</a:t>
            </a:r>
            <a:endParaRPr lang="pt-BR" dirty="0" smtClean="0"/>
          </a:p>
          <a:p>
            <a:pPr marL="514350" indent="-51435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Função Principal do Programa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pt-BR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pt-BR" dirty="0" err="1" smtClean="0">
                <a:solidFill>
                  <a:srgbClr val="0070C0"/>
                </a:solidFill>
              </a:rPr>
              <a:t>int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main</a:t>
            </a:r>
            <a:r>
              <a:rPr lang="pt-BR" dirty="0" smtClean="0">
                <a:solidFill>
                  <a:srgbClr val="FF0000"/>
                </a:solidFill>
              </a:rPr>
              <a:t> ()  </a:t>
            </a:r>
            <a:r>
              <a:rPr lang="pt-BR" dirty="0" smtClean="0">
                <a:solidFill>
                  <a:srgbClr val="00B050"/>
                </a:solidFill>
              </a:rPr>
              <a:t>// </a:t>
            </a:r>
            <a:r>
              <a:rPr lang="pt-BR" dirty="0" smtClean="0"/>
              <a:t>nossa função principal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código...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</a:t>
            </a:r>
            <a:r>
              <a:rPr lang="pt-BR" dirty="0" err="1" smtClean="0">
                <a:solidFill>
                  <a:srgbClr val="0070C0"/>
                </a:solidFill>
              </a:rPr>
              <a:t>return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0</a:t>
            </a:r>
            <a:r>
              <a:rPr lang="pt-BR" dirty="0" smtClean="0">
                <a:solidFill>
                  <a:srgbClr val="0070C0"/>
                </a:solidFill>
              </a:rPr>
              <a:t>;    </a:t>
            </a:r>
            <a:r>
              <a:rPr lang="pt-BR" dirty="0" smtClean="0">
                <a:solidFill>
                  <a:srgbClr val="00B050"/>
                </a:solidFill>
              </a:rPr>
              <a:t>// </a:t>
            </a:r>
            <a:r>
              <a:rPr lang="pt-BR" dirty="0" smtClean="0"/>
              <a:t>encerrar programa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}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C - </a:t>
            </a:r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Ler </a:t>
            </a:r>
            <a:r>
              <a:rPr lang="pt-BR" u="sng" dirty="0" smtClean="0"/>
              <a:t>quatro</a:t>
            </a:r>
            <a:r>
              <a:rPr lang="pt-BR" dirty="0" smtClean="0"/>
              <a:t> valores </a:t>
            </a:r>
            <a:r>
              <a:rPr lang="pt-BR" u="sng" dirty="0" smtClean="0"/>
              <a:t>inteiros</a:t>
            </a:r>
            <a:r>
              <a:rPr lang="pt-BR" dirty="0" smtClean="0"/>
              <a:t>, em seguida, efetue a </a:t>
            </a:r>
            <a:r>
              <a:rPr lang="pt-BR" u="sng" dirty="0" smtClean="0"/>
              <a:t>média</a:t>
            </a:r>
            <a:r>
              <a:rPr lang="pt-BR" dirty="0" smtClean="0"/>
              <a:t> e mostre o </a:t>
            </a:r>
            <a:r>
              <a:rPr lang="pt-BR" u="sng" dirty="0" smtClean="0"/>
              <a:t>resultado final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Ler um </a:t>
            </a:r>
            <a:r>
              <a:rPr lang="pt-BR" u="sng" dirty="0" smtClean="0"/>
              <a:t>preço</a:t>
            </a:r>
            <a:r>
              <a:rPr lang="pt-BR" dirty="0" smtClean="0"/>
              <a:t> de um produto em </a:t>
            </a:r>
            <a:r>
              <a:rPr lang="pt-BR" u="sng" dirty="0" smtClean="0"/>
              <a:t>reais</a:t>
            </a:r>
            <a:r>
              <a:rPr lang="pt-BR" dirty="0" smtClean="0"/>
              <a:t>, e a </a:t>
            </a:r>
            <a:r>
              <a:rPr lang="pt-BR" u="sng" dirty="0" smtClean="0"/>
              <a:t>taxa</a:t>
            </a:r>
            <a:r>
              <a:rPr lang="pt-BR" dirty="0" smtClean="0"/>
              <a:t> de conversão em dólar e informar o </a:t>
            </a:r>
            <a:r>
              <a:rPr lang="pt-BR" u="sng" dirty="0" smtClean="0"/>
              <a:t>preço</a:t>
            </a:r>
            <a:r>
              <a:rPr lang="pt-BR" dirty="0" smtClean="0"/>
              <a:t> do produto convertido para </a:t>
            </a:r>
            <a:r>
              <a:rPr lang="pt-BR" u="sng" dirty="0" smtClean="0"/>
              <a:t>dólar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(convenções)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/>
          <a:lstStyle/>
          <a:p>
            <a:pPr marL="514350" indent="-514350">
              <a:buNone/>
            </a:pPr>
            <a:r>
              <a:rPr lang="pt-BR" dirty="0" smtClean="0"/>
              <a:t>Algoritmo: </a:t>
            </a:r>
            <a:r>
              <a:rPr lang="pt-BR" u="sng" dirty="0" smtClean="0">
                <a:solidFill>
                  <a:srgbClr val="0070C0"/>
                </a:solidFill>
              </a:rPr>
              <a:t>Média</a:t>
            </a:r>
            <a:endParaRPr lang="pt-BR" u="sng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Retornar a </a:t>
            </a:r>
            <a:r>
              <a:rPr lang="pt-BR" dirty="0" smtClean="0">
                <a:solidFill>
                  <a:srgbClr val="0070C0"/>
                </a:solidFill>
              </a:rPr>
              <a:t>media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</a:rPr>
              <a:t>de 2 (dois) valores</a:t>
            </a:r>
          </a:p>
          <a:p>
            <a:pPr marL="788670" lvl="1" indent="-514350">
              <a:buNone/>
            </a:pPr>
            <a:r>
              <a:rPr lang="pt-BR" dirty="0" smtClean="0"/>
              <a:t>Entrada: </a:t>
            </a:r>
            <a:r>
              <a:rPr lang="pt-BR" dirty="0" smtClean="0">
                <a:solidFill>
                  <a:srgbClr val="0070C0"/>
                </a:solidFill>
              </a:rPr>
              <a:t>Valor 1, Valor 2</a:t>
            </a:r>
          </a:p>
          <a:p>
            <a:pPr marL="788670" lvl="1" indent="-514350">
              <a:buNone/>
            </a:pPr>
            <a:r>
              <a:rPr lang="pt-BR" dirty="0" smtClean="0"/>
              <a:t>Saída: </a:t>
            </a:r>
            <a:r>
              <a:rPr lang="pt-BR" dirty="0" smtClean="0">
                <a:solidFill>
                  <a:srgbClr val="0070C0"/>
                </a:solidFill>
              </a:rPr>
              <a:t>média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  <p:sp>
        <p:nvSpPr>
          <p:cNvPr id="9" name="Retângulo 8"/>
          <p:cNvSpPr/>
          <p:nvPr/>
        </p:nvSpPr>
        <p:spPr>
          <a:xfrm>
            <a:off x="500034" y="3143248"/>
            <a:ext cx="107157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Início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8596" y="5286388"/>
            <a:ext cx="107157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Fim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71472" y="3500438"/>
            <a:ext cx="2643206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: </a:t>
            </a:r>
            <a:r>
              <a:rPr lang="pt-BR" sz="2400" dirty="0" smtClean="0">
                <a:solidFill>
                  <a:srgbClr val="FF0000"/>
                </a:solidFill>
              </a:rPr>
              <a:t>valor 1 = a;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42910" y="3929066"/>
            <a:ext cx="2571768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: </a:t>
            </a:r>
            <a:r>
              <a:rPr lang="pt-BR" sz="2400" dirty="0" smtClean="0">
                <a:solidFill>
                  <a:srgbClr val="FF0000"/>
                </a:solidFill>
              </a:rPr>
              <a:t>valor 2 = b;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42910" y="4357694"/>
            <a:ext cx="4500594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Efetuar Resultado: </a:t>
            </a:r>
            <a:r>
              <a:rPr lang="pt-BR" sz="2400" dirty="0" smtClean="0">
                <a:solidFill>
                  <a:srgbClr val="FF0000"/>
                </a:solidFill>
              </a:rPr>
              <a:t>soma = a + </a:t>
            </a:r>
            <a:r>
              <a:rPr lang="pt-BR" sz="2400" dirty="0" smtClean="0">
                <a:solidFill>
                  <a:srgbClr val="FF0000"/>
                </a:solidFill>
              </a:rPr>
              <a:t>b/2;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71472" y="4786322"/>
            <a:ext cx="5929354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Escrever Resultado: </a:t>
            </a:r>
            <a:r>
              <a:rPr lang="pt-BR" sz="2400" dirty="0" smtClean="0">
                <a:solidFill>
                  <a:srgbClr val="FF0000"/>
                </a:solidFill>
              </a:rPr>
              <a:t>(“Valor </a:t>
            </a:r>
            <a:r>
              <a:rPr lang="pt-BR" sz="2400" dirty="0" smtClean="0">
                <a:solidFill>
                  <a:srgbClr val="FF0000"/>
                </a:solidFill>
              </a:rPr>
              <a:t>Média: </a:t>
            </a:r>
            <a:r>
              <a:rPr lang="pt-BR" sz="2400" dirty="0" smtClean="0">
                <a:solidFill>
                  <a:srgbClr val="FF0000"/>
                </a:solidFill>
              </a:rPr>
              <a:t>”, </a:t>
            </a:r>
            <a:r>
              <a:rPr lang="pt-BR" sz="2400" dirty="0" smtClean="0">
                <a:solidFill>
                  <a:srgbClr val="FF0000"/>
                </a:solidFill>
              </a:rPr>
              <a:t>media);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	</a:t>
            </a:r>
            <a:r>
              <a:rPr lang="pt-BR" dirty="0" smtClean="0">
                <a:solidFill>
                  <a:srgbClr val="00B050"/>
                </a:solidFill>
              </a:rPr>
              <a:t>tipo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nome</a:t>
            </a:r>
            <a:r>
              <a:rPr lang="pt-BR" dirty="0" smtClean="0"/>
              <a:t>;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357290" y="2143116"/>
          <a:ext cx="6357982" cy="3779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857"/>
                <a:gridCol w="4417125"/>
              </a:tblGrid>
              <a:tr h="797086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00B050"/>
                          </a:solidFill>
                        </a:rPr>
                        <a:t>Tipo</a:t>
                      </a:r>
                      <a:endParaRPr lang="pt-B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00B050"/>
                          </a:solidFill>
                        </a:rPr>
                        <a:t>Valores Válidos (Ex.)</a:t>
                      </a:r>
                      <a:endParaRPr lang="pt-B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658312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char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‘a’   /   ‘+’   /   ‘-’  /  ‘3’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29482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2, 3, -1 ...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97086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pt-BR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1,5</a:t>
                      </a:r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    0,2    -0,5  -  ± 3,4x10^38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97086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double</a:t>
                      </a:r>
                      <a:endParaRPr lang="pt-BR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baseline="0" dirty="0" smtClean="0">
                          <a:solidFill>
                            <a:schemeClr val="tx1"/>
                          </a:solidFill>
                        </a:rPr>
                        <a:t>± 1,7x10^308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Leitura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pt-BR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err="1" smtClean="0">
                <a:solidFill>
                  <a:srgbClr val="FF0000"/>
                </a:solidFill>
              </a:rPr>
              <a:t>scanf</a:t>
            </a:r>
            <a:r>
              <a:rPr lang="pt-BR" dirty="0" smtClean="0">
                <a:solidFill>
                  <a:srgbClr val="FF0000"/>
                </a:solidFill>
              </a:rPr>
              <a:t> (“</a:t>
            </a:r>
            <a:r>
              <a:rPr lang="pt-BR" dirty="0" smtClean="0">
                <a:solidFill>
                  <a:srgbClr val="00B050"/>
                </a:solidFill>
              </a:rPr>
              <a:t>tipo1tipo2...</a:t>
            </a:r>
            <a:r>
              <a:rPr lang="pt-BR" dirty="0" smtClean="0">
                <a:solidFill>
                  <a:srgbClr val="FF0000"/>
                </a:solidFill>
              </a:rPr>
              <a:t>”,&amp;</a:t>
            </a:r>
            <a:r>
              <a:rPr lang="pt-BR" dirty="0" smtClean="0">
                <a:solidFill>
                  <a:srgbClr val="0070C0"/>
                </a:solidFill>
              </a:rPr>
              <a:t>var1</a:t>
            </a:r>
            <a:r>
              <a:rPr lang="pt-BR" dirty="0" smtClean="0">
                <a:solidFill>
                  <a:srgbClr val="FF0000"/>
                </a:solidFill>
              </a:rPr>
              <a:t>, &amp;</a:t>
            </a:r>
            <a:r>
              <a:rPr lang="pt-BR" dirty="0" smtClean="0">
                <a:solidFill>
                  <a:srgbClr val="0070C0"/>
                </a:solidFill>
              </a:rPr>
              <a:t>var2</a:t>
            </a:r>
            <a:r>
              <a:rPr lang="pt-BR" dirty="0" smtClean="0">
                <a:solidFill>
                  <a:srgbClr val="FF0000"/>
                </a:solidFill>
              </a:rPr>
              <a:t>, ...);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%d – </a:t>
            </a:r>
            <a:r>
              <a:rPr lang="pt-BR" dirty="0" smtClean="0"/>
              <a:t>número inteiro</a:t>
            </a:r>
            <a:r>
              <a:rPr lang="pt-BR" dirty="0" smtClean="0">
                <a:solidFill>
                  <a:srgbClr val="00B050"/>
                </a:solidFill>
              </a:rPr>
              <a:t>		</a:t>
            </a:r>
            <a:r>
              <a:rPr lang="pt-BR" dirty="0" err="1" smtClean="0">
                <a:solidFill>
                  <a:srgbClr val="0070C0"/>
                </a:solidFill>
              </a:rPr>
              <a:t>intvalor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%f – </a:t>
            </a:r>
            <a:r>
              <a:rPr lang="pt-BR" dirty="0" smtClean="0"/>
              <a:t>número real </a:t>
            </a:r>
            <a:r>
              <a:rPr lang="pt-BR" dirty="0" smtClean="0">
                <a:solidFill>
                  <a:srgbClr val="00B050"/>
                </a:solidFill>
              </a:rPr>
              <a:t>		</a:t>
            </a:r>
            <a:r>
              <a:rPr lang="pt-BR" dirty="0" err="1" smtClean="0">
                <a:solidFill>
                  <a:srgbClr val="0070C0"/>
                </a:solidFill>
              </a:rPr>
              <a:t>floatvalor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%</a:t>
            </a:r>
            <a:r>
              <a:rPr lang="pt-BR" dirty="0" err="1" smtClean="0">
                <a:solidFill>
                  <a:srgbClr val="00B050"/>
                </a:solidFill>
              </a:rPr>
              <a:t>lf</a:t>
            </a:r>
            <a:r>
              <a:rPr lang="pt-BR" dirty="0" smtClean="0">
                <a:solidFill>
                  <a:srgbClr val="00B050"/>
                </a:solidFill>
              </a:rPr>
              <a:t> – </a:t>
            </a:r>
            <a:r>
              <a:rPr lang="pt-BR" dirty="0" smtClean="0"/>
              <a:t>número real(precisão)</a:t>
            </a:r>
            <a:r>
              <a:rPr lang="pt-BR" dirty="0" smtClean="0">
                <a:solidFill>
                  <a:srgbClr val="00B050"/>
                </a:solidFill>
              </a:rPr>
              <a:t>	</a:t>
            </a:r>
            <a:r>
              <a:rPr lang="pt-BR" dirty="0" err="1" smtClean="0">
                <a:solidFill>
                  <a:srgbClr val="0070C0"/>
                </a:solidFill>
              </a:rPr>
              <a:t>doublevalor</a:t>
            </a:r>
            <a:endParaRPr lang="pt-BR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%c – </a:t>
            </a:r>
            <a:r>
              <a:rPr lang="pt-BR" dirty="0" smtClean="0"/>
              <a:t>caractere/símbolo/letra</a:t>
            </a:r>
            <a:r>
              <a:rPr lang="pt-BR" dirty="0" smtClean="0">
                <a:solidFill>
                  <a:srgbClr val="00B050"/>
                </a:solidFill>
              </a:rPr>
              <a:t>	</a:t>
            </a:r>
            <a:r>
              <a:rPr lang="pt-BR" dirty="0" err="1" smtClean="0">
                <a:solidFill>
                  <a:srgbClr val="0070C0"/>
                </a:solidFill>
              </a:rPr>
              <a:t>charvalor</a:t>
            </a:r>
            <a:endParaRPr lang="pt-BR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Escrita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pt-BR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err="1" smtClean="0">
                <a:solidFill>
                  <a:srgbClr val="FF0000"/>
                </a:solidFill>
              </a:rPr>
              <a:t>printf</a:t>
            </a:r>
            <a:r>
              <a:rPr lang="pt-BR" dirty="0" smtClean="0">
                <a:solidFill>
                  <a:srgbClr val="FF0000"/>
                </a:solidFill>
              </a:rPr>
              <a:t> (“</a:t>
            </a:r>
            <a:r>
              <a:rPr lang="pt-BR" dirty="0" smtClean="0">
                <a:solidFill>
                  <a:srgbClr val="0070C0"/>
                </a:solidFill>
              </a:rPr>
              <a:t>Ajuda aí </a:t>
            </a:r>
            <a:r>
              <a:rPr lang="pt-BR" dirty="0" err="1" smtClean="0">
                <a:solidFill>
                  <a:srgbClr val="0070C0"/>
                </a:solidFill>
              </a:rPr>
              <a:t>meo</a:t>
            </a:r>
            <a:r>
              <a:rPr lang="pt-BR" dirty="0" smtClean="0">
                <a:solidFill>
                  <a:srgbClr val="0070C0"/>
                </a:solidFill>
              </a:rPr>
              <a:t>!</a:t>
            </a:r>
            <a:r>
              <a:rPr lang="pt-BR" dirty="0" smtClean="0">
                <a:solidFill>
                  <a:srgbClr val="FF0000"/>
                </a:solidFill>
              </a:rPr>
              <a:t>”);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err="1" smtClean="0">
                <a:solidFill>
                  <a:srgbClr val="FF0000"/>
                </a:solidFill>
              </a:rPr>
              <a:t>printf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(“</a:t>
            </a:r>
            <a:r>
              <a:rPr lang="pt-BR" dirty="0" smtClean="0">
                <a:solidFill>
                  <a:srgbClr val="00B050"/>
                </a:solidFill>
              </a:rPr>
              <a:t>tipo</a:t>
            </a:r>
            <a:r>
              <a:rPr lang="pt-BR" dirty="0" smtClean="0">
                <a:solidFill>
                  <a:srgbClr val="FF0000"/>
                </a:solidFill>
              </a:rPr>
              <a:t>”,</a:t>
            </a:r>
            <a:r>
              <a:rPr lang="pt-BR" dirty="0" smtClean="0">
                <a:solidFill>
                  <a:srgbClr val="0070C0"/>
                </a:solidFill>
              </a:rPr>
              <a:t> var</a:t>
            </a:r>
            <a:r>
              <a:rPr lang="pt-BR" dirty="0" smtClean="0">
                <a:solidFill>
                  <a:srgbClr val="FF0000"/>
                </a:solidFill>
              </a:rPr>
              <a:t>);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 </a:t>
            </a:r>
            <a:r>
              <a:rPr lang="pt-BR" dirty="0" err="1" smtClean="0">
                <a:solidFill>
                  <a:srgbClr val="FF0000"/>
                </a:solidFill>
              </a:rPr>
              <a:t>printf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(“</a:t>
            </a:r>
            <a:r>
              <a:rPr lang="pt-BR" dirty="0" smtClean="0">
                <a:solidFill>
                  <a:srgbClr val="00B050"/>
                </a:solidFill>
              </a:rPr>
              <a:t>%d</a:t>
            </a:r>
            <a:r>
              <a:rPr lang="pt-BR" dirty="0" smtClean="0">
                <a:solidFill>
                  <a:srgbClr val="FF0000"/>
                </a:solidFill>
              </a:rPr>
              <a:t>”,</a:t>
            </a:r>
            <a:r>
              <a:rPr lang="pt-BR" dirty="0" smtClean="0">
                <a:solidFill>
                  <a:srgbClr val="0070C0"/>
                </a:solidFill>
              </a:rPr>
              <a:t> valor1</a:t>
            </a:r>
            <a:r>
              <a:rPr lang="pt-BR" dirty="0" smtClean="0">
                <a:solidFill>
                  <a:srgbClr val="FF0000"/>
                </a:solidFill>
              </a:rPr>
              <a:t>);</a:t>
            </a: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/*	</a:t>
            </a:r>
            <a:r>
              <a:rPr lang="pt-BR" dirty="0" err="1" smtClean="0"/>
              <a:t>fprintf</a:t>
            </a:r>
            <a:r>
              <a:rPr lang="pt-BR" dirty="0" smtClean="0"/>
              <a:t>() Função usada para imprimir dados em arquivo</a:t>
            </a:r>
          </a:p>
          <a:p>
            <a:pPr marL="514350" indent="-514350">
              <a:buNone/>
            </a:pPr>
            <a:r>
              <a:rPr lang="pt-BR" dirty="0" smtClean="0"/>
              <a:t>	</a:t>
            </a:r>
            <a:r>
              <a:rPr lang="pt-BR" dirty="0" err="1" smtClean="0"/>
              <a:t>fscanf</a:t>
            </a:r>
            <a:r>
              <a:rPr lang="pt-BR" dirty="0" smtClean="0"/>
              <a:t>() Função usada para ler dados de arquivos </a:t>
            </a:r>
            <a:r>
              <a:rPr lang="pt-BR" dirty="0" smtClean="0">
                <a:solidFill>
                  <a:srgbClr val="00B050"/>
                </a:solidFill>
              </a:rPr>
              <a:t>*/</a:t>
            </a:r>
            <a:endParaRPr lang="pt-BR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(convenções)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/>
          <a:lstStyle/>
          <a:p>
            <a:pPr marL="514350" indent="-514350">
              <a:buNone/>
            </a:pPr>
            <a:r>
              <a:rPr lang="pt-BR" dirty="0" smtClean="0"/>
              <a:t>Algoritmo: </a:t>
            </a:r>
            <a:r>
              <a:rPr lang="pt-BR" u="sng" dirty="0" smtClean="0">
                <a:solidFill>
                  <a:srgbClr val="0070C0"/>
                </a:solidFill>
              </a:rPr>
              <a:t>Converter para Dólar</a:t>
            </a:r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Informar a conversão de um valor de Real para Dólar</a:t>
            </a:r>
          </a:p>
          <a:p>
            <a:pPr marL="788670" lvl="1" indent="-514350">
              <a:buNone/>
            </a:pPr>
            <a:r>
              <a:rPr lang="pt-BR" dirty="0" smtClean="0"/>
              <a:t>Entrada: </a:t>
            </a:r>
            <a:r>
              <a:rPr lang="pt-BR" dirty="0" smtClean="0">
                <a:solidFill>
                  <a:srgbClr val="0070C0"/>
                </a:solidFill>
              </a:rPr>
              <a:t>Preço em Real, Taxa de Conversão</a:t>
            </a:r>
          </a:p>
          <a:p>
            <a:pPr marL="788670" lvl="1" indent="-514350">
              <a:buNone/>
            </a:pPr>
            <a:r>
              <a:rPr lang="pt-BR" dirty="0" smtClean="0"/>
              <a:t>Saída: </a:t>
            </a:r>
            <a:r>
              <a:rPr lang="pt-BR" dirty="0" smtClean="0">
                <a:solidFill>
                  <a:srgbClr val="0070C0"/>
                </a:solidFill>
              </a:rPr>
              <a:t>Preço em Dólar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  <p:sp>
        <p:nvSpPr>
          <p:cNvPr id="9" name="Retângulo 8"/>
          <p:cNvSpPr/>
          <p:nvPr/>
        </p:nvSpPr>
        <p:spPr>
          <a:xfrm>
            <a:off x="500034" y="3429000"/>
            <a:ext cx="107157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Início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57158" y="5715016"/>
            <a:ext cx="107157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Fim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71472" y="3786190"/>
            <a:ext cx="385765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: </a:t>
            </a:r>
            <a:r>
              <a:rPr lang="pt-BR" sz="2400" dirty="0" smtClean="0">
                <a:solidFill>
                  <a:srgbClr val="FF0000"/>
                </a:solidFill>
              </a:rPr>
              <a:t>preço em real / </a:t>
            </a:r>
            <a:r>
              <a:rPr lang="pt-BR" sz="2400" dirty="0" err="1" smtClean="0">
                <a:solidFill>
                  <a:srgbClr val="FF0000"/>
                </a:solidFill>
              </a:rPr>
              <a:t>preal</a:t>
            </a:r>
            <a:r>
              <a:rPr lang="pt-BR" sz="2400" dirty="0" smtClean="0">
                <a:solidFill>
                  <a:srgbClr val="FF0000"/>
                </a:solidFill>
              </a:rPr>
              <a:t>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42910" y="4214818"/>
            <a:ext cx="4143404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:</a:t>
            </a:r>
            <a:r>
              <a:rPr lang="pt-BR" sz="2400" dirty="0" smtClean="0">
                <a:solidFill>
                  <a:srgbClr val="FF0000"/>
                </a:solidFill>
              </a:rPr>
              <a:t> taxa de conversão / taxa;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42910" y="4714884"/>
            <a:ext cx="7286676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Efetuar Conversão: </a:t>
            </a:r>
            <a:r>
              <a:rPr lang="pt-BR" sz="2400" dirty="0" smtClean="0">
                <a:solidFill>
                  <a:srgbClr val="FF0000"/>
                </a:solidFill>
              </a:rPr>
              <a:t>preço de dólar / </a:t>
            </a:r>
            <a:r>
              <a:rPr lang="pt-BR" sz="2400" dirty="0" err="1" smtClean="0">
                <a:solidFill>
                  <a:srgbClr val="FF0000"/>
                </a:solidFill>
              </a:rPr>
              <a:t>pdolar</a:t>
            </a:r>
            <a:r>
              <a:rPr lang="pt-BR" sz="2400" dirty="0" smtClean="0">
                <a:solidFill>
                  <a:srgbClr val="FF0000"/>
                </a:solidFill>
              </a:rPr>
              <a:t> = </a:t>
            </a:r>
            <a:r>
              <a:rPr lang="pt-BR" sz="2400" dirty="0" err="1" smtClean="0">
                <a:solidFill>
                  <a:srgbClr val="FF0000"/>
                </a:solidFill>
              </a:rPr>
              <a:t>preal</a:t>
            </a:r>
            <a:r>
              <a:rPr lang="pt-BR" sz="2400" dirty="0" smtClean="0">
                <a:solidFill>
                  <a:srgbClr val="FF0000"/>
                </a:solidFill>
              </a:rPr>
              <a:t>*taxa;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42910" y="5214950"/>
            <a:ext cx="635798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Escrever Resultado: </a:t>
            </a:r>
            <a:r>
              <a:rPr lang="pt-BR" sz="2400" dirty="0" smtClean="0">
                <a:solidFill>
                  <a:srgbClr val="FF0000"/>
                </a:solidFill>
              </a:rPr>
              <a:t>(“Preço em Dólar: ”, </a:t>
            </a:r>
            <a:r>
              <a:rPr lang="pt-BR" sz="2400" dirty="0" err="1" smtClean="0">
                <a:solidFill>
                  <a:srgbClr val="FF0000"/>
                </a:solidFill>
              </a:rPr>
              <a:t>pdolar</a:t>
            </a:r>
            <a:r>
              <a:rPr lang="pt-BR" sz="2400" dirty="0" smtClean="0">
                <a:solidFill>
                  <a:srgbClr val="FF0000"/>
                </a:solidFill>
              </a:rPr>
              <a:t>);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 do Módulo de Programação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4924444"/>
          </a:xfrm>
        </p:spPr>
        <p:txBody>
          <a:bodyPr>
            <a:normAutofit/>
          </a:bodyPr>
          <a:lstStyle/>
          <a:p>
            <a:pPr marL="273050" indent="-273050"/>
            <a:r>
              <a:rPr lang="pt-BR" dirty="0" smtClean="0"/>
              <a:t>Linguagem de Programação – Aula 1</a:t>
            </a:r>
          </a:p>
          <a:p>
            <a:pPr marL="531813" lvl="1" indent="-258763">
              <a:buFont typeface="Wingdings" pitchFamily="2" charset="2"/>
              <a:buChar char="ü"/>
            </a:pPr>
            <a:r>
              <a:rPr lang="pt-BR" dirty="0" smtClean="0"/>
              <a:t>Introdução/Conceitos/Estrutura do Programa;</a:t>
            </a:r>
          </a:p>
          <a:p>
            <a:pPr marL="273050" indent="-273050"/>
            <a:r>
              <a:rPr lang="pt-BR" dirty="0" smtClean="0"/>
              <a:t>Estruturas de Controle (Laços de Repetição) – Aula 2/3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Aplicação de programas: Sequencial / Condicional / Interação;</a:t>
            </a:r>
          </a:p>
          <a:p>
            <a:pPr marL="273050" indent="-273050"/>
            <a:r>
              <a:rPr lang="pt-BR" dirty="0" smtClean="0"/>
              <a:t>Vetores e Funções – Aula 4/5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Criação / Aplicação / Exercícios Aplicados Robótica;</a:t>
            </a:r>
          </a:p>
          <a:p>
            <a:pPr marL="273050" indent="-273050">
              <a:buNone/>
            </a:pPr>
            <a:endParaRPr lang="pt-BR" dirty="0" smtClean="0"/>
          </a:p>
          <a:p>
            <a:pPr marL="547370" lvl="1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/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de Programação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Condessa </a:t>
            </a:r>
            <a:r>
              <a:rPr lang="pt-BR" b="1" dirty="0" smtClean="0"/>
              <a:t>Ada </a:t>
            </a:r>
            <a:r>
              <a:rPr lang="pt-BR" b="1" dirty="0" err="1" smtClean="0"/>
              <a:t>Lovelace</a:t>
            </a:r>
            <a:r>
              <a:rPr lang="pt-BR" b="1" dirty="0" smtClean="0"/>
              <a:t>: </a:t>
            </a:r>
            <a:r>
              <a:rPr lang="pt-BR" dirty="0" smtClean="0"/>
              <a:t>Criou o</a:t>
            </a:r>
            <a:r>
              <a:rPr lang="pt-BR" b="1" dirty="0" smtClean="0"/>
              <a:t> primeiro algoritmo </a:t>
            </a:r>
            <a:r>
              <a:rPr lang="pt-BR" dirty="0" smtClean="0"/>
              <a:t>para ser processado por uma </a:t>
            </a:r>
            <a:r>
              <a:rPr lang="pt-BR" b="1" dirty="0" smtClean="0"/>
              <a:t>máquina(calculadora)</a:t>
            </a:r>
            <a:r>
              <a:rPr lang="pt-BR" dirty="0" smtClean="0"/>
              <a:t>, sendo ela a </a:t>
            </a:r>
            <a:r>
              <a:rPr lang="pt-BR" b="1" dirty="0" smtClean="0"/>
              <a:t>primeira programadora</a:t>
            </a:r>
            <a:r>
              <a:rPr lang="pt-BR" dirty="0" smtClean="0"/>
              <a:t> da história - século XIX.</a:t>
            </a:r>
          </a:p>
        </p:txBody>
      </p:sp>
      <p:pic>
        <p:nvPicPr>
          <p:cNvPr id="1026" name="Picture 2" descr="Ada Lovela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3500438"/>
            <a:ext cx="2554355" cy="27802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571472" y="3357562"/>
            <a:ext cx="1285852" cy="571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2786082" y="3357562"/>
            <a:ext cx="1285852" cy="571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+mj-lt"/>
              </a:rPr>
              <a:t>1</a:t>
            </a:r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de Programação C</a:t>
            </a:r>
            <a:endParaRPr lang="pt-BR" dirty="0"/>
          </a:p>
        </p:txBody>
      </p:sp>
      <p:sp>
        <p:nvSpPr>
          <p:cNvPr id="20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8596" y="4071942"/>
            <a:ext cx="8501122" cy="2000264"/>
          </a:xfrm>
        </p:spPr>
        <p:txBody>
          <a:bodyPr>
            <a:normAutofit fontScale="92500"/>
          </a:bodyPr>
          <a:lstStyle/>
          <a:p>
            <a:pPr marL="514350" indent="-514350" algn="just">
              <a:buNone/>
            </a:pPr>
            <a:r>
              <a:rPr lang="pt-BR" b="1" dirty="0" smtClean="0"/>
              <a:t>Exemplo Linguagens</a:t>
            </a:r>
            <a:r>
              <a:rPr lang="pt-BR" dirty="0" smtClean="0"/>
              <a:t>:   </a:t>
            </a:r>
          </a:p>
          <a:p>
            <a:pPr marL="177800" indent="-177800" algn="just">
              <a:buFontTx/>
              <a:buChar char="-"/>
            </a:pPr>
            <a:r>
              <a:rPr lang="pt-BR" dirty="0" smtClean="0"/>
              <a:t>C/C++: leve e rápido processamento;(alto nível: estruturada/o.o)</a:t>
            </a:r>
          </a:p>
          <a:p>
            <a:pPr marL="177800" indent="-177800" algn="just">
              <a:buFontTx/>
              <a:buChar char="-"/>
            </a:pPr>
            <a:r>
              <a:rPr lang="pt-BR" dirty="0" smtClean="0"/>
              <a:t>Java: utilizada para  o Android Studio; (alto nível: orientada objeto)</a:t>
            </a:r>
          </a:p>
          <a:p>
            <a:pPr marL="177800" indent="-177800" algn="just">
              <a:buFontTx/>
              <a:buChar char="-"/>
            </a:pPr>
            <a:r>
              <a:rPr lang="pt-BR" dirty="0" smtClean="0"/>
              <a:t>Assembly: linguagem mais próxima da maquina;(baixo nível)</a:t>
            </a:r>
          </a:p>
          <a:p>
            <a:pPr marL="177800" indent="-177800" algn="just">
              <a:buFontTx/>
              <a:buChar char="-"/>
            </a:pPr>
            <a:endParaRPr lang="pt-BR" dirty="0" smtClean="0"/>
          </a:p>
          <a:p>
            <a:pPr marL="514350" indent="-514350" algn="just">
              <a:buNone/>
            </a:pPr>
            <a:endParaRPr lang="pt-BR" dirty="0" smtClean="0"/>
          </a:p>
          <a:p>
            <a:pPr marL="514350" indent="-514350" algn="just">
              <a:buNone/>
            </a:pP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000100" y="1643050"/>
            <a:ext cx="2571768" cy="928694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Baixo Nível</a:t>
            </a:r>
            <a:endParaRPr lang="pt-BR" u="sng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000628" y="1643050"/>
            <a:ext cx="2571768" cy="928694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Alto Nível</a:t>
            </a:r>
            <a:endParaRPr lang="pt-BR" u="sng" dirty="0"/>
          </a:p>
        </p:txBody>
      </p:sp>
      <p:cxnSp>
        <p:nvCxnSpPr>
          <p:cNvPr id="10" name="Conector de seta reta 9"/>
          <p:cNvCxnSpPr>
            <a:stCxn id="8" idx="2"/>
            <a:endCxn id="18" idx="0"/>
          </p:cNvCxnSpPr>
          <p:nvPr/>
        </p:nvCxnSpPr>
        <p:spPr>
          <a:xfrm rot="5400000">
            <a:off x="5393537" y="2321711"/>
            <a:ext cx="642942" cy="114300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8" idx="2"/>
            <a:endCxn id="19" idx="0"/>
          </p:cNvCxnSpPr>
          <p:nvPr/>
        </p:nvCxnSpPr>
        <p:spPr>
          <a:xfrm rot="16200000" flipH="1">
            <a:off x="6572264" y="2285992"/>
            <a:ext cx="642942" cy="121444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857620" y="3214686"/>
            <a:ext cx="2571768" cy="571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Estruturada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6215074" y="3214686"/>
            <a:ext cx="2571768" cy="571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Orientada Objeto</a:t>
            </a:r>
            <a:endParaRPr lang="pt-BR" dirty="0"/>
          </a:p>
        </p:txBody>
      </p:sp>
      <p:cxnSp>
        <p:nvCxnSpPr>
          <p:cNvPr id="29" name="Conector de seta reta 28"/>
          <p:cNvCxnSpPr>
            <a:stCxn id="7" idx="2"/>
          </p:cNvCxnSpPr>
          <p:nvPr/>
        </p:nvCxnSpPr>
        <p:spPr>
          <a:xfrm rot="5400000">
            <a:off x="1321571" y="2393149"/>
            <a:ext cx="785818" cy="114300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7" idx="2"/>
          </p:cNvCxnSpPr>
          <p:nvPr/>
        </p:nvCxnSpPr>
        <p:spPr>
          <a:xfrm rot="16200000" flipH="1">
            <a:off x="2500298" y="2357430"/>
            <a:ext cx="785818" cy="121444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de Programação C</a:t>
            </a:r>
            <a:endParaRPr lang="pt-BR" dirty="0"/>
          </a:p>
        </p:txBody>
      </p:sp>
      <p:sp>
        <p:nvSpPr>
          <p:cNvPr id="20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8362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pt-BR" b="1" u="sng" dirty="0" smtClean="0"/>
              <a:t>Definição</a:t>
            </a:r>
            <a:r>
              <a:rPr lang="pt-BR" dirty="0" smtClean="0"/>
              <a:t>: Uma </a:t>
            </a:r>
            <a:r>
              <a:rPr lang="pt-BR" b="1" dirty="0" smtClean="0"/>
              <a:t>linguagem de programação</a:t>
            </a:r>
            <a:r>
              <a:rPr lang="pt-BR" dirty="0" smtClean="0"/>
              <a:t> é um método padronizado para </a:t>
            </a:r>
            <a:r>
              <a:rPr lang="pt-BR" u="sng" dirty="0" smtClean="0"/>
              <a:t>comunicar instruções</a:t>
            </a:r>
            <a:r>
              <a:rPr lang="pt-BR" dirty="0" smtClean="0"/>
              <a:t> para um computador. É um conjunto de regras </a:t>
            </a:r>
            <a:r>
              <a:rPr lang="pt-BR" u="sng" dirty="0" smtClean="0"/>
              <a:t>sintáticas</a:t>
            </a:r>
            <a:r>
              <a:rPr lang="pt-BR" dirty="0" smtClean="0"/>
              <a:t> e </a:t>
            </a:r>
            <a:r>
              <a:rPr lang="pt-BR" u="sng" dirty="0" smtClean="0"/>
              <a:t>semânticas</a:t>
            </a:r>
            <a:r>
              <a:rPr lang="pt-BR" dirty="0" smtClean="0"/>
              <a:t> usadas para definir um programa de computador.</a:t>
            </a:r>
          </a:p>
        </p:txBody>
      </p:sp>
      <p:pic>
        <p:nvPicPr>
          <p:cNvPr id="8198" name="Picture 6" descr="Resultado de imagem para definição linguagem de programação"/>
          <p:cNvPicPr>
            <a:picLocks noChangeAspect="1" noChangeArrowheads="1"/>
          </p:cNvPicPr>
          <p:nvPr/>
        </p:nvPicPr>
        <p:blipFill>
          <a:blip r:embed="rId2"/>
          <a:srcRect t="29868"/>
          <a:stretch>
            <a:fillRect/>
          </a:stretch>
        </p:blipFill>
        <p:spPr bwMode="auto">
          <a:xfrm>
            <a:off x="1785918" y="3500438"/>
            <a:ext cx="5430653" cy="243840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de Programação 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142976" y="1785926"/>
            <a:ext cx="6215106" cy="1571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Programação Estruturada</a:t>
            </a:r>
            <a:endParaRPr lang="pt-BR" sz="3200" b="1" dirty="0">
              <a:solidFill>
                <a:srgbClr val="FF0000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5214942" y="3286124"/>
            <a:ext cx="1714512" cy="107157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5400000">
            <a:off x="1750199" y="3321843"/>
            <a:ext cx="1285884" cy="121444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7" idx="2"/>
          </p:cNvCxnSpPr>
          <p:nvPr/>
        </p:nvCxnSpPr>
        <p:spPr>
          <a:xfrm rot="16200000" flipH="1">
            <a:off x="3768322" y="3839768"/>
            <a:ext cx="1000134" cy="3572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642910" y="4643446"/>
            <a:ext cx="2357454" cy="7858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rgbClr val="00B050"/>
                </a:solidFill>
              </a:rPr>
              <a:t>Sequencial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357554" y="4643446"/>
            <a:ext cx="2357454" cy="7858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rgbClr val="00B050"/>
                </a:solidFill>
              </a:rPr>
              <a:t>Condicional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072198" y="4572008"/>
            <a:ext cx="2357454" cy="7858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rgbClr val="00B050"/>
                </a:solidFill>
              </a:rPr>
              <a:t>Interação</a:t>
            </a:r>
            <a:endParaRPr lang="pt-B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de Programação 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142976" y="1500174"/>
            <a:ext cx="6215106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rgbClr val="FF0000"/>
                </a:solidFill>
              </a:rPr>
              <a:t>Ambiente de Programação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57224" y="3357562"/>
            <a:ext cx="6715172" cy="13573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u="sng" dirty="0" err="1" smtClean="0">
                <a:solidFill>
                  <a:srgbClr val="00B050"/>
                </a:solidFill>
              </a:rPr>
              <a:t>CodeBlock</a:t>
            </a:r>
            <a:endParaRPr lang="pt-BR" sz="2800" u="sng" dirty="0" smtClean="0">
              <a:solidFill>
                <a:srgbClr val="00B050"/>
              </a:solidFill>
            </a:endParaRPr>
          </a:p>
          <a:p>
            <a:r>
              <a:rPr lang="pt-BR" sz="2800" dirty="0" smtClean="0">
                <a:solidFill>
                  <a:srgbClr val="00B050"/>
                </a:solidFill>
              </a:rPr>
              <a:t>	http://www.codeblock.org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42910" y="2428868"/>
            <a:ext cx="6429420" cy="7858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 algn="ctr">
              <a:buFont typeface="Wingdings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Edição do programa na linguagem específica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de Programação C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142976" y="1785926"/>
            <a:ext cx="6215106" cy="1571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CÓDIGO</a:t>
            </a:r>
            <a:endParaRPr lang="pt-BR" sz="3200" b="1" dirty="0">
              <a:solidFill>
                <a:schemeClr val="tx1"/>
              </a:solidFill>
            </a:endParaRPr>
          </a:p>
        </p:txBody>
      </p:sp>
      <p:cxnSp>
        <p:nvCxnSpPr>
          <p:cNvPr id="13" name="Conector de seta reta 12"/>
          <p:cNvCxnSpPr>
            <a:stCxn id="7" idx="2"/>
            <a:endCxn id="17" idx="0"/>
          </p:cNvCxnSpPr>
          <p:nvPr/>
        </p:nvCxnSpPr>
        <p:spPr>
          <a:xfrm rot="16200000" flipH="1">
            <a:off x="5286380" y="2321711"/>
            <a:ext cx="928694" cy="300039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7" idx="2"/>
            <a:endCxn id="15" idx="0"/>
          </p:cNvCxnSpPr>
          <p:nvPr/>
        </p:nvCxnSpPr>
        <p:spPr>
          <a:xfrm rot="5400000">
            <a:off x="2643174" y="2607463"/>
            <a:ext cx="857256" cy="235745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14348" y="4214818"/>
            <a:ext cx="2357454" cy="15001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u="sng" dirty="0" smtClean="0">
                <a:solidFill>
                  <a:srgbClr val="FF0000"/>
                </a:solidFill>
              </a:rPr>
              <a:t>Sintaxe</a:t>
            </a:r>
          </a:p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Ex: () ; == &amp;&amp;</a:t>
            </a:r>
          </a:p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gramatical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072198" y="4286256"/>
            <a:ext cx="2357454" cy="10001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u="sng" dirty="0" smtClean="0">
                <a:solidFill>
                  <a:srgbClr val="FF0000"/>
                </a:solidFill>
              </a:rPr>
              <a:t>Semântica</a:t>
            </a:r>
          </a:p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Lógica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2000232" y="3714752"/>
            <a:ext cx="171451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Semântica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3286116" y="2643182"/>
            <a:ext cx="171451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Sintaxe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Programação C</a:t>
            </a:r>
            <a:endParaRPr lang="pt-BR" dirty="0"/>
          </a:p>
        </p:txBody>
      </p:sp>
      <p:cxnSp>
        <p:nvCxnSpPr>
          <p:cNvPr id="29" name="Conector de seta reta 28"/>
          <p:cNvCxnSpPr>
            <a:stCxn id="8" idx="3"/>
            <a:endCxn id="9" idx="1"/>
          </p:cNvCxnSpPr>
          <p:nvPr/>
        </p:nvCxnSpPr>
        <p:spPr>
          <a:xfrm>
            <a:off x="3000364" y="2035959"/>
            <a:ext cx="250033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428596" y="1571612"/>
            <a:ext cx="2571768" cy="928694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00B050"/>
                </a:solidFill>
              </a:rPr>
              <a:t>Programa Fonte</a:t>
            </a:r>
            <a:endParaRPr lang="pt-BR" sz="2400" b="1" dirty="0">
              <a:solidFill>
                <a:srgbClr val="00B05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500694" y="1571612"/>
            <a:ext cx="2857520" cy="928694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00B050"/>
                </a:solidFill>
              </a:rPr>
              <a:t>Programa Objeto</a:t>
            </a:r>
            <a:endParaRPr lang="pt-BR" sz="2400" b="1" dirty="0">
              <a:solidFill>
                <a:srgbClr val="00B05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143504" y="4071942"/>
            <a:ext cx="3571900" cy="928694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00B050"/>
                </a:solidFill>
              </a:rPr>
              <a:t>Resultado da Execução</a:t>
            </a:r>
            <a:endParaRPr lang="pt-BR" sz="2400" b="1" dirty="0">
              <a:solidFill>
                <a:srgbClr val="00B050"/>
              </a:solidFill>
            </a:endParaRPr>
          </a:p>
        </p:txBody>
      </p:sp>
      <p:cxnSp>
        <p:nvCxnSpPr>
          <p:cNvPr id="18" name="Conector de seta reta 17"/>
          <p:cNvCxnSpPr>
            <a:stCxn id="9" idx="2"/>
            <a:endCxn id="16" idx="0"/>
          </p:cNvCxnSpPr>
          <p:nvPr/>
        </p:nvCxnSpPr>
        <p:spPr>
          <a:xfrm rot="5400000">
            <a:off x="6143636" y="3286124"/>
            <a:ext cx="1571636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6" idx="1"/>
            <a:endCxn id="25" idx="3"/>
          </p:cNvCxnSpPr>
          <p:nvPr/>
        </p:nvCxnSpPr>
        <p:spPr>
          <a:xfrm rot="10800000">
            <a:off x="2285984" y="4536289"/>
            <a:ext cx="285752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928662" y="4214818"/>
            <a:ext cx="1357322" cy="64294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Fim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000892" y="2643182"/>
            <a:ext cx="1428760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Máquina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143240" y="1500174"/>
            <a:ext cx="171451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Compilador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714348" y="2571744"/>
            <a:ext cx="171451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C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41" name="Seta em curva para cima 40"/>
          <p:cNvSpPr/>
          <p:nvPr/>
        </p:nvSpPr>
        <p:spPr>
          <a:xfrm flipH="1">
            <a:off x="2714612" y="2643182"/>
            <a:ext cx="2786082" cy="785818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2857488" y="4643446"/>
            <a:ext cx="171451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OK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46" name="Conector de seta reta 45"/>
          <p:cNvCxnSpPr>
            <a:stCxn id="16" idx="1"/>
            <a:endCxn id="35" idx="2"/>
          </p:cNvCxnSpPr>
          <p:nvPr/>
        </p:nvCxnSpPr>
        <p:spPr>
          <a:xfrm rot="10800000">
            <a:off x="1571604" y="3000373"/>
            <a:ext cx="3571900" cy="1535917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1479</TotalTime>
  <Words>600</Words>
  <Application>Microsoft Office PowerPoint</Application>
  <PresentationFormat>Apresentação na tela (4:3)</PresentationFormat>
  <Paragraphs>143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Origem</vt:lpstr>
      <vt:lpstr>MÓDULO III – PROGRAMAÇÃO Aula 1 – Linguagem C</vt:lpstr>
      <vt:lpstr>Ementa do Módulo de Programação C</vt:lpstr>
      <vt:lpstr>Linguagem de Programação C</vt:lpstr>
      <vt:lpstr>Linguagem de Programação C</vt:lpstr>
      <vt:lpstr>Linguagem de Programação C</vt:lpstr>
      <vt:lpstr>Linguagem de Programação C</vt:lpstr>
      <vt:lpstr>Linguagem de Programação C</vt:lpstr>
      <vt:lpstr>Linguagem de Programação C</vt:lpstr>
      <vt:lpstr>Ambiente de Programação C</vt:lpstr>
      <vt:lpstr>Linguagem de Programação C</vt:lpstr>
      <vt:lpstr>Comentários</vt:lpstr>
      <vt:lpstr>Bibliotecas</vt:lpstr>
      <vt:lpstr>Função Principal do Programa</vt:lpstr>
      <vt:lpstr>Linguagem C - Exercícios</vt:lpstr>
      <vt:lpstr>Normas (convenções) Algoritmo</vt:lpstr>
      <vt:lpstr>Tipos de Dados</vt:lpstr>
      <vt:lpstr>Leitura</vt:lpstr>
      <vt:lpstr>Escrita</vt:lpstr>
      <vt:lpstr>Normas (convenções) Algoritmo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</dc:title>
  <dc:creator>Alan Tavares</dc:creator>
  <cp:lastModifiedBy>Alan Tavares</cp:lastModifiedBy>
  <cp:revision>106</cp:revision>
  <dcterms:created xsi:type="dcterms:W3CDTF">2017-01-15T22:04:50Z</dcterms:created>
  <dcterms:modified xsi:type="dcterms:W3CDTF">2017-02-08T21:02:44Z</dcterms:modified>
</cp:coreProperties>
</file>