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7" r:id="rId4"/>
    <p:sldId id="278" r:id="rId5"/>
    <p:sldId id="279" r:id="rId6"/>
    <p:sldId id="280" r:id="rId7"/>
    <p:sldId id="290" r:id="rId8"/>
    <p:sldId id="291" r:id="rId9"/>
    <p:sldId id="281" r:id="rId10"/>
    <p:sldId id="282" r:id="rId11"/>
    <p:sldId id="283" r:id="rId12"/>
    <p:sldId id="284" r:id="rId13"/>
    <p:sldId id="285" r:id="rId14"/>
    <p:sldId id="286" r:id="rId15"/>
    <p:sldId id="292" r:id="rId16"/>
    <p:sldId id="295" r:id="rId17"/>
    <p:sldId id="298" r:id="rId18"/>
    <p:sldId id="299" r:id="rId19"/>
    <p:sldId id="293" r:id="rId20"/>
    <p:sldId id="294" r:id="rId2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7" autoAdjust="0"/>
    <p:restoredTop sz="94640" autoAdjust="0"/>
  </p:normalViewPr>
  <p:slideViewPr>
    <p:cSldViewPr>
      <p:cViewPr>
        <p:scale>
          <a:sx n="66" d="100"/>
          <a:sy n="66" d="100"/>
        </p:scale>
        <p:origin x="-1188" y="-2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90BB6C51-E3AE-44B9-84A1-AAE802EF7557}" type="datetimeFigureOut">
              <a:rPr lang="pt-BR" smtClean="0"/>
              <a:pPr/>
              <a:t>22/05/2017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pt-BR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A8D4027D-3BA1-4711-B539-D450FF2658A5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1" name="Retângulo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tângulo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tângulo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tângulo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B6C51-E3AE-44B9-84A1-AAE802EF7557}" type="datetimeFigureOut">
              <a:rPr lang="pt-BR" smtClean="0"/>
              <a:pPr/>
              <a:t>22/05/2017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027D-3BA1-4711-B539-D450FF2658A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B6C51-E3AE-44B9-84A1-AAE802EF7557}" type="datetimeFigureOut">
              <a:rPr lang="pt-BR" smtClean="0"/>
              <a:pPr/>
              <a:t>22/05/2017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027D-3BA1-4711-B539-D450FF2658A5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riângulo isósceles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B6C51-E3AE-44B9-84A1-AAE802EF7557}" type="datetimeFigureOut">
              <a:rPr lang="pt-BR" smtClean="0"/>
              <a:pPr/>
              <a:t>22/05/2017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027D-3BA1-4711-B539-D450FF2658A5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90BB6C51-E3AE-44B9-84A1-AAE802EF7557}" type="datetimeFigureOut">
              <a:rPr lang="pt-BR" smtClean="0"/>
              <a:pPr/>
              <a:t>22/05/2017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A8D4027D-3BA1-4711-B539-D450FF2658A5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B6C51-E3AE-44B9-84A1-AAE802EF7557}" type="datetimeFigureOut">
              <a:rPr lang="pt-BR" smtClean="0"/>
              <a:pPr/>
              <a:t>22/05/2017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027D-3BA1-4711-B539-D450FF2658A5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B6C51-E3AE-44B9-84A1-AAE802EF7557}" type="datetimeFigureOut">
              <a:rPr lang="pt-BR" smtClean="0"/>
              <a:pPr/>
              <a:t>22/05/2017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027D-3BA1-4711-B539-D450FF2658A5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B6C51-E3AE-44B9-84A1-AAE802EF7557}" type="datetimeFigureOut">
              <a:rPr lang="pt-BR" smtClean="0"/>
              <a:pPr/>
              <a:t>22/05/2017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027D-3BA1-4711-B539-D450FF2658A5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6" name="Triângulo isósceles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B6C51-E3AE-44B9-84A1-AAE802EF7557}" type="datetimeFigureOut">
              <a:rPr lang="pt-BR" smtClean="0"/>
              <a:pPr/>
              <a:t>22/05/2017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027D-3BA1-4711-B539-D450FF2658A5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5" name="Conector reto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riângulo isósceles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B6C51-E3AE-44B9-84A1-AAE802EF7557}" type="datetimeFigureOut">
              <a:rPr lang="pt-BR" smtClean="0"/>
              <a:pPr/>
              <a:t>22/05/2017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027D-3BA1-4711-B539-D450FF2658A5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Conector reto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Triângulo isósceles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Espaço Reservado para Conteúdo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B6C51-E3AE-44B9-84A1-AAE802EF7557}" type="datetimeFigureOut">
              <a:rPr lang="pt-BR" smtClean="0"/>
              <a:pPr/>
              <a:t>22/05/2017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027D-3BA1-4711-B539-D450FF2658A5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riângulo isósceles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0BB6C51-E3AE-44B9-84A1-AAE802EF7557}" type="datetimeFigureOut">
              <a:rPr lang="pt-BR" smtClean="0"/>
              <a:pPr/>
              <a:t>22/05/2017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8D4027D-3BA1-4711-B539-D450FF2658A5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8" name="Conector reto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Conector reto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Triângulo isósceles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pt-BR" dirty="0" smtClean="0"/>
              <a:t>MÓDULO III – PROGRAMAÇÃO</a:t>
            </a:r>
            <a:br>
              <a:rPr lang="pt-BR" dirty="0" smtClean="0"/>
            </a:br>
            <a:r>
              <a:rPr lang="pt-BR" dirty="0" smtClean="0"/>
              <a:t>Aula 2 – Linguagem C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85900" y="5000636"/>
            <a:ext cx="6858000" cy="804880"/>
          </a:xfrm>
        </p:spPr>
        <p:txBody>
          <a:bodyPr>
            <a:normAutofit/>
          </a:bodyPr>
          <a:lstStyle/>
          <a:p>
            <a:r>
              <a:rPr lang="pt-BR" dirty="0" smtClean="0"/>
              <a:t>PIBIC-EM 2017</a:t>
            </a:r>
          </a:p>
          <a:p>
            <a:r>
              <a:rPr lang="pt-BR" dirty="0" smtClean="0"/>
              <a:t>Alan Tavares – alan@fem.unicamp.br</a:t>
            </a:r>
            <a:endParaRPr lang="pt-BR" dirty="0"/>
          </a:p>
        </p:txBody>
      </p:sp>
      <p:pic>
        <p:nvPicPr>
          <p:cNvPr id="14340" name="Picture 4" descr="Resultado de imagem para PROGRAMAÇÃ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3108" y="428604"/>
            <a:ext cx="4572032" cy="2857520"/>
          </a:xfrm>
          <a:prstGeom prst="rect">
            <a:avLst/>
          </a:prstGeom>
          <a:noFill/>
        </p:spPr>
      </p:pic>
      <p:pic>
        <p:nvPicPr>
          <p:cNvPr id="14342" name="Picture 6" descr="Resultado de imagem para hacker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28794" y="214290"/>
            <a:ext cx="5143536" cy="321811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Problema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195248"/>
          </a:xfrm>
        </p:spPr>
        <p:txBody>
          <a:bodyPr>
            <a:normAutofit fontScale="92500" lnSpcReduction="10000"/>
          </a:bodyPr>
          <a:lstStyle/>
          <a:p>
            <a:pPr marL="788670" lvl="1" indent="-514350">
              <a:buNone/>
            </a:pPr>
            <a:r>
              <a:rPr lang="pt-BR" dirty="0" smtClean="0">
                <a:solidFill>
                  <a:srgbClr val="0070C0"/>
                </a:solidFill>
              </a:rPr>
              <a:t>Ler um número e, se ele for positivo, verificar se é par ou ímpar.</a:t>
            </a:r>
            <a:endParaRPr lang="pt-BR" dirty="0" smtClean="0"/>
          </a:p>
          <a:p>
            <a:pPr marL="788670" lvl="1" indent="-514350">
              <a:buNone/>
            </a:pPr>
            <a:r>
              <a:rPr lang="pt-BR" dirty="0" smtClean="0"/>
              <a:t>Objetivo: </a:t>
            </a:r>
            <a:r>
              <a:rPr lang="pt-BR" dirty="0" smtClean="0">
                <a:solidFill>
                  <a:srgbClr val="0070C0"/>
                </a:solidFill>
              </a:rPr>
              <a:t>Informar se o número é positivo, par ou ímpar. </a:t>
            </a:r>
          </a:p>
          <a:p>
            <a:pPr marL="788670" lvl="1" indent="-514350">
              <a:buNone/>
            </a:pPr>
            <a:r>
              <a:rPr lang="pt-BR" dirty="0" smtClean="0"/>
              <a:t>Entrada:  </a:t>
            </a:r>
            <a:r>
              <a:rPr lang="pt-BR" dirty="0" smtClean="0">
                <a:solidFill>
                  <a:srgbClr val="0070C0"/>
                </a:solidFill>
              </a:rPr>
              <a:t>Valor</a:t>
            </a:r>
          </a:p>
          <a:p>
            <a:pPr marL="788670" lvl="1" indent="-514350">
              <a:buNone/>
            </a:pPr>
            <a:r>
              <a:rPr lang="pt-BR" dirty="0" smtClean="0"/>
              <a:t>Saída:  </a:t>
            </a:r>
            <a:r>
              <a:rPr lang="pt-BR" dirty="0" smtClean="0">
                <a:solidFill>
                  <a:srgbClr val="0070C0"/>
                </a:solidFill>
              </a:rPr>
              <a:t>Mensagem</a:t>
            </a:r>
          </a:p>
          <a:p>
            <a:pPr marL="788670" lvl="1" indent="-514350">
              <a:buNone/>
            </a:pPr>
            <a:r>
              <a:rPr lang="pt-BR" dirty="0" smtClean="0">
                <a:solidFill>
                  <a:srgbClr val="0070C0"/>
                </a:solidFill>
              </a:rPr>
              <a:t>Inicio</a:t>
            </a:r>
          </a:p>
          <a:p>
            <a:pPr marL="788670" lvl="1" indent="-514350">
              <a:buNone/>
            </a:pPr>
            <a:r>
              <a:rPr lang="pt-BR" dirty="0" smtClean="0">
                <a:solidFill>
                  <a:srgbClr val="0070C0"/>
                </a:solidFill>
              </a:rPr>
              <a:t>  </a:t>
            </a:r>
            <a:r>
              <a:rPr lang="pt-BR" dirty="0" smtClean="0">
                <a:solidFill>
                  <a:srgbClr val="00B050"/>
                </a:solidFill>
              </a:rPr>
              <a:t>Ler </a:t>
            </a:r>
            <a:r>
              <a:rPr lang="pt-BR" dirty="0" smtClean="0">
                <a:solidFill>
                  <a:srgbClr val="FF0000"/>
                </a:solidFill>
              </a:rPr>
              <a:t>valor&lt;inteiro&gt;;</a:t>
            </a:r>
          </a:p>
          <a:p>
            <a:pPr marL="788670" lvl="1" indent="-514350">
              <a:buNone/>
            </a:pPr>
            <a:r>
              <a:rPr lang="pt-BR" dirty="0" smtClean="0">
                <a:solidFill>
                  <a:srgbClr val="FF0000"/>
                </a:solidFill>
              </a:rPr>
              <a:t>  </a:t>
            </a:r>
            <a:r>
              <a:rPr lang="pt-BR" dirty="0" smtClean="0">
                <a:solidFill>
                  <a:srgbClr val="00B050"/>
                </a:solidFill>
              </a:rPr>
              <a:t>Se</a:t>
            </a:r>
            <a:r>
              <a:rPr lang="pt-BR" dirty="0" smtClean="0">
                <a:solidFill>
                  <a:srgbClr val="FF0000"/>
                </a:solidFill>
              </a:rPr>
              <a:t> valor&gt;0</a:t>
            </a:r>
          </a:p>
          <a:p>
            <a:pPr marL="788670" lvl="1" indent="-514350">
              <a:buNone/>
            </a:pPr>
            <a:r>
              <a:rPr lang="pt-BR" dirty="0" smtClean="0">
                <a:solidFill>
                  <a:srgbClr val="00B050"/>
                </a:solidFill>
              </a:rPr>
              <a:t>    Se</a:t>
            </a:r>
            <a:r>
              <a:rPr lang="pt-BR" dirty="0" smtClean="0">
                <a:solidFill>
                  <a:srgbClr val="FF0000"/>
                </a:solidFill>
              </a:rPr>
              <a:t> valor%2 == 0 </a:t>
            </a:r>
          </a:p>
          <a:p>
            <a:pPr marL="788670" lvl="1" indent="-514350">
              <a:buNone/>
            </a:pPr>
            <a:r>
              <a:rPr lang="pt-BR" dirty="0" smtClean="0">
                <a:solidFill>
                  <a:srgbClr val="00B050"/>
                </a:solidFill>
              </a:rPr>
              <a:t>       Escrever </a:t>
            </a:r>
            <a:r>
              <a:rPr lang="pt-BR" dirty="0" smtClean="0">
                <a:solidFill>
                  <a:srgbClr val="FF0000"/>
                </a:solidFill>
              </a:rPr>
              <a:t> “É par”</a:t>
            </a:r>
          </a:p>
          <a:p>
            <a:pPr marL="788670" lvl="1" indent="-514350">
              <a:buNone/>
            </a:pPr>
            <a:r>
              <a:rPr lang="pt-BR" dirty="0" smtClean="0">
                <a:solidFill>
                  <a:srgbClr val="FF0000"/>
                </a:solidFill>
              </a:rPr>
              <a:t>    </a:t>
            </a:r>
            <a:r>
              <a:rPr lang="pt-BR" dirty="0" smtClean="0">
                <a:solidFill>
                  <a:srgbClr val="00B050"/>
                </a:solidFill>
              </a:rPr>
              <a:t>Senão</a:t>
            </a:r>
            <a:r>
              <a:rPr lang="pt-BR" dirty="0" smtClean="0">
                <a:solidFill>
                  <a:srgbClr val="FF0000"/>
                </a:solidFill>
              </a:rPr>
              <a:t> </a:t>
            </a:r>
          </a:p>
          <a:p>
            <a:pPr marL="788670" lvl="1" indent="-514350">
              <a:buNone/>
            </a:pPr>
            <a:r>
              <a:rPr lang="pt-BR" dirty="0" smtClean="0">
                <a:solidFill>
                  <a:srgbClr val="00B050"/>
                </a:solidFill>
              </a:rPr>
              <a:t>       Escrever </a:t>
            </a:r>
            <a:r>
              <a:rPr lang="pt-BR" dirty="0" smtClean="0">
                <a:solidFill>
                  <a:srgbClr val="FF0000"/>
                </a:solidFill>
              </a:rPr>
              <a:t> “É ímpar”</a:t>
            </a:r>
          </a:p>
          <a:p>
            <a:pPr marL="788670" lvl="1" indent="-514350">
              <a:buNone/>
            </a:pPr>
            <a:r>
              <a:rPr lang="pt-BR" dirty="0" smtClean="0">
                <a:solidFill>
                  <a:srgbClr val="FF0000"/>
                </a:solidFill>
              </a:rPr>
              <a:t>  </a:t>
            </a:r>
            <a:r>
              <a:rPr lang="pt-BR" dirty="0" smtClean="0">
                <a:solidFill>
                  <a:srgbClr val="00B050"/>
                </a:solidFill>
              </a:rPr>
              <a:t>Senão</a:t>
            </a:r>
          </a:p>
          <a:p>
            <a:pPr marL="788670" lvl="1" indent="-514350">
              <a:buNone/>
            </a:pPr>
            <a:r>
              <a:rPr lang="pt-BR" dirty="0" smtClean="0">
                <a:solidFill>
                  <a:srgbClr val="00B050"/>
                </a:solidFill>
              </a:rPr>
              <a:t>     Escrever </a:t>
            </a:r>
            <a:r>
              <a:rPr lang="pt-BR" dirty="0" smtClean="0">
                <a:solidFill>
                  <a:srgbClr val="FF0000"/>
                </a:solidFill>
              </a:rPr>
              <a:t> “Não é positivo”</a:t>
            </a:r>
            <a:endParaRPr lang="pt-BR" dirty="0" smtClean="0">
              <a:solidFill>
                <a:srgbClr val="00B050"/>
              </a:solidFill>
            </a:endParaRPr>
          </a:p>
          <a:p>
            <a:pPr marL="788670" lvl="1" indent="-514350">
              <a:buNone/>
            </a:pPr>
            <a:r>
              <a:rPr lang="pt-BR" dirty="0" smtClean="0">
                <a:solidFill>
                  <a:srgbClr val="0070C0"/>
                </a:solidFill>
              </a:rPr>
              <a:t>Fim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Problema Seleção Múltipla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24444"/>
          </a:xfrm>
        </p:spPr>
        <p:txBody>
          <a:bodyPr>
            <a:normAutofit/>
          </a:bodyPr>
          <a:lstStyle/>
          <a:p>
            <a:pPr marL="788670" lvl="1" indent="-514350">
              <a:buNone/>
            </a:pPr>
            <a:r>
              <a:rPr lang="pt-BR" sz="2800" dirty="0" smtClean="0">
                <a:solidFill>
                  <a:srgbClr val="0070C0"/>
                </a:solidFill>
              </a:rPr>
              <a:t>Ler um número e imprimir a mensagem adequada ao número:</a:t>
            </a:r>
            <a:endParaRPr lang="pt-BR" sz="2800" dirty="0" smtClean="0"/>
          </a:p>
          <a:p>
            <a:pPr marL="514350" indent="-514350">
              <a:buNone/>
            </a:pPr>
            <a:endParaRPr lang="pt-BR" dirty="0" smtClean="0"/>
          </a:p>
          <a:p>
            <a:pPr marL="514350" indent="-514350">
              <a:buNone/>
            </a:pPr>
            <a:endParaRPr lang="pt-BR" dirty="0" smtClean="0"/>
          </a:p>
          <a:p>
            <a:pPr marL="514350" indent="-514350">
              <a:buNone/>
            </a:pPr>
            <a:endParaRPr lang="pt-BR" dirty="0" smtClean="0"/>
          </a:p>
          <a:p>
            <a:pPr marL="514350" indent="-514350">
              <a:buNone/>
            </a:pPr>
            <a:r>
              <a:rPr lang="pt-BR" dirty="0" smtClean="0"/>
              <a:t>	</a:t>
            </a:r>
            <a:r>
              <a:rPr lang="pt-BR" dirty="0" err="1" smtClean="0"/>
              <a:t>Obs</a:t>
            </a:r>
            <a:r>
              <a:rPr lang="pt-BR" dirty="0" smtClean="0"/>
              <a:t>: </a:t>
            </a:r>
            <a:r>
              <a:rPr lang="pt-BR" dirty="0" smtClean="0">
                <a:solidFill>
                  <a:srgbClr val="0070C0"/>
                </a:solidFill>
              </a:rPr>
              <a:t>Se não for nenhum desses números, imprimir mensagem erro</a:t>
            </a:r>
          </a:p>
        </p:txBody>
      </p:sp>
      <p:sp>
        <p:nvSpPr>
          <p:cNvPr id="4" name="Retângulo 3"/>
          <p:cNvSpPr/>
          <p:nvPr/>
        </p:nvSpPr>
        <p:spPr>
          <a:xfrm>
            <a:off x="3286116" y="1857364"/>
            <a:ext cx="2357454" cy="1714512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2400" dirty="0" smtClean="0">
                <a:solidFill>
                  <a:srgbClr val="FF0000"/>
                </a:solidFill>
              </a:rPr>
              <a:t>1 </a:t>
            </a:r>
            <a:r>
              <a:rPr lang="pt-BR" sz="2400" dirty="0" smtClean="0">
                <a:solidFill>
                  <a:schemeClr val="tx1"/>
                </a:solidFill>
              </a:rPr>
              <a:t>- “Número 1”</a:t>
            </a:r>
          </a:p>
          <a:p>
            <a:r>
              <a:rPr lang="pt-BR" sz="2400" dirty="0" smtClean="0">
                <a:solidFill>
                  <a:srgbClr val="FF0000"/>
                </a:solidFill>
              </a:rPr>
              <a:t>2 </a:t>
            </a:r>
            <a:r>
              <a:rPr lang="pt-BR" sz="2400" dirty="0" smtClean="0">
                <a:solidFill>
                  <a:schemeClr val="tx1"/>
                </a:solidFill>
              </a:rPr>
              <a:t>- “Número 2”</a:t>
            </a:r>
          </a:p>
          <a:p>
            <a:r>
              <a:rPr lang="pt-BR" sz="2400" dirty="0" smtClean="0">
                <a:solidFill>
                  <a:srgbClr val="FF0000"/>
                </a:solidFill>
              </a:rPr>
              <a:t>3 </a:t>
            </a:r>
            <a:r>
              <a:rPr lang="pt-BR" sz="2400" dirty="0" smtClean="0">
                <a:solidFill>
                  <a:schemeClr val="tx1"/>
                </a:solidFill>
              </a:rPr>
              <a:t>- “Número 3”</a:t>
            </a:r>
          </a:p>
          <a:p>
            <a:r>
              <a:rPr lang="pt-BR" sz="2400" dirty="0" smtClean="0">
                <a:solidFill>
                  <a:srgbClr val="FF0000"/>
                </a:solidFill>
              </a:rPr>
              <a:t>4</a:t>
            </a:r>
            <a:r>
              <a:rPr lang="pt-BR" sz="2400" dirty="0" smtClean="0">
                <a:solidFill>
                  <a:schemeClr val="tx1"/>
                </a:solidFill>
              </a:rPr>
              <a:t> - “Número 4”</a:t>
            </a:r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571472" y="4500570"/>
            <a:ext cx="8229600" cy="135254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76000"/>
              <a:buFont typeface="Wingdings 3"/>
              <a:buNone/>
              <a:tabLst/>
              <a:defRPr/>
            </a:pPr>
            <a:r>
              <a:rPr kumimoji="0" lang="pt-BR" sz="2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Objetivo:  </a:t>
            </a:r>
            <a:r>
              <a:rPr kumimoji="0" lang="pt-BR" sz="2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Imprimir a mensagem adequada ao número lido. </a:t>
            </a: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76000"/>
              <a:buFont typeface="Wingdings 3"/>
              <a:buNone/>
              <a:tabLst/>
              <a:defRPr/>
            </a:pPr>
            <a:r>
              <a:rPr kumimoji="0" lang="pt-BR" sz="2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Entrada:  </a:t>
            </a:r>
            <a:r>
              <a:rPr kumimoji="0" lang="pt-BR" sz="2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Valor</a:t>
            </a: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76000"/>
              <a:buFont typeface="Wingdings 3"/>
              <a:buNone/>
              <a:tabLst/>
              <a:defRPr/>
            </a:pPr>
            <a:r>
              <a:rPr kumimoji="0" lang="pt-BR" sz="2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Saída:  </a:t>
            </a:r>
            <a:r>
              <a:rPr kumimoji="0" lang="pt-BR" sz="2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Mensagem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Seleção Múltipla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514350" indent="-514350">
              <a:buNone/>
            </a:pPr>
            <a:endParaRPr lang="pt-BR" dirty="0" smtClean="0">
              <a:solidFill>
                <a:srgbClr val="FF0000"/>
              </a:solidFill>
            </a:endParaRPr>
          </a:p>
          <a:p>
            <a:pPr marL="514350" indent="-514350">
              <a:buNone/>
            </a:pPr>
            <a:endParaRPr lang="pt-BR" dirty="0" smtClean="0">
              <a:solidFill>
                <a:srgbClr val="FF0000"/>
              </a:solidFill>
            </a:endParaRPr>
          </a:p>
          <a:p>
            <a:pPr marL="514350" indent="-514350">
              <a:buNone/>
            </a:pPr>
            <a:endParaRPr lang="pt-BR" dirty="0" smtClean="0">
              <a:solidFill>
                <a:srgbClr val="FF0000"/>
              </a:solidFill>
            </a:endParaRPr>
          </a:p>
          <a:p>
            <a:pPr marL="514350" indent="-514350">
              <a:buNone/>
            </a:pPr>
            <a:endParaRPr lang="pt-BR" dirty="0" smtClean="0">
              <a:solidFill>
                <a:srgbClr val="FF0000"/>
              </a:solidFill>
            </a:endParaRPr>
          </a:p>
          <a:p>
            <a:pPr marL="514350" indent="-514350">
              <a:buNone/>
            </a:pPr>
            <a:endParaRPr lang="pt-BR" dirty="0" smtClean="0">
              <a:solidFill>
                <a:srgbClr val="FF0000"/>
              </a:solidFill>
            </a:endParaRPr>
          </a:p>
          <a:p>
            <a:pPr marL="514350" indent="-514350">
              <a:buNone/>
            </a:pPr>
            <a:endParaRPr lang="pt-BR" dirty="0" smtClean="0">
              <a:solidFill>
                <a:srgbClr val="FF0000"/>
              </a:solidFill>
            </a:endParaRPr>
          </a:p>
          <a:p>
            <a:pPr marL="514350" indent="-514350">
              <a:buNone/>
            </a:pPr>
            <a:endParaRPr lang="pt-BR" dirty="0" smtClean="0">
              <a:solidFill>
                <a:srgbClr val="FF0000"/>
              </a:solidFill>
            </a:endParaRPr>
          </a:p>
          <a:p>
            <a:pPr marL="514350" indent="-514350">
              <a:buNone/>
            </a:pPr>
            <a:r>
              <a:rPr lang="pt-BR" dirty="0" err="1" smtClean="0">
                <a:solidFill>
                  <a:srgbClr val="FF0000"/>
                </a:solidFill>
              </a:rPr>
              <a:t>Obs</a:t>
            </a:r>
            <a:r>
              <a:rPr lang="pt-BR" dirty="0" smtClean="0">
                <a:solidFill>
                  <a:srgbClr val="FF0000"/>
                </a:solidFill>
              </a:rPr>
              <a:t>:  Expressão é uma variável que pode ser um </a:t>
            </a:r>
            <a:r>
              <a:rPr lang="pt-BR" u="sng" dirty="0" smtClean="0">
                <a:solidFill>
                  <a:srgbClr val="FF0000"/>
                </a:solidFill>
              </a:rPr>
              <a:t>inteiro</a:t>
            </a:r>
            <a:r>
              <a:rPr lang="pt-BR" dirty="0" smtClean="0">
                <a:solidFill>
                  <a:srgbClr val="FF0000"/>
                </a:solidFill>
              </a:rPr>
              <a:t> ou um </a:t>
            </a:r>
            <a:r>
              <a:rPr lang="pt-BR" u="sng" dirty="0" err="1" smtClean="0">
                <a:solidFill>
                  <a:srgbClr val="FF0000"/>
                </a:solidFill>
              </a:rPr>
              <a:t>caracter</a:t>
            </a:r>
            <a:r>
              <a:rPr lang="pt-BR" dirty="0" smtClean="0">
                <a:solidFill>
                  <a:srgbClr val="FF0000"/>
                </a:solidFill>
              </a:rPr>
              <a:t>.</a:t>
            </a:r>
            <a:r>
              <a:rPr lang="pt-BR" dirty="0" smtClean="0"/>
              <a:t>		</a:t>
            </a:r>
          </a:p>
        </p:txBody>
      </p:sp>
      <p:sp>
        <p:nvSpPr>
          <p:cNvPr id="15" name="Retângulo 14"/>
          <p:cNvSpPr/>
          <p:nvPr/>
        </p:nvSpPr>
        <p:spPr>
          <a:xfrm>
            <a:off x="2071670" y="1285860"/>
            <a:ext cx="4071966" cy="3214710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2400" dirty="0" smtClean="0">
                <a:solidFill>
                  <a:srgbClr val="00B050"/>
                </a:solidFill>
              </a:rPr>
              <a:t>Desvie </a:t>
            </a:r>
            <a:r>
              <a:rPr lang="pt-BR" sz="2400" dirty="0" smtClean="0">
                <a:solidFill>
                  <a:schemeClr val="tx1"/>
                </a:solidFill>
              </a:rPr>
              <a:t>(Expressão)</a:t>
            </a:r>
          </a:p>
          <a:p>
            <a:r>
              <a:rPr lang="pt-BR" sz="2400" dirty="0" smtClean="0"/>
              <a:t>     </a:t>
            </a:r>
            <a:r>
              <a:rPr lang="pt-BR" sz="2400" dirty="0" smtClean="0">
                <a:solidFill>
                  <a:srgbClr val="00B050"/>
                </a:solidFill>
              </a:rPr>
              <a:t>Opção </a:t>
            </a:r>
            <a:r>
              <a:rPr lang="pt-BR" sz="2400" dirty="0" smtClean="0">
                <a:solidFill>
                  <a:schemeClr val="tx1"/>
                </a:solidFill>
              </a:rPr>
              <a:t>&lt;conteúdo 1&gt;</a:t>
            </a:r>
          </a:p>
          <a:p>
            <a:r>
              <a:rPr lang="pt-BR" sz="2400" dirty="0" smtClean="0">
                <a:solidFill>
                  <a:schemeClr val="tx1"/>
                </a:solidFill>
              </a:rPr>
              <a:t>		&lt;</a:t>
            </a:r>
            <a:r>
              <a:rPr lang="pt-BR" sz="2400" dirty="0" smtClean="0">
                <a:solidFill>
                  <a:srgbClr val="00B050"/>
                </a:solidFill>
              </a:rPr>
              <a:t>comando</a:t>
            </a:r>
            <a:r>
              <a:rPr lang="pt-BR" sz="2400" dirty="0" smtClean="0">
                <a:solidFill>
                  <a:schemeClr val="tx1"/>
                </a:solidFill>
              </a:rPr>
              <a:t>&gt;</a:t>
            </a:r>
          </a:p>
          <a:p>
            <a:r>
              <a:rPr lang="pt-BR" sz="2400" dirty="0" smtClean="0">
                <a:solidFill>
                  <a:schemeClr val="tx1"/>
                </a:solidFill>
              </a:rPr>
              <a:t>     </a:t>
            </a:r>
            <a:r>
              <a:rPr lang="pt-BR" sz="2400" dirty="0" smtClean="0">
                <a:solidFill>
                  <a:srgbClr val="00B050"/>
                </a:solidFill>
              </a:rPr>
              <a:t>Opção </a:t>
            </a:r>
            <a:r>
              <a:rPr lang="pt-BR" sz="2400" dirty="0" smtClean="0">
                <a:solidFill>
                  <a:schemeClr val="tx1"/>
                </a:solidFill>
              </a:rPr>
              <a:t>&lt;conteúdo 2&gt;</a:t>
            </a:r>
          </a:p>
          <a:p>
            <a:r>
              <a:rPr lang="pt-BR" sz="2400" dirty="0" smtClean="0">
                <a:solidFill>
                  <a:schemeClr val="tx1"/>
                </a:solidFill>
              </a:rPr>
              <a:t>		&lt;</a:t>
            </a:r>
            <a:r>
              <a:rPr lang="pt-BR" sz="2400" dirty="0" smtClean="0">
                <a:solidFill>
                  <a:srgbClr val="00B050"/>
                </a:solidFill>
              </a:rPr>
              <a:t>comando</a:t>
            </a:r>
            <a:r>
              <a:rPr lang="pt-BR" sz="2400" dirty="0" smtClean="0">
                <a:solidFill>
                  <a:schemeClr val="tx1"/>
                </a:solidFill>
              </a:rPr>
              <a:t>&gt;</a:t>
            </a:r>
          </a:p>
          <a:p>
            <a:r>
              <a:rPr lang="pt-BR" sz="2400" dirty="0" smtClean="0">
                <a:solidFill>
                  <a:srgbClr val="00B050"/>
                </a:solidFill>
              </a:rPr>
              <a:t>     DEFAUT</a:t>
            </a:r>
          </a:p>
          <a:p>
            <a:r>
              <a:rPr lang="pt-BR" sz="2400" dirty="0" smtClean="0">
                <a:solidFill>
                  <a:srgbClr val="00B050"/>
                </a:solidFill>
              </a:rPr>
              <a:t>	 </a:t>
            </a:r>
            <a:r>
              <a:rPr lang="pt-BR" sz="2400" dirty="0" smtClean="0">
                <a:solidFill>
                  <a:schemeClr val="tx1"/>
                </a:solidFill>
              </a:rPr>
              <a:t>&lt;</a:t>
            </a:r>
            <a:r>
              <a:rPr lang="pt-BR" sz="2400" dirty="0" smtClean="0">
                <a:solidFill>
                  <a:srgbClr val="00B050"/>
                </a:solidFill>
              </a:rPr>
              <a:t>comando</a:t>
            </a:r>
            <a:r>
              <a:rPr lang="pt-BR" sz="2400" dirty="0" smtClean="0">
                <a:solidFill>
                  <a:schemeClr val="tx1"/>
                </a:solidFill>
              </a:rPr>
              <a:t>&gt;</a:t>
            </a:r>
            <a:endParaRPr lang="pt-BR" sz="2400" u="sng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Seleção Múltipla: Sintaxe em “C”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buNone/>
            </a:pPr>
            <a:endParaRPr lang="pt-BR" sz="21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pt-BR" sz="2800" dirty="0" smtClean="0">
                <a:solidFill>
                  <a:srgbClr val="0070C0"/>
                </a:solidFill>
              </a:rPr>
              <a:t>	</a:t>
            </a:r>
            <a:r>
              <a:rPr lang="pt-BR" sz="2800" dirty="0" smtClean="0">
                <a:solidFill>
                  <a:srgbClr val="00B050"/>
                </a:solidFill>
              </a:rPr>
              <a:t>Switch (</a:t>
            </a:r>
            <a:r>
              <a:rPr lang="pt-BR" sz="2800" dirty="0" smtClean="0"/>
              <a:t>Expressão</a:t>
            </a:r>
            <a:r>
              <a:rPr lang="pt-BR" sz="2800" dirty="0" smtClean="0">
                <a:solidFill>
                  <a:srgbClr val="00B050"/>
                </a:solidFill>
              </a:rPr>
              <a:t>)</a:t>
            </a:r>
          </a:p>
          <a:p>
            <a:pPr>
              <a:buNone/>
            </a:pPr>
            <a:r>
              <a:rPr lang="pt-BR" sz="2800" dirty="0" smtClean="0">
                <a:solidFill>
                  <a:srgbClr val="0070C0"/>
                </a:solidFill>
              </a:rPr>
              <a:t>	   </a:t>
            </a:r>
            <a:r>
              <a:rPr lang="pt-BR" sz="2800" dirty="0" smtClean="0">
                <a:solidFill>
                  <a:srgbClr val="00B050"/>
                </a:solidFill>
              </a:rPr>
              <a:t>{</a:t>
            </a:r>
          </a:p>
          <a:p>
            <a:pPr>
              <a:buNone/>
            </a:pPr>
            <a:r>
              <a:rPr lang="pt-BR" sz="2800" dirty="0" smtClean="0">
                <a:solidFill>
                  <a:srgbClr val="0070C0"/>
                </a:solidFill>
              </a:rPr>
              <a:t>		</a:t>
            </a:r>
            <a:r>
              <a:rPr lang="pt-BR" sz="2800" dirty="0" smtClean="0">
                <a:solidFill>
                  <a:srgbClr val="00B050"/>
                </a:solidFill>
              </a:rPr>
              <a:t>case</a:t>
            </a:r>
            <a:r>
              <a:rPr lang="pt-BR" sz="2800" dirty="0" smtClean="0">
                <a:solidFill>
                  <a:srgbClr val="0070C0"/>
                </a:solidFill>
              </a:rPr>
              <a:t> </a:t>
            </a:r>
            <a:r>
              <a:rPr lang="pt-BR" sz="2800" dirty="0" smtClean="0"/>
              <a:t>constante 1:</a:t>
            </a:r>
          </a:p>
          <a:p>
            <a:pPr>
              <a:buNone/>
            </a:pPr>
            <a:r>
              <a:rPr lang="pt-BR" sz="2800" dirty="0" smtClean="0"/>
              <a:t>	       	      </a:t>
            </a:r>
            <a:r>
              <a:rPr lang="pt-BR" sz="2800" dirty="0" smtClean="0">
                <a:solidFill>
                  <a:srgbClr val="00B050"/>
                </a:solidFill>
              </a:rPr>
              <a:t>comando 1</a:t>
            </a:r>
            <a:r>
              <a:rPr lang="pt-BR" sz="2800" dirty="0" smtClean="0"/>
              <a:t>;</a:t>
            </a:r>
          </a:p>
          <a:p>
            <a:pPr>
              <a:buNone/>
            </a:pPr>
            <a:r>
              <a:rPr lang="pt-BR" sz="2800" dirty="0" smtClean="0"/>
              <a:t>		</a:t>
            </a:r>
            <a:r>
              <a:rPr lang="pt-BR" sz="2800" dirty="0" err="1" smtClean="0"/>
              <a:t>break</a:t>
            </a:r>
            <a:r>
              <a:rPr lang="pt-BR" sz="2800" dirty="0" smtClean="0"/>
              <a:t>;</a:t>
            </a:r>
          </a:p>
          <a:p>
            <a:pPr>
              <a:buNone/>
            </a:pPr>
            <a:endParaRPr lang="pt-BR" sz="2800" dirty="0" smtClean="0"/>
          </a:p>
          <a:p>
            <a:pPr>
              <a:buNone/>
            </a:pPr>
            <a:r>
              <a:rPr lang="pt-BR" sz="2800" dirty="0" smtClean="0"/>
              <a:t>		</a:t>
            </a:r>
            <a:r>
              <a:rPr lang="pt-BR" sz="2800" dirty="0" smtClean="0">
                <a:solidFill>
                  <a:srgbClr val="00B050"/>
                </a:solidFill>
              </a:rPr>
              <a:t>case</a:t>
            </a:r>
            <a:r>
              <a:rPr lang="pt-BR" sz="2800" dirty="0" smtClean="0">
                <a:solidFill>
                  <a:srgbClr val="0070C0"/>
                </a:solidFill>
              </a:rPr>
              <a:t> </a:t>
            </a:r>
            <a:r>
              <a:rPr lang="pt-BR" sz="2800" dirty="0" smtClean="0"/>
              <a:t>constante 2:</a:t>
            </a:r>
          </a:p>
          <a:p>
            <a:pPr>
              <a:buNone/>
            </a:pPr>
            <a:r>
              <a:rPr lang="pt-BR" sz="2800" dirty="0" smtClean="0"/>
              <a:t>	       	      </a:t>
            </a:r>
            <a:r>
              <a:rPr lang="pt-BR" sz="2800" dirty="0" smtClean="0">
                <a:solidFill>
                  <a:srgbClr val="00B050"/>
                </a:solidFill>
              </a:rPr>
              <a:t>comando 2</a:t>
            </a:r>
            <a:r>
              <a:rPr lang="pt-BR" sz="2800" dirty="0" smtClean="0"/>
              <a:t>;</a:t>
            </a:r>
          </a:p>
          <a:p>
            <a:pPr>
              <a:buNone/>
            </a:pPr>
            <a:r>
              <a:rPr lang="pt-BR" sz="2800" dirty="0" smtClean="0"/>
              <a:t>		</a:t>
            </a:r>
            <a:r>
              <a:rPr lang="pt-BR" sz="2800" dirty="0" err="1" smtClean="0"/>
              <a:t>break</a:t>
            </a:r>
            <a:r>
              <a:rPr lang="pt-BR" sz="2800" dirty="0" smtClean="0"/>
              <a:t>;</a:t>
            </a:r>
          </a:p>
          <a:p>
            <a:pPr>
              <a:buNone/>
            </a:pPr>
            <a:r>
              <a:rPr lang="pt-BR" sz="2800" dirty="0" smtClean="0"/>
              <a:t>		</a:t>
            </a:r>
          </a:p>
          <a:p>
            <a:pPr>
              <a:buNone/>
            </a:pPr>
            <a:r>
              <a:rPr lang="pt-BR" sz="2800" dirty="0" smtClean="0">
                <a:solidFill>
                  <a:srgbClr val="00B050"/>
                </a:solidFill>
              </a:rPr>
              <a:t>		default:		</a:t>
            </a:r>
            <a:r>
              <a:rPr lang="pt-BR" sz="2800" dirty="0" smtClean="0"/>
              <a:t> //opcional	</a:t>
            </a:r>
            <a:endParaRPr lang="pt-BR" sz="2800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pt-BR" sz="2800" dirty="0" smtClean="0">
                <a:solidFill>
                  <a:srgbClr val="00B050"/>
                </a:solidFill>
              </a:rPr>
              <a:t>		      comandos</a:t>
            </a:r>
            <a:r>
              <a:rPr lang="pt-BR" sz="2800" dirty="0" smtClean="0"/>
              <a:t>;</a:t>
            </a:r>
          </a:p>
          <a:p>
            <a:pPr>
              <a:buNone/>
            </a:pPr>
            <a:r>
              <a:rPr lang="pt-BR" sz="2800" dirty="0" smtClean="0">
                <a:solidFill>
                  <a:srgbClr val="00B050"/>
                </a:solidFill>
              </a:rPr>
              <a:t>	   }</a:t>
            </a:r>
            <a:endParaRPr lang="pt-BR" sz="28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Problema Seleção Múltipla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195248"/>
          </a:xfrm>
        </p:spPr>
        <p:txBody>
          <a:bodyPr>
            <a:normAutofit fontScale="92500" lnSpcReduction="10000"/>
          </a:bodyPr>
          <a:lstStyle/>
          <a:p>
            <a:pPr marL="788670" lvl="1" indent="-514350">
              <a:buNone/>
            </a:pPr>
            <a:r>
              <a:rPr lang="pt-BR" dirty="0" smtClean="0">
                <a:solidFill>
                  <a:srgbClr val="0070C0"/>
                </a:solidFill>
              </a:rPr>
              <a:t>Inicio</a:t>
            </a:r>
          </a:p>
          <a:p>
            <a:pPr marL="788670" lvl="1" indent="-514350">
              <a:buNone/>
            </a:pPr>
            <a:r>
              <a:rPr lang="pt-BR" dirty="0" smtClean="0">
                <a:solidFill>
                  <a:srgbClr val="0070C0"/>
                </a:solidFill>
              </a:rPr>
              <a:t>  </a:t>
            </a:r>
            <a:r>
              <a:rPr lang="pt-BR" dirty="0" smtClean="0">
                <a:solidFill>
                  <a:srgbClr val="00B050"/>
                </a:solidFill>
              </a:rPr>
              <a:t>Ler </a:t>
            </a:r>
            <a:r>
              <a:rPr lang="pt-BR" dirty="0" smtClean="0">
                <a:solidFill>
                  <a:srgbClr val="FF0000"/>
                </a:solidFill>
              </a:rPr>
              <a:t>num;</a:t>
            </a:r>
          </a:p>
          <a:p>
            <a:pPr marL="788670" lvl="1" indent="-514350">
              <a:buNone/>
            </a:pPr>
            <a:r>
              <a:rPr lang="pt-BR" dirty="0" smtClean="0">
                <a:solidFill>
                  <a:srgbClr val="00B050"/>
                </a:solidFill>
              </a:rPr>
              <a:t>  Desvie</a:t>
            </a:r>
            <a:r>
              <a:rPr lang="pt-BR" dirty="0" smtClean="0">
                <a:solidFill>
                  <a:srgbClr val="FF0000"/>
                </a:solidFill>
              </a:rPr>
              <a:t> (num) </a:t>
            </a:r>
          </a:p>
          <a:p>
            <a:pPr marL="788670" lvl="1" indent="-514350">
              <a:buNone/>
            </a:pPr>
            <a:r>
              <a:rPr lang="pt-BR" dirty="0" smtClean="0">
                <a:solidFill>
                  <a:srgbClr val="00B050"/>
                </a:solidFill>
              </a:rPr>
              <a:t>	Opção </a:t>
            </a:r>
            <a:r>
              <a:rPr lang="pt-BR" dirty="0" smtClean="0">
                <a:solidFill>
                  <a:srgbClr val="FF0000"/>
                </a:solidFill>
              </a:rPr>
              <a:t>1</a:t>
            </a:r>
            <a:r>
              <a:rPr lang="pt-BR" dirty="0" smtClean="0">
                <a:solidFill>
                  <a:srgbClr val="00B050"/>
                </a:solidFill>
              </a:rPr>
              <a:t>      </a:t>
            </a:r>
          </a:p>
          <a:p>
            <a:pPr marL="788670" lvl="1" indent="-514350">
              <a:buNone/>
            </a:pPr>
            <a:r>
              <a:rPr lang="pt-BR" dirty="0" smtClean="0">
                <a:solidFill>
                  <a:srgbClr val="00B050"/>
                </a:solidFill>
              </a:rPr>
              <a:t>	    Escrever </a:t>
            </a:r>
            <a:r>
              <a:rPr lang="pt-BR" dirty="0" smtClean="0">
                <a:solidFill>
                  <a:srgbClr val="FF0000"/>
                </a:solidFill>
              </a:rPr>
              <a:t> “Número 1”</a:t>
            </a:r>
          </a:p>
          <a:p>
            <a:pPr marL="788670" lvl="1" indent="-514350">
              <a:buNone/>
            </a:pPr>
            <a:r>
              <a:rPr lang="pt-BR" dirty="0" smtClean="0">
                <a:solidFill>
                  <a:srgbClr val="FF0000"/>
                </a:solidFill>
              </a:rPr>
              <a:t>	</a:t>
            </a:r>
            <a:r>
              <a:rPr lang="pt-BR" dirty="0" smtClean="0">
                <a:solidFill>
                  <a:srgbClr val="00B050"/>
                </a:solidFill>
              </a:rPr>
              <a:t>Opção </a:t>
            </a:r>
            <a:r>
              <a:rPr lang="pt-BR" dirty="0" smtClean="0">
                <a:solidFill>
                  <a:srgbClr val="FF0000"/>
                </a:solidFill>
              </a:rPr>
              <a:t>2</a:t>
            </a:r>
            <a:r>
              <a:rPr lang="pt-BR" dirty="0" smtClean="0">
                <a:solidFill>
                  <a:srgbClr val="00B050"/>
                </a:solidFill>
              </a:rPr>
              <a:t>      </a:t>
            </a:r>
          </a:p>
          <a:p>
            <a:pPr marL="788670" lvl="1" indent="-514350">
              <a:buNone/>
            </a:pPr>
            <a:r>
              <a:rPr lang="pt-BR" dirty="0" smtClean="0">
                <a:solidFill>
                  <a:srgbClr val="00B050"/>
                </a:solidFill>
              </a:rPr>
              <a:t>	    Escrever </a:t>
            </a:r>
            <a:r>
              <a:rPr lang="pt-BR" dirty="0" smtClean="0">
                <a:solidFill>
                  <a:srgbClr val="FF0000"/>
                </a:solidFill>
              </a:rPr>
              <a:t> “Número 2”</a:t>
            </a:r>
          </a:p>
          <a:p>
            <a:pPr marL="788670" lvl="1" indent="-514350">
              <a:buNone/>
            </a:pPr>
            <a:r>
              <a:rPr lang="pt-BR" dirty="0" smtClean="0">
                <a:solidFill>
                  <a:srgbClr val="FF0000"/>
                </a:solidFill>
              </a:rPr>
              <a:t>	</a:t>
            </a:r>
            <a:r>
              <a:rPr lang="pt-BR" dirty="0" smtClean="0">
                <a:solidFill>
                  <a:srgbClr val="00B050"/>
                </a:solidFill>
              </a:rPr>
              <a:t>Opção </a:t>
            </a:r>
            <a:r>
              <a:rPr lang="pt-BR" dirty="0" smtClean="0">
                <a:solidFill>
                  <a:srgbClr val="FF0000"/>
                </a:solidFill>
              </a:rPr>
              <a:t>3</a:t>
            </a:r>
            <a:r>
              <a:rPr lang="pt-BR" dirty="0" smtClean="0">
                <a:solidFill>
                  <a:srgbClr val="00B050"/>
                </a:solidFill>
              </a:rPr>
              <a:t>      </a:t>
            </a:r>
          </a:p>
          <a:p>
            <a:pPr marL="788670" lvl="1" indent="-514350">
              <a:buNone/>
            </a:pPr>
            <a:r>
              <a:rPr lang="pt-BR" dirty="0" smtClean="0">
                <a:solidFill>
                  <a:srgbClr val="00B050"/>
                </a:solidFill>
              </a:rPr>
              <a:t>	    Escrever </a:t>
            </a:r>
            <a:r>
              <a:rPr lang="pt-BR" dirty="0" smtClean="0">
                <a:solidFill>
                  <a:srgbClr val="FF0000"/>
                </a:solidFill>
              </a:rPr>
              <a:t> “Número 3”</a:t>
            </a:r>
          </a:p>
          <a:p>
            <a:pPr marL="788670" lvl="1" indent="-514350">
              <a:buNone/>
            </a:pPr>
            <a:r>
              <a:rPr lang="pt-BR" dirty="0" smtClean="0">
                <a:solidFill>
                  <a:srgbClr val="FF0000"/>
                </a:solidFill>
              </a:rPr>
              <a:t>	</a:t>
            </a:r>
            <a:r>
              <a:rPr lang="pt-BR" dirty="0" smtClean="0">
                <a:solidFill>
                  <a:srgbClr val="00B050"/>
                </a:solidFill>
              </a:rPr>
              <a:t>Opção </a:t>
            </a:r>
            <a:r>
              <a:rPr lang="pt-BR" dirty="0" smtClean="0">
                <a:solidFill>
                  <a:srgbClr val="FF0000"/>
                </a:solidFill>
              </a:rPr>
              <a:t>4</a:t>
            </a:r>
            <a:r>
              <a:rPr lang="pt-BR" dirty="0" smtClean="0">
                <a:solidFill>
                  <a:srgbClr val="00B050"/>
                </a:solidFill>
              </a:rPr>
              <a:t>      </a:t>
            </a:r>
          </a:p>
          <a:p>
            <a:pPr marL="788670" lvl="1" indent="-514350">
              <a:buNone/>
            </a:pPr>
            <a:r>
              <a:rPr lang="pt-BR" dirty="0" smtClean="0">
                <a:solidFill>
                  <a:srgbClr val="00B050"/>
                </a:solidFill>
              </a:rPr>
              <a:t>	    Escrever </a:t>
            </a:r>
            <a:r>
              <a:rPr lang="pt-BR" dirty="0" smtClean="0">
                <a:solidFill>
                  <a:srgbClr val="FF0000"/>
                </a:solidFill>
              </a:rPr>
              <a:t> “Número 4”</a:t>
            </a:r>
          </a:p>
          <a:p>
            <a:pPr marL="788670" lvl="1" indent="-514350">
              <a:buNone/>
            </a:pPr>
            <a:r>
              <a:rPr lang="pt-BR" dirty="0" smtClean="0">
                <a:solidFill>
                  <a:srgbClr val="FF0000"/>
                </a:solidFill>
              </a:rPr>
              <a:t>	</a:t>
            </a:r>
            <a:r>
              <a:rPr lang="pt-BR" dirty="0" smtClean="0">
                <a:solidFill>
                  <a:srgbClr val="00B050"/>
                </a:solidFill>
              </a:rPr>
              <a:t> Default:</a:t>
            </a:r>
            <a:endParaRPr lang="pt-BR" dirty="0" smtClean="0">
              <a:solidFill>
                <a:srgbClr val="FF0000"/>
              </a:solidFill>
            </a:endParaRPr>
          </a:p>
          <a:p>
            <a:pPr marL="788670" lvl="1" indent="-514350">
              <a:buNone/>
            </a:pPr>
            <a:r>
              <a:rPr lang="pt-BR" dirty="0" smtClean="0">
                <a:solidFill>
                  <a:srgbClr val="FF0000"/>
                </a:solidFill>
              </a:rPr>
              <a:t>	    </a:t>
            </a:r>
            <a:r>
              <a:rPr lang="pt-BR" dirty="0" smtClean="0">
                <a:solidFill>
                  <a:srgbClr val="00B050"/>
                </a:solidFill>
              </a:rPr>
              <a:t>Escrever </a:t>
            </a:r>
            <a:r>
              <a:rPr lang="pt-BR" dirty="0" smtClean="0">
                <a:solidFill>
                  <a:srgbClr val="FF0000"/>
                </a:solidFill>
              </a:rPr>
              <a:t> “Número inválido”</a:t>
            </a:r>
            <a:endParaRPr lang="pt-BR" dirty="0" smtClean="0">
              <a:solidFill>
                <a:srgbClr val="00B050"/>
              </a:solidFill>
            </a:endParaRPr>
          </a:p>
          <a:p>
            <a:pPr marL="788670" lvl="1" indent="-514350">
              <a:buNone/>
            </a:pPr>
            <a:r>
              <a:rPr lang="pt-BR" dirty="0" smtClean="0">
                <a:solidFill>
                  <a:srgbClr val="0070C0"/>
                </a:solidFill>
              </a:rPr>
              <a:t>Fim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Pseudo - Código: Utilizando </a:t>
            </a:r>
            <a:r>
              <a:rPr lang="pt-BR" u="sng" dirty="0" smtClean="0">
                <a:solidFill>
                  <a:srgbClr val="0070C0"/>
                </a:solidFill>
              </a:rPr>
              <a:t>For</a:t>
            </a:r>
            <a:endParaRPr lang="pt-BR" u="sng" dirty="0">
              <a:solidFill>
                <a:srgbClr val="0070C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514350" indent="-514350">
              <a:buNone/>
            </a:pPr>
            <a:r>
              <a:rPr lang="pt-BR" sz="2100" dirty="0" smtClean="0">
                <a:solidFill>
                  <a:srgbClr val="FF0000"/>
                </a:solidFill>
              </a:rPr>
              <a:t>	</a:t>
            </a:r>
          </a:p>
          <a:p>
            <a:pPr marL="514350" indent="-514350">
              <a:buNone/>
            </a:pPr>
            <a:r>
              <a:rPr lang="pt-BR" sz="2800" dirty="0" smtClean="0">
                <a:solidFill>
                  <a:srgbClr val="FF0000"/>
                </a:solidFill>
              </a:rPr>
              <a:t>   </a:t>
            </a:r>
            <a:r>
              <a:rPr lang="pt-BR" sz="2800" dirty="0" smtClean="0"/>
              <a:t>soma = 0;</a:t>
            </a:r>
            <a:endParaRPr lang="pt-BR" sz="28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pt-BR" sz="2800" dirty="0" smtClean="0">
                <a:solidFill>
                  <a:srgbClr val="0070C0"/>
                </a:solidFill>
              </a:rPr>
              <a:t>	for (</a:t>
            </a:r>
            <a:r>
              <a:rPr lang="pt-BR" sz="2800" dirty="0" smtClean="0"/>
              <a:t>i = 1 </a:t>
            </a:r>
            <a:r>
              <a:rPr lang="pt-BR" sz="2800" dirty="0" smtClean="0">
                <a:solidFill>
                  <a:srgbClr val="0070C0"/>
                </a:solidFill>
              </a:rPr>
              <a:t>;</a:t>
            </a:r>
            <a:r>
              <a:rPr lang="pt-BR" sz="2800" dirty="0" smtClean="0"/>
              <a:t>  i &lt;= 100 </a:t>
            </a:r>
            <a:r>
              <a:rPr lang="pt-BR" sz="2800" dirty="0" smtClean="0">
                <a:solidFill>
                  <a:srgbClr val="0070C0"/>
                </a:solidFill>
              </a:rPr>
              <a:t>;</a:t>
            </a:r>
            <a:r>
              <a:rPr lang="pt-BR" sz="2800" dirty="0" smtClean="0"/>
              <a:t> i++</a:t>
            </a:r>
            <a:r>
              <a:rPr lang="pt-BR" sz="2800" dirty="0" smtClean="0">
                <a:solidFill>
                  <a:srgbClr val="0070C0"/>
                </a:solidFill>
              </a:rPr>
              <a:t>)</a:t>
            </a:r>
          </a:p>
          <a:p>
            <a:pPr>
              <a:buNone/>
            </a:pPr>
            <a:r>
              <a:rPr lang="pt-BR" sz="2800" dirty="0" smtClean="0">
                <a:solidFill>
                  <a:srgbClr val="0070C0"/>
                </a:solidFill>
              </a:rPr>
              <a:t>	 {</a:t>
            </a:r>
          </a:p>
          <a:p>
            <a:pPr>
              <a:buNone/>
            </a:pPr>
            <a:r>
              <a:rPr lang="pt-BR" sz="2800" dirty="0" smtClean="0">
                <a:solidFill>
                  <a:srgbClr val="0070C0"/>
                </a:solidFill>
              </a:rPr>
              <a:t>	     </a:t>
            </a:r>
            <a:r>
              <a:rPr lang="pt-BR" sz="2800" dirty="0" smtClean="0"/>
              <a:t>soma = soma+i;</a:t>
            </a:r>
          </a:p>
          <a:p>
            <a:pPr>
              <a:buNone/>
            </a:pPr>
            <a:r>
              <a:rPr lang="pt-BR" sz="2800" dirty="0" smtClean="0">
                <a:solidFill>
                  <a:srgbClr val="0070C0"/>
                </a:solidFill>
              </a:rPr>
              <a:t>    }</a:t>
            </a:r>
          </a:p>
          <a:p>
            <a:pPr>
              <a:buNone/>
            </a:pPr>
            <a:r>
              <a:rPr lang="pt-BR" sz="2800" dirty="0" smtClean="0">
                <a:solidFill>
                  <a:srgbClr val="0070C0"/>
                </a:solidFill>
              </a:rPr>
              <a:t>	</a:t>
            </a:r>
            <a:r>
              <a:rPr lang="pt-BR" sz="2800" dirty="0" smtClean="0">
                <a:solidFill>
                  <a:srgbClr val="00B050"/>
                </a:solidFill>
              </a:rPr>
              <a:t>Escrever</a:t>
            </a:r>
            <a:r>
              <a:rPr lang="pt-BR" sz="2800" dirty="0" smtClean="0"/>
              <a:t> soma;</a:t>
            </a:r>
            <a:endParaRPr lang="pt-BR" sz="1600" dirty="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Vetor ou </a:t>
            </a:r>
            <a:r>
              <a:rPr lang="pt-BR" dirty="0" err="1" smtClean="0"/>
              <a:t>Array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Arial" pitchFamily="34" charset="0"/>
              <a:buChar char="•"/>
            </a:pPr>
            <a:r>
              <a:rPr lang="pt-BR" dirty="0" smtClean="0">
                <a:solidFill>
                  <a:srgbClr val="00B050"/>
                </a:solidFill>
              </a:rPr>
              <a:t>Conjunto de informações agrupadas logicamente</a:t>
            </a:r>
          </a:p>
          <a:p>
            <a:pPr marL="514350" indent="-514350">
              <a:buFont typeface="Arial" pitchFamily="34" charset="0"/>
              <a:buChar char="•"/>
            </a:pPr>
            <a:r>
              <a:rPr lang="pt-BR" dirty="0" smtClean="0">
                <a:solidFill>
                  <a:srgbClr val="00B050"/>
                </a:solidFill>
              </a:rPr>
              <a:t>Mesmo tipo </a:t>
            </a:r>
            <a:r>
              <a:rPr lang="pt-BR" dirty="0" err="1" smtClean="0">
                <a:solidFill>
                  <a:srgbClr val="0070C0"/>
                </a:solidFill>
              </a:rPr>
              <a:t>int</a:t>
            </a:r>
            <a:r>
              <a:rPr lang="pt-BR" dirty="0" smtClean="0">
                <a:solidFill>
                  <a:srgbClr val="0070C0"/>
                </a:solidFill>
              </a:rPr>
              <a:t>, </a:t>
            </a:r>
            <a:r>
              <a:rPr lang="pt-BR" dirty="0" err="1" smtClean="0">
                <a:solidFill>
                  <a:srgbClr val="0070C0"/>
                </a:solidFill>
              </a:rPr>
              <a:t>char</a:t>
            </a:r>
            <a:r>
              <a:rPr lang="pt-BR" dirty="0" smtClean="0">
                <a:solidFill>
                  <a:srgbClr val="0070C0"/>
                </a:solidFill>
              </a:rPr>
              <a:t>...</a:t>
            </a:r>
          </a:p>
          <a:p>
            <a:pPr marL="514350" indent="-514350">
              <a:buNone/>
            </a:pPr>
            <a:endParaRPr lang="pt-BR" dirty="0" smtClean="0">
              <a:solidFill>
                <a:srgbClr val="FF0000"/>
              </a:solidFill>
            </a:endParaRPr>
          </a:p>
          <a:p>
            <a:pPr marL="514350" indent="-514350">
              <a:buNone/>
            </a:pPr>
            <a:r>
              <a:rPr lang="pt-BR" dirty="0" smtClean="0">
                <a:solidFill>
                  <a:srgbClr val="FF0000"/>
                </a:solidFill>
              </a:rPr>
              <a:t>    		</a:t>
            </a:r>
            <a:r>
              <a:rPr lang="pt-BR" dirty="0" smtClean="0"/>
              <a:t>     0          1         2         3          4         5</a:t>
            </a:r>
          </a:p>
          <a:p>
            <a:pPr marL="514350" indent="-514350">
              <a:buNone/>
            </a:pPr>
            <a:r>
              <a:rPr lang="pt-BR" dirty="0" smtClean="0"/>
              <a:t> Nota                                        </a:t>
            </a:r>
            <a:endParaRPr lang="pt-BR" dirty="0" smtClean="0">
              <a:solidFill>
                <a:srgbClr val="0070C0"/>
              </a:solidFill>
            </a:endParaRPr>
          </a:p>
          <a:p>
            <a:pPr marL="514350" indent="-514350">
              <a:buNone/>
            </a:pPr>
            <a:endParaRPr lang="pt-BR" dirty="0" smtClean="0">
              <a:solidFill>
                <a:srgbClr val="FF0000"/>
              </a:solidFill>
            </a:endParaRPr>
          </a:p>
          <a:p>
            <a:pPr marL="514350" indent="-514350">
              <a:buNone/>
            </a:pPr>
            <a:endParaRPr lang="pt-BR" dirty="0" smtClean="0">
              <a:solidFill>
                <a:srgbClr val="FF0000"/>
              </a:solidFill>
            </a:endParaRPr>
          </a:p>
          <a:p>
            <a:pPr marL="514350" indent="-514350">
              <a:buNone/>
            </a:pPr>
            <a:r>
              <a:rPr lang="pt-BR" dirty="0" smtClean="0"/>
              <a:t>			Nota [ </a:t>
            </a:r>
            <a:r>
              <a:rPr lang="pt-BR" dirty="0" smtClean="0">
                <a:solidFill>
                  <a:srgbClr val="0070C0"/>
                </a:solidFill>
              </a:rPr>
              <a:t>3</a:t>
            </a:r>
            <a:r>
              <a:rPr lang="pt-BR" dirty="0" smtClean="0"/>
              <a:t> ] = </a:t>
            </a:r>
            <a:r>
              <a:rPr lang="pt-BR" dirty="0" smtClean="0">
                <a:solidFill>
                  <a:srgbClr val="0070C0"/>
                </a:solidFill>
              </a:rPr>
              <a:t>8</a:t>
            </a:r>
            <a:r>
              <a:rPr lang="pt-BR" dirty="0" smtClean="0"/>
              <a:t>;</a:t>
            </a:r>
          </a:p>
          <a:p>
            <a:pPr marL="514350" indent="-514350">
              <a:buNone/>
            </a:pPr>
            <a:r>
              <a:rPr lang="pt-BR" dirty="0" smtClean="0">
                <a:solidFill>
                  <a:srgbClr val="0070C0"/>
                </a:solidFill>
              </a:rPr>
              <a:t>			</a:t>
            </a:r>
            <a:r>
              <a:rPr lang="pt-BR" dirty="0" smtClean="0"/>
              <a:t>Valor =</a:t>
            </a:r>
            <a:r>
              <a:rPr lang="pt-BR" dirty="0" smtClean="0">
                <a:solidFill>
                  <a:srgbClr val="0070C0"/>
                </a:solidFill>
              </a:rPr>
              <a:t> Nota [ 3 ];</a:t>
            </a:r>
          </a:p>
        </p:txBody>
      </p:sp>
      <p:graphicFrame>
        <p:nvGraphicFramePr>
          <p:cNvPr id="5" name="Tabela 4"/>
          <p:cNvGraphicFramePr>
            <a:graphicFrameLocks noGrp="1"/>
          </p:cNvGraphicFramePr>
          <p:nvPr/>
        </p:nvGraphicFramePr>
        <p:xfrm>
          <a:off x="1428728" y="3071810"/>
          <a:ext cx="6096000" cy="5851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585154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 smtClean="0">
                          <a:solidFill>
                            <a:srgbClr val="0070C0"/>
                          </a:solidFill>
                        </a:rPr>
                        <a:t>8</a:t>
                      </a:r>
                      <a:endParaRPr lang="pt-BR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609600" y="1371600"/>
            <a:ext cx="8229600" cy="49377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+mj-lt"/>
              <a:buAutoNum type="arabicPeriod"/>
              <a:tabLst/>
              <a:defRPr/>
            </a:pPr>
            <a:endParaRPr kumimoji="0" lang="pt-BR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r>
              <a:rPr kumimoji="0" lang="pt-BR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+mj-lt"/>
              <a:buAutoNum type="arabicPeriod"/>
              <a:tabLst/>
              <a:defRPr/>
            </a:pPr>
            <a:endParaRPr kumimoji="0" lang="pt-BR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Leitura - Vetor ou </a:t>
            </a:r>
            <a:r>
              <a:rPr lang="pt-BR" dirty="0" err="1" smtClean="0"/>
              <a:t>Array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Courier New" pitchFamily="49" charset="0"/>
              <a:buChar char="o"/>
            </a:pPr>
            <a:r>
              <a:rPr lang="pt-BR" dirty="0" err="1" smtClean="0">
                <a:solidFill>
                  <a:srgbClr val="FF0000"/>
                </a:solidFill>
              </a:rPr>
              <a:t>char</a:t>
            </a:r>
            <a:r>
              <a:rPr lang="pt-BR" dirty="0" smtClean="0">
                <a:solidFill>
                  <a:srgbClr val="FF0000"/>
                </a:solidFill>
              </a:rPr>
              <a:t> </a:t>
            </a:r>
          </a:p>
          <a:p>
            <a:pPr marL="514350" indent="-514350">
              <a:buFont typeface="Courier New" pitchFamily="49" charset="0"/>
              <a:buChar char="o"/>
            </a:pPr>
            <a:endParaRPr lang="pt-BR" dirty="0" smtClean="0">
              <a:solidFill>
                <a:srgbClr val="FF0000"/>
              </a:solidFill>
            </a:endParaRPr>
          </a:p>
          <a:p>
            <a:pPr marL="514350" indent="-514350">
              <a:buNone/>
            </a:pPr>
            <a:r>
              <a:rPr lang="pt-BR" dirty="0" err="1" smtClean="0"/>
              <a:t>char</a:t>
            </a:r>
            <a:r>
              <a:rPr lang="pt-BR" dirty="0" smtClean="0"/>
              <a:t> </a:t>
            </a:r>
            <a:r>
              <a:rPr lang="pt-BR" dirty="0" err="1" smtClean="0"/>
              <a:t>caracter</a:t>
            </a:r>
            <a:r>
              <a:rPr lang="pt-BR" dirty="0" smtClean="0"/>
              <a:t>;</a:t>
            </a:r>
          </a:p>
          <a:p>
            <a:pPr marL="514350" indent="-514350">
              <a:buNone/>
            </a:pPr>
            <a:r>
              <a:rPr lang="pt-BR" dirty="0" err="1" smtClean="0">
                <a:solidFill>
                  <a:srgbClr val="0070C0"/>
                </a:solidFill>
              </a:rPr>
              <a:t>scanf</a:t>
            </a:r>
            <a:r>
              <a:rPr lang="pt-BR" dirty="0" smtClean="0">
                <a:solidFill>
                  <a:srgbClr val="0070C0"/>
                </a:solidFill>
              </a:rPr>
              <a:t> (“</a:t>
            </a:r>
            <a:r>
              <a:rPr lang="pt-BR" dirty="0" smtClean="0"/>
              <a:t>%c</a:t>
            </a:r>
            <a:r>
              <a:rPr lang="pt-BR" dirty="0" smtClean="0">
                <a:solidFill>
                  <a:srgbClr val="0070C0"/>
                </a:solidFill>
              </a:rPr>
              <a:t>”,</a:t>
            </a:r>
            <a:r>
              <a:rPr lang="pt-BR" dirty="0" smtClean="0"/>
              <a:t>&amp; </a:t>
            </a:r>
            <a:r>
              <a:rPr lang="pt-BR" dirty="0" err="1" smtClean="0"/>
              <a:t>caracter</a:t>
            </a:r>
            <a:r>
              <a:rPr lang="pt-BR" dirty="0" smtClean="0">
                <a:solidFill>
                  <a:srgbClr val="0070C0"/>
                </a:solidFill>
              </a:rPr>
              <a:t>);</a:t>
            </a:r>
          </a:p>
          <a:p>
            <a:pPr marL="514350" indent="-514350">
              <a:buNone/>
            </a:pPr>
            <a:r>
              <a:rPr lang="pt-BR" dirty="0" err="1" smtClean="0"/>
              <a:t>caracter</a:t>
            </a:r>
            <a:r>
              <a:rPr lang="pt-BR" dirty="0" smtClean="0">
                <a:solidFill>
                  <a:srgbClr val="0070C0"/>
                </a:solidFill>
              </a:rPr>
              <a:t> = </a:t>
            </a:r>
            <a:r>
              <a:rPr lang="pt-BR" dirty="0" err="1" smtClean="0">
                <a:solidFill>
                  <a:srgbClr val="0070C0"/>
                </a:solidFill>
              </a:rPr>
              <a:t>getchar</a:t>
            </a:r>
            <a:r>
              <a:rPr lang="pt-BR" dirty="0" smtClean="0">
                <a:solidFill>
                  <a:srgbClr val="0070C0"/>
                </a:solidFill>
              </a:rPr>
              <a:t>();</a:t>
            </a:r>
            <a:endParaRPr lang="pt-BR" dirty="0" smtClean="0">
              <a:solidFill>
                <a:srgbClr val="FF0000"/>
              </a:solidFill>
            </a:endParaRPr>
          </a:p>
          <a:p>
            <a:pPr marL="514350" indent="-514350">
              <a:buNone/>
            </a:pPr>
            <a:endParaRPr lang="pt-BR" dirty="0" smtClean="0">
              <a:solidFill>
                <a:srgbClr val="FF0000"/>
              </a:solidFill>
            </a:endParaRPr>
          </a:p>
          <a:p>
            <a:pPr marL="514350" indent="-514350">
              <a:buFont typeface="Courier New" pitchFamily="49" charset="0"/>
              <a:buChar char="o"/>
            </a:pPr>
            <a:r>
              <a:rPr lang="pt-BR" dirty="0" smtClean="0">
                <a:solidFill>
                  <a:srgbClr val="FF0000"/>
                </a:solidFill>
              </a:rPr>
              <a:t>string</a:t>
            </a:r>
          </a:p>
          <a:p>
            <a:pPr marL="514350" indent="-514350">
              <a:buFont typeface="Courier New" pitchFamily="49" charset="0"/>
              <a:buChar char="o"/>
            </a:pPr>
            <a:endParaRPr lang="pt-BR" dirty="0" smtClean="0">
              <a:solidFill>
                <a:srgbClr val="FF0000"/>
              </a:solidFill>
            </a:endParaRPr>
          </a:p>
          <a:p>
            <a:pPr marL="514350" indent="-514350">
              <a:buNone/>
            </a:pPr>
            <a:r>
              <a:rPr lang="pt-BR" dirty="0" err="1" smtClean="0"/>
              <a:t>char</a:t>
            </a:r>
            <a:r>
              <a:rPr lang="pt-BR" dirty="0" smtClean="0"/>
              <a:t> palavra[10];</a:t>
            </a:r>
            <a:endParaRPr lang="pt-BR" dirty="0" smtClean="0">
              <a:solidFill>
                <a:srgbClr val="FF0000"/>
              </a:solidFill>
            </a:endParaRPr>
          </a:p>
          <a:p>
            <a:pPr marL="514350" indent="-514350">
              <a:buNone/>
            </a:pPr>
            <a:r>
              <a:rPr lang="pt-BR" dirty="0" err="1" smtClean="0">
                <a:solidFill>
                  <a:srgbClr val="0070C0"/>
                </a:solidFill>
              </a:rPr>
              <a:t>scanf</a:t>
            </a:r>
            <a:r>
              <a:rPr lang="pt-BR" dirty="0" smtClean="0">
                <a:solidFill>
                  <a:srgbClr val="0070C0"/>
                </a:solidFill>
              </a:rPr>
              <a:t> (“</a:t>
            </a:r>
            <a:r>
              <a:rPr lang="pt-BR" dirty="0" smtClean="0"/>
              <a:t>%s</a:t>
            </a:r>
            <a:r>
              <a:rPr lang="pt-BR" dirty="0" smtClean="0">
                <a:solidFill>
                  <a:srgbClr val="0070C0"/>
                </a:solidFill>
              </a:rPr>
              <a:t>”,</a:t>
            </a:r>
            <a:r>
              <a:rPr lang="pt-BR" dirty="0" smtClean="0"/>
              <a:t>&amp; palavra</a:t>
            </a:r>
            <a:r>
              <a:rPr lang="pt-BR" dirty="0" smtClean="0">
                <a:solidFill>
                  <a:srgbClr val="0070C0"/>
                </a:solidFill>
              </a:rPr>
              <a:t>);</a:t>
            </a:r>
          </a:p>
          <a:p>
            <a:pPr marL="514350" indent="-514350">
              <a:buNone/>
            </a:pPr>
            <a:r>
              <a:rPr lang="pt-BR" dirty="0" err="1" smtClean="0">
                <a:solidFill>
                  <a:srgbClr val="0070C0"/>
                </a:solidFill>
              </a:rPr>
              <a:t>gets</a:t>
            </a:r>
            <a:r>
              <a:rPr lang="pt-BR" dirty="0" smtClean="0">
                <a:solidFill>
                  <a:srgbClr val="0070C0"/>
                </a:solidFill>
              </a:rPr>
              <a:t>(</a:t>
            </a:r>
            <a:r>
              <a:rPr lang="pt-BR" dirty="0" smtClean="0"/>
              <a:t>palavra</a:t>
            </a:r>
            <a:r>
              <a:rPr lang="pt-BR" dirty="0" smtClean="0">
                <a:solidFill>
                  <a:srgbClr val="0070C0"/>
                </a:solidFill>
              </a:rPr>
              <a:t>);</a:t>
            </a:r>
            <a:br>
              <a:rPr lang="pt-BR" dirty="0" smtClean="0">
                <a:solidFill>
                  <a:srgbClr val="0070C0"/>
                </a:solidFill>
              </a:rPr>
            </a:br>
            <a:endParaRPr lang="pt-BR" dirty="0" smtClean="0">
              <a:solidFill>
                <a:srgbClr val="FF0000"/>
              </a:solidFill>
            </a:endParaRPr>
          </a:p>
          <a:p>
            <a:pPr marL="514350" indent="-514350">
              <a:buNone/>
            </a:pPr>
            <a:endParaRPr lang="pt-BR" dirty="0" smtClean="0">
              <a:solidFill>
                <a:srgbClr val="FF0000"/>
              </a:solidFill>
            </a:endParaRPr>
          </a:p>
          <a:p>
            <a:pPr marL="514350" indent="-514350">
              <a:buNone/>
            </a:pPr>
            <a:endParaRPr lang="pt-BR" dirty="0" smtClean="0">
              <a:solidFill>
                <a:srgbClr val="FF0000"/>
              </a:solidFill>
            </a:endParaRPr>
          </a:p>
          <a:p>
            <a:pPr marL="514350" indent="-514350">
              <a:buNone/>
            </a:pPr>
            <a:endParaRPr lang="pt-BR" dirty="0" smtClean="0">
              <a:solidFill>
                <a:srgbClr val="FF0000"/>
              </a:solidFill>
            </a:endParaRPr>
          </a:p>
        </p:txBody>
      </p:sp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609600" y="1371600"/>
            <a:ext cx="8229600" cy="49377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+mj-lt"/>
              <a:buAutoNum type="arabicPeriod"/>
              <a:tabLst/>
              <a:defRPr/>
            </a:pPr>
            <a:endParaRPr kumimoji="0" lang="pt-BR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r>
              <a:rPr kumimoji="0" lang="pt-BR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+mj-lt"/>
              <a:buAutoNum type="arabicPeriod"/>
              <a:tabLst/>
              <a:defRPr/>
            </a:pPr>
            <a:endParaRPr kumimoji="0" lang="pt-BR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Manipulação - Vetor ou </a:t>
            </a:r>
            <a:r>
              <a:rPr lang="pt-BR" dirty="0" err="1" smtClean="0"/>
              <a:t>Array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Courier New" pitchFamily="49" charset="0"/>
              <a:buChar char="o"/>
            </a:pPr>
            <a:r>
              <a:rPr lang="pt-BR" dirty="0" smtClean="0">
                <a:solidFill>
                  <a:srgbClr val="FF0000"/>
                </a:solidFill>
              </a:rPr>
              <a:t>String1 = String2 (incorreto)</a:t>
            </a:r>
          </a:p>
          <a:p>
            <a:pPr marL="514350" indent="-514350">
              <a:buNone/>
            </a:pPr>
            <a:r>
              <a:rPr lang="pt-BR" dirty="0" smtClean="0">
                <a:solidFill>
                  <a:srgbClr val="00B050"/>
                </a:solidFill>
              </a:rPr>
              <a:t>#include&lt;string.h&gt;</a:t>
            </a:r>
          </a:p>
          <a:p>
            <a:pPr marL="514350" indent="-514350">
              <a:buNone/>
            </a:pPr>
            <a:endParaRPr lang="pt-BR" dirty="0" smtClean="0">
              <a:solidFill>
                <a:srgbClr val="0070C0"/>
              </a:solidFill>
            </a:endParaRPr>
          </a:p>
          <a:p>
            <a:pPr marL="514350" indent="-514350">
              <a:buFont typeface="Wingdings" pitchFamily="2" charset="2"/>
              <a:buChar char="Ø"/>
            </a:pPr>
            <a:r>
              <a:rPr lang="pt-BR" dirty="0" err="1" smtClean="0">
                <a:solidFill>
                  <a:srgbClr val="0070C0"/>
                </a:solidFill>
              </a:rPr>
              <a:t>Strcmp</a:t>
            </a:r>
            <a:r>
              <a:rPr lang="pt-BR" dirty="0" smtClean="0">
                <a:solidFill>
                  <a:srgbClr val="0070C0"/>
                </a:solidFill>
              </a:rPr>
              <a:t>(</a:t>
            </a:r>
            <a:r>
              <a:rPr lang="pt-BR" dirty="0" smtClean="0"/>
              <a:t>s1,s2</a:t>
            </a:r>
            <a:r>
              <a:rPr lang="pt-BR" dirty="0" smtClean="0">
                <a:solidFill>
                  <a:srgbClr val="0070C0"/>
                </a:solidFill>
              </a:rPr>
              <a:t>); - retorna “0” se forem iguais senão &lt;0</a:t>
            </a:r>
          </a:p>
          <a:p>
            <a:pPr marL="514350" indent="-514350">
              <a:buNone/>
            </a:pPr>
            <a:r>
              <a:rPr lang="pt-BR" dirty="0" smtClean="0">
                <a:solidFill>
                  <a:srgbClr val="0070C0"/>
                </a:solidFill>
              </a:rPr>
              <a:t>(comparada as duas strings)</a:t>
            </a:r>
          </a:p>
          <a:p>
            <a:pPr marL="514350" indent="-514350">
              <a:buFont typeface="Wingdings" pitchFamily="2" charset="2"/>
              <a:buChar char="Ø"/>
            </a:pPr>
            <a:r>
              <a:rPr lang="pt-BR" dirty="0" err="1" smtClean="0">
                <a:solidFill>
                  <a:srgbClr val="0070C0"/>
                </a:solidFill>
              </a:rPr>
              <a:t>Strcpy</a:t>
            </a:r>
            <a:r>
              <a:rPr lang="pt-BR" dirty="0" smtClean="0">
                <a:solidFill>
                  <a:srgbClr val="0070C0"/>
                </a:solidFill>
              </a:rPr>
              <a:t>(</a:t>
            </a:r>
            <a:r>
              <a:rPr lang="pt-BR" dirty="0" smtClean="0"/>
              <a:t>destino, origem</a:t>
            </a:r>
            <a:r>
              <a:rPr lang="pt-BR" dirty="0" smtClean="0">
                <a:solidFill>
                  <a:srgbClr val="0070C0"/>
                </a:solidFill>
              </a:rPr>
              <a:t>); - retorna a troca das </a:t>
            </a:r>
            <a:r>
              <a:rPr lang="pt-BR" dirty="0" err="1" smtClean="0">
                <a:solidFill>
                  <a:srgbClr val="0070C0"/>
                </a:solidFill>
              </a:rPr>
              <a:t>stings</a:t>
            </a:r>
            <a:endParaRPr lang="pt-BR" dirty="0" smtClean="0">
              <a:solidFill>
                <a:srgbClr val="0070C0"/>
              </a:solidFill>
            </a:endParaRPr>
          </a:p>
          <a:p>
            <a:pPr marL="514350" indent="-514350">
              <a:buFont typeface="Wingdings" pitchFamily="2" charset="2"/>
              <a:buChar char="Ø"/>
            </a:pPr>
            <a:r>
              <a:rPr lang="pt-BR" dirty="0" err="1" smtClean="0">
                <a:solidFill>
                  <a:srgbClr val="0070C0"/>
                </a:solidFill>
              </a:rPr>
              <a:t>Strcat</a:t>
            </a:r>
            <a:r>
              <a:rPr lang="pt-BR" dirty="0" smtClean="0">
                <a:solidFill>
                  <a:srgbClr val="0070C0"/>
                </a:solidFill>
              </a:rPr>
              <a:t>(</a:t>
            </a:r>
            <a:r>
              <a:rPr lang="pt-BR" dirty="0" smtClean="0"/>
              <a:t>destino+</a:t>
            </a:r>
            <a:r>
              <a:rPr lang="pt-BR" dirty="0" err="1" smtClean="0"/>
              <a:t>ori</a:t>
            </a:r>
            <a:r>
              <a:rPr lang="pt-BR" dirty="0" smtClean="0"/>
              <a:t>, origem</a:t>
            </a:r>
            <a:r>
              <a:rPr lang="pt-BR" dirty="0" smtClean="0">
                <a:solidFill>
                  <a:srgbClr val="0070C0"/>
                </a:solidFill>
              </a:rPr>
              <a:t>); - retorna string concatenada</a:t>
            </a:r>
          </a:p>
          <a:p>
            <a:pPr marL="514350" indent="-514350">
              <a:buFont typeface="Wingdings" pitchFamily="2" charset="2"/>
              <a:buChar char="Ø"/>
            </a:pPr>
            <a:r>
              <a:rPr lang="pt-BR" dirty="0" err="1" smtClean="0">
                <a:solidFill>
                  <a:srgbClr val="0070C0"/>
                </a:solidFill>
              </a:rPr>
              <a:t>Strlen</a:t>
            </a:r>
            <a:r>
              <a:rPr lang="pt-BR" dirty="0" smtClean="0">
                <a:solidFill>
                  <a:srgbClr val="0070C0"/>
                </a:solidFill>
              </a:rPr>
              <a:t>(</a:t>
            </a:r>
            <a:r>
              <a:rPr lang="pt-BR" dirty="0" smtClean="0"/>
              <a:t>string</a:t>
            </a:r>
            <a:r>
              <a:rPr lang="pt-BR" dirty="0" smtClean="0">
                <a:solidFill>
                  <a:srgbClr val="0070C0"/>
                </a:solidFill>
              </a:rPr>
              <a:t>); - retorna o tamanho da string</a:t>
            </a:r>
          </a:p>
          <a:p>
            <a:pPr marL="514350" indent="-514350">
              <a:buNone/>
            </a:pPr>
            <a:r>
              <a:rPr lang="pt-BR" dirty="0" smtClean="0">
                <a:solidFill>
                  <a:srgbClr val="0070C0"/>
                </a:solidFill>
              </a:rPr>
              <a:t/>
            </a:r>
            <a:br>
              <a:rPr lang="pt-BR" dirty="0" smtClean="0">
                <a:solidFill>
                  <a:srgbClr val="0070C0"/>
                </a:solidFill>
              </a:rPr>
            </a:br>
            <a:endParaRPr lang="pt-BR" dirty="0" smtClean="0">
              <a:solidFill>
                <a:srgbClr val="FF0000"/>
              </a:solidFill>
            </a:endParaRPr>
          </a:p>
          <a:p>
            <a:pPr marL="514350" indent="-514350">
              <a:buNone/>
            </a:pPr>
            <a:endParaRPr lang="pt-BR" dirty="0" smtClean="0">
              <a:solidFill>
                <a:srgbClr val="FF0000"/>
              </a:solidFill>
            </a:endParaRPr>
          </a:p>
          <a:p>
            <a:pPr marL="514350" indent="-514350">
              <a:buNone/>
            </a:pPr>
            <a:endParaRPr lang="pt-BR" dirty="0" smtClean="0">
              <a:solidFill>
                <a:srgbClr val="FF0000"/>
              </a:solidFill>
            </a:endParaRPr>
          </a:p>
          <a:p>
            <a:pPr marL="514350" indent="-514350">
              <a:buNone/>
            </a:pPr>
            <a:endParaRPr lang="pt-BR" dirty="0" smtClean="0">
              <a:solidFill>
                <a:srgbClr val="FF0000"/>
              </a:solidFill>
            </a:endParaRPr>
          </a:p>
        </p:txBody>
      </p:sp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609600" y="1371600"/>
            <a:ext cx="8229600" cy="49377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+mj-lt"/>
              <a:buAutoNum type="arabicPeriod"/>
              <a:tabLst/>
              <a:defRPr/>
            </a:pPr>
            <a:endParaRPr kumimoji="0" lang="pt-BR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r>
              <a:rPr kumimoji="0" lang="pt-BR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+mj-lt"/>
              <a:buAutoNum type="arabicPeriod"/>
              <a:tabLst/>
              <a:defRPr/>
            </a:pPr>
            <a:endParaRPr kumimoji="0" lang="pt-BR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Pseudo - Código: Utilizando </a:t>
            </a:r>
            <a:r>
              <a:rPr lang="pt-BR" u="sng" dirty="0" err="1" smtClean="0">
                <a:solidFill>
                  <a:srgbClr val="0070C0"/>
                </a:solidFill>
              </a:rPr>
              <a:t>While</a:t>
            </a:r>
            <a:endParaRPr lang="pt-BR" u="sng" dirty="0">
              <a:solidFill>
                <a:srgbClr val="0070C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514350" indent="-514350">
              <a:buNone/>
            </a:pPr>
            <a:r>
              <a:rPr lang="pt-BR" sz="2100" dirty="0" smtClean="0">
                <a:solidFill>
                  <a:srgbClr val="FF0000"/>
                </a:solidFill>
              </a:rPr>
              <a:t>	</a:t>
            </a:r>
          </a:p>
          <a:p>
            <a:pPr marL="514350" indent="-514350">
              <a:buNone/>
            </a:pPr>
            <a:r>
              <a:rPr lang="pt-BR" sz="2800" dirty="0" smtClean="0">
                <a:solidFill>
                  <a:srgbClr val="FF0000"/>
                </a:solidFill>
              </a:rPr>
              <a:t>   </a:t>
            </a:r>
            <a:r>
              <a:rPr lang="pt-BR" sz="2800" dirty="0" smtClean="0"/>
              <a:t>soma = 0;</a:t>
            </a:r>
          </a:p>
          <a:p>
            <a:pPr marL="514350" indent="-514350">
              <a:buNone/>
            </a:pPr>
            <a:r>
              <a:rPr lang="pt-BR" sz="2800" dirty="0" smtClean="0">
                <a:solidFill>
                  <a:srgbClr val="FF0000"/>
                </a:solidFill>
              </a:rPr>
              <a:t>   </a:t>
            </a:r>
            <a:r>
              <a:rPr lang="pt-BR" sz="2800" dirty="0" smtClean="0"/>
              <a:t>i = 1;</a:t>
            </a:r>
            <a:endParaRPr lang="pt-BR" sz="28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pt-BR" sz="2800" dirty="0" smtClean="0">
                <a:solidFill>
                  <a:srgbClr val="0070C0"/>
                </a:solidFill>
              </a:rPr>
              <a:t>	</a:t>
            </a:r>
            <a:r>
              <a:rPr lang="pt-BR" sz="2800" dirty="0" err="1" smtClean="0">
                <a:solidFill>
                  <a:srgbClr val="0070C0"/>
                </a:solidFill>
              </a:rPr>
              <a:t>while</a:t>
            </a:r>
            <a:r>
              <a:rPr lang="pt-BR" sz="2800" dirty="0" smtClean="0">
                <a:solidFill>
                  <a:srgbClr val="0070C0"/>
                </a:solidFill>
              </a:rPr>
              <a:t> (</a:t>
            </a:r>
            <a:r>
              <a:rPr lang="pt-BR" sz="2800" dirty="0" smtClean="0"/>
              <a:t>i &lt;= 100</a:t>
            </a:r>
            <a:r>
              <a:rPr lang="pt-BR" sz="2800" dirty="0" smtClean="0">
                <a:solidFill>
                  <a:srgbClr val="0070C0"/>
                </a:solidFill>
              </a:rPr>
              <a:t>)</a:t>
            </a:r>
          </a:p>
          <a:p>
            <a:pPr>
              <a:buNone/>
            </a:pPr>
            <a:r>
              <a:rPr lang="pt-BR" sz="2800" dirty="0" smtClean="0">
                <a:solidFill>
                  <a:srgbClr val="0070C0"/>
                </a:solidFill>
              </a:rPr>
              <a:t>	 {</a:t>
            </a:r>
          </a:p>
          <a:p>
            <a:pPr>
              <a:buNone/>
            </a:pPr>
            <a:r>
              <a:rPr lang="pt-BR" sz="2800" dirty="0" smtClean="0">
                <a:solidFill>
                  <a:srgbClr val="0070C0"/>
                </a:solidFill>
              </a:rPr>
              <a:t>	    </a:t>
            </a:r>
            <a:r>
              <a:rPr lang="pt-BR" sz="2800" dirty="0" smtClean="0"/>
              <a:t>soma = soma+i;</a:t>
            </a:r>
          </a:p>
          <a:p>
            <a:pPr>
              <a:buNone/>
            </a:pPr>
            <a:r>
              <a:rPr lang="pt-BR" sz="2800" dirty="0" smtClean="0"/>
              <a:t>	    i = i+1;  </a:t>
            </a:r>
            <a:r>
              <a:rPr lang="pt-BR" sz="2800" dirty="0" smtClean="0">
                <a:solidFill>
                  <a:srgbClr val="0070C0"/>
                </a:solidFill>
              </a:rPr>
              <a:t>(i++;)</a:t>
            </a:r>
          </a:p>
          <a:p>
            <a:pPr>
              <a:buNone/>
            </a:pPr>
            <a:r>
              <a:rPr lang="pt-BR" sz="2800" dirty="0" smtClean="0">
                <a:solidFill>
                  <a:srgbClr val="0070C0"/>
                </a:solidFill>
              </a:rPr>
              <a:t>    }</a:t>
            </a:r>
          </a:p>
          <a:p>
            <a:pPr>
              <a:buNone/>
            </a:pPr>
            <a:r>
              <a:rPr lang="pt-BR" sz="2800" dirty="0" smtClean="0">
                <a:solidFill>
                  <a:srgbClr val="0070C0"/>
                </a:solidFill>
              </a:rPr>
              <a:t>	</a:t>
            </a:r>
            <a:r>
              <a:rPr lang="pt-BR" sz="2800" dirty="0" smtClean="0">
                <a:solidFill>
                  <a:srgbClr val="00B050"/>
                </a:solidFill>
              </a:rPr>
              <a:t>Escrever</a:t>
            </a:r>
            <a:r>
              <a:rPr lang="pt-BR" sz="2800" dirty="0" smtClean="0"/>
              <a:t> soma;</a:t>
            </a:r>
            <a:endParaRPr lang="pt-BR" sz="1600" dirty="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Ementa do Módulo de Programação C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543956" cy="4924444"/>
          </a:xfrm>
        </p:spPr>
        <p:txBody>
          <a:bodyPr>
            <a:normAutofit/>
          </a:bodyPr>
          <a:lstStyle/>
          <a:p>
            <a:pPr marL="273050" indent="-273050"/>
            <a:r>
              <a:rPr lang="pt-BR" dirty="0" smtClean="0"/>
              <a:t>Linguagem de Programação – Aula 1</a:t>
            </a:r>
          </a:p>
          <a:p>
            <a:pPr marL="531813" lvl="1" indent="-258763">
              <a:buFont typeface="Wingdings" pitchFamily="2" charset="2"/>
              <a:buChar char="ü"/>
            </a:pPr>
            <a:r>
              <a:rPr lang="pt-BR" dirty="0" smtClean="0"/>
              <a:t>Introdução/Conceitos/Estrutura do Programa;</a:t>
            </a:r>
          </a:p>
          <a:p>
            <a:pPr marL="273050" indent="-273050"/>
            <a:r>
              <a:rPr lang="pt-BR" dirty="0" smtClean="0"/>
              <a:t>Estruturas de Controle (Laços de Repetição) – Aula 2/3</a:t>
            </a:r>
          </a:p>
          <a:p>
            <a:pPr marL="547370" lvl="1" indent="-273050">
              <a:buFont typeface="Wingdings" pitchFamily="2" charset="2"/>
              <a:buChar char="ü"/>
            </a:pPr>
            <a:r>
              <a:rPr lang="pt-BR" dirty="0" smtClean="0"/>
              <a:t>Aplicação de programas: Sequencial / Condicional / Interação;</a:t>
            </a:r>
          </a:p>
          <a:p>
            <a:pPr marL="273050" indent="-273050"/>
            <a:r>
              <a:rPr lang="pt-BR" dirty="0" smtClean="0"/>
              <a:t>Vetores e Funções – Aula 4/5</a:t>
            </a:r>
          </a:p>
          <a:p>
            <a:pPr marL="547370" lvl="1" indent="-273050">
              <a:buFont typeface="Wingdings" pitchFamily="2" charset="2"/>
              <a:buChar char="ü"/>
            </a:pPr>
            <a:r>
              <a:rPr lang="pt-BR" dirty="0" smtClean="0"/>
              <a:t>Criação / Aplicação / Exercícios Aplicados Robótica;</a:t>
            </a:r>
          </a:p>
          <a:p>
            <a:pPr marL="273050" indent="-273050">
              <a:buNone/>
            </a:pPr>
            <a:endParaRPr lang="pt-BR" dirty="0" smtClean="0"/>
          </a:p>
          <a:p>
            <a:pPr marL="547370" lvl="1" indent="-273050">
              <a:buNone/>
            </a:pPr>
            <a:endParaRPr lang="pt-BR" dirty="0" smtClean="0"/>
          </a:p>
          <a:p>
            <a:pPr marL="273050" indent="-273050"/>
            <a:endParaRPr lang="pt-BR" dirty="0" smtClean="0"/>
          </a:p>
          <a:p>
            <a:pPr marL="273050" indent="-273050">
              <a:buNone/>
            </a:pPr>
            <a:endParaRPr lang="pt-BR" dirty="0" smtClean="0"/>
          </a:p>
          <a:p>
            <a:pPr marL="273050" indent="-273050"/>
            <a:endParaRPr lang="pt-BR" dirty="0" smtClean="0"/>
          </a:p>
          <a:p>
            <a:pPr marL="273050" indent="-273050"/>
            <a:endParaRPr lang="pt-BR" dirty="0" smtClean="0"/>
          </a:p>
          <a:p>
            <a:pPr marL="788670" lvl="1" indent="-514350">
              <a:buFont typeface="+mj-lt"/>
              <a:buAutoNum type="alphaLcPeriod"/>
            </a:pPr>
            <a:endParaRPr lang="pt-BR" dirty="0" smtClean="0"/>
          </a:p>
          <a:p>
            <a:pPr marL="788670" lvl="1" indent="-514350">
              <a:buFont typeface="+mj-lt"/>
              <a:buAutoNum type="alphaLcPeriod"/>
            </a:pP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Pseudo - Código: Utilizando </a:t>
            </a:r>
            <a:r>
              <a:rPr lang="pt-BR" u="sng" dirty="0" err="1" smtClean="0">
                <a:solidFill>
                  <a:srgbClr val="0070C0"/>
                </a:solidFill>
              </a:rPr>
              <a:t>Do-While</a:t>
            </a:r>
            <a:endParaRPr lang="pt-BR" u="sng" dirty="0">
              <a:solidFill>
                <a:srgbClr val="0070C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514350" indent="-514350">
              <a:buNone/>
            </a:pPr>
            <a:r>
              <a:rPr lang="pt-BR" sz="2100" dirty="0" smtClean="0">
                <a:solidFill>
                  <a:srgbClr val="FF0000"/>
                </a:solidFill>
              </a:rPr>
              <a:t>	</a:t>
            </a:r>
          </a:p>
          <a:p>
            <a:pPr marL="514350" indent="-514350">
              <a:buNone/>
            </a:pPr>
            <a:r>
              <a:rPr lang="pt-BR" sz="2800" dirty="0" smtClean="0">
                <a:solidFill>
                  <a:srgbClr val="FF0000"/>
                </a:solidFill>
              </a:rPr>
              <a:t>   </a:t>
            </a:r>
            <a:r>
              <a:rPr lang="pt-BR" sz="2800" dirty="0" smtClean="0"/>
              <a:t>soma = 0;</a:t>
            </a:r>
          </a:p>
          <a:p>
            <a:pPr marL="514350" indent="-514350">
              <a:buNone/>
            </a:pPr>
            <a:r>
              <a:rPr lang="pt-BR" sz="2800" dirty="0" smtClean="0">
                <a:solidFill>
                  <a:srgbClr val="FF0000"/>
                </a:solidFill>
              </a:rPr>
              <a:t>   </a:t>
            </a:r>
            <a:r>
              <a:rPr lang="pt-BR" sz="2800" dirty="0" smtClean="0"/>
              <a:t>i = 1;</a:t>
            </a:r>
            <a:endParaRPr lang="pt-BR" sz="28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pt-BR" sz="2800" dirty="0" smtClean="0">
                <a:solidFill>
                  <a:srgbClr val="0070C0"/>
                </a:solidFill>
              </a:rPr>
              <a:t>	Do</a:t>
            </a:r>
          </a:p>
          <a:p>
            <a:pPr>
              <a:buNone/>
            </a:pPr>
            <a:r>
              <a:rPr lang="pt-BR" sz="2800" dirty="0" smtClean="0">
                <a:solidFill>
                  <a:srgbClr val="0070C0"/>
                </a:solidFill>
              </a:rPr>
              <a:t>	 {</a:t>
            </a:r>
          </a:p>
          <a:p>
            <a:pPr>
              <a:buNone/>
            </a:pPr>
            <a:r>
              <a:rPr lang="pt-BR" sz="2800" dirty="0" smtClean="0">
                <a:solidFill>
                  <a:srgbClr val="0070C0"/>
                </a:solidFill>
              </a:rPr>
              <a:t>	    </a:t>
            </a:r>
            <a:r>
              <a:rPr lang="pt-BR" sz="2800" dirty="0" smtClean="0"/>
              <a:t>soma = soma+i;</a:t>
            </a:r>
          </a:p>
          <a:p>
            <a:pPr>
              <a:buNone/>
            </a:pPr>
            <a:r>
              <a:rPr lang="pt-BR" sz="2800" dirty="0" smtClean="0"/>
              <a:t>	    i = i+1;  </a:t>
            </a:r>
            <a:r>
              <a:rPr lang="pt-BR" sz="2800" dirty="0" smtClean="0">
                <a:solidFill>
                  <a:srgbClr val="0070C0"/>
                </a:solidFill>
              </a:rPr>
              <a:t>(i++;)</a:t>
            </a:r>
          </a:p>
          <a:p>
            <a:pPr>
              <a:buNone/>
            </a:pPr>
            <a:r>
              <a:rPr lang="pt-BR" sz="2800" dirty="0" smtClean="0">
                <a:solidFill>
                  <a:srgbClr val="0070C0"/>
                </a:solidFill>
              </a:rPr>
              <a:t>    } </a:t>
            </a:r>
            <a:r>
              <a:rPr lang="pt-BR" sz="2800" dirty="0" err="1" smtClean="0">
                <a:solidFill>
                  <a:srgbClr val="0070C0"/>
                </a:solidFill>
              </a:rPr>
              <a:t>While</a:t>
            </a:r>
            <a:r>
              <a:rPr lang="pt-BR" sz="2800" dirty="0" smtClean="0">
                <a:solidFill>
                  <a:srgbClr val="0070C0"/>
                </a:solidFill>
              </a:rPr>
              <a:t> (</a:t>
            </a:r>
            <a:r>
              <a:rPr lang="pt-BR" sz="2800" dirty="0" smtClean="0"/>
              <a:t>i &lt;= 100</a:t>
            </a:r>
            <a:r>
              <a:rPr lang="pt-BR" sz="2800" dirty="0" smtClean="0">
                <a:solidFill>
                  <a:srgbClr val="0070C0"/>
                </a:solidFill>
              </a:rPr>
              <a:t>);</a:t>
            </a:r>
          </a:p>
          <a:p>
            <a:pPr>
              <a:buNone/>
            </a:pPr>
            <a:r>
              <a:rPr lang="pt-BR" sz="2800" dirty="0" smtClean="0">
                <a:solidFill>
                  <a:srgbClr val="0070C0"/>
                </a:solidFill>
              </a:rPr>
              <a:t>	</a:t>
            </a:r>
            <a:r>
              <a:rPr lang="pt-BR" sz="2800" dirty="0" smtClean="0">
                <a:solidFill>
                  <a:srgbClr val="00B050"/>
                </a:solidFill>
              </a:rPr>
              <a:t>Escrever</a:t>
            </a:r>
            <a:r>
              <a:rPr lang="pt-BR" sz="2800" dirty="0" smtClean="0"/>
              <a:t> soma;</a:t>
            </a:r>
            <a:endParaRPr lang="pt-BR" sz="1600" dirty="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Linguagem de Programação C</a:t>
            </a:r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1142976" y="1500174"/>
            <a:ext cx="6215106" cy="8572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3200" b="1" dirty="0" smtClean="0">
                <a:solidFill>
                  <a:srgbClr val="FF0000"/>
                </a:solidFill>
              </a:rPr>
              <a:t>Ambiente de Programação</a:t>
            </a:r>
            <a:endParaRPr lang="pt-BR" sz="3200" b="1" dirty="0">
              <a:solidFill>
                <a:srgbClr val="FF0000"/>
              </a:solidFill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857224" y="3357562"/>
            <a:ext cx="6715172" cy="135732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2800" u="sng" dirty="0" err="1" smtClean="0">
                <a:solidFill>
                  <a:srgbClr val="00B050"/>
                </a:solidFill>
              </a:rPr>
              <a:t>CodeBlocks</a:t>
            </a:r>
            <a:endParaRPr lang="pt-BR" sz="2800" u="sng" dirty="0" smtClean="0">
              <a:solidFill>
                <a:srgbClr val="00B050"/>
              </a:solidFill>
            </a:endParaRPr>
          </a:p>
          <a:p>
            <a:r>
              <a:rPr lang="pt-BR" sz="2800" dirty="0" smtClean="0">
                <a:solidFill>
                  <a:srgbClr val="00B050"/>
                </a:solidFill>
              </a:rPr>
              <a:t>	http://www.codeblocks.org</a:t>
            </a:r>
            <a:endParaRPr lang="pt-BR" dirty="0">
              <a:solidFill>
                <a:srgbClr val="00B050"/>
              </a:solidFill>
            </a:endParaRPr>
          </a:p>
        </p:txBody>
      </p:sp>
      <p:sp>
        <p:nvSpPr>
          <p:cNvPr id="17" name="Retângulo 16"/>
          <p:cNvSpPr/>
          <p:nvPr/>
        </p:nvSpPr>
        <p:spPr>
          <a:xfrm>
            <a:off x="642910" y="2428868"/>
            <a:ext cx="6429420" cy="78581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514350" indent="-514350" algn="ctr">
              <a:buFont typeface="Wingdings" pitchFamily="2" charset="2"/>
              <a:buChar char="Ø"/>
            </a:pPr>
            <a:r>
              <a:rPr lang="pt-BR" sz="2400" dirty="0" smtClean="0">
                <a:solidFill>
                  <a:schemeClr val="tx1"/>
                </a:solidFill>
              </a:rPr>
              <a:t>Edição do programa na linguagem específica</a:t>
            </a:r>
            <a:endParaRPr lang="pt-BR"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Linguagem de Programação C</a:t>
            </a:r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1142976" y="1785926"/>
            <a:ext cx="6215106" cy="15716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3200" b="1" dirty="0" smtClean="0">
                <a:solidFill>
                  <a:schemeClr val="tx1"/>
                </a:solidFill>
              </a:rPr>
              <a:t>CÓDIGO</a:t>
            </a:r>
            <a:endParaRPr lang="pt-BR" sz="3200" b="1" dirty="0">
              <a:solidFill>
                <a:schemeClr val="tx1"/>
              </a:solidFill>
            </a:endParaRPr>
          </a:p>
        </p:txBody>
      </p:sp>
      <p:cxnSp>
        <p:nvCxnSpPr>
          <p:cNvPr id="13" name="Conector de seta reta 12"/>
          <p:cNvCxnSpPr>
            <a:stCxn id="7" idx="2"/>
            <a:endCxn id="17" idx="0"/>
          </p:cNvCxnSpPr>
          <p:nvPr/>
        </p:nvCxnSpPr>
        <p:spPr>
          <a:xfrm rot="16200000" flipH="1">
            <a:off x="5286380" y="2321711"/>
            <a:ext cx="928694" cy="3000396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de seta reta 28"/>
          <p:cNvCxnSpPr>
            <a:stCxn id="7" idx="2"/>
            <a:endCxn id="15" idx="0"/>
          </p:cNvCxnSpPr>
          <p:nvPr/>
        </p:nvCxnSpPr>
        <p:spPr>
          <a:xfrm rot="5400000">
            <a:off x="2643174" y="2607463"/>
            <a:ext cx="857256" cy="2357454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tângulo 14"/>
          <p:cNvSpPr/>
          <p:nvPr/>
        </p:nvSpPr>
        <p:spPr>
          <a:xfrm>
            <a:off x="714348" y="4214818"/>
            <a:ext cx="2357454" cy="15001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800" u="sng" dirty="0" smtClean="0">
                <a:solidFill>
                  <a:srgbClr val="FF0000"/>
                </a:solidFill>
              </a:rPr>
              <a:t>Sintaxe</a:t>
            </a:r>
          </a:p>
          <a:p>
            <a:pPr algn="ctr"/>
            <a:r>
              <a:rPr lang="pt-BR" sz="2800" dirty="0" smtClean="0">
                <a:solidFill>
                  <a:schemeClr val="tx1"/>
                </a:solidFill>
              </a:rPr>
              <a:t>Ex: () ; == &amp;&amp;</a:t>
            </a:r>
          </a:p>
          <a:p>
            <a:pPr algn="ctr"/>
            <a:r>
              <a:rPr lang="pt-BR" sz="2800" dirty="0" smtClean="0">
                <a:solidFill>
                  <a:schemeClr val="tx1"/>
                </a:solidFill>
              </a:rPr>
              <a:t>gramatical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7" name="Retângulo 16"/>
          <p:cNvSpPr/>
          <p:nvPr/>
        </p:nvSpPr>
        <p:spPr>
          <a:xfrm>
            <a:off x="6072198" y="4286256"/>
            <a:ext cx="2357454" cy="100013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800" u="sng" dirty="0" smtClean="0">
                <a:solidFill>
                  <a:srgbClr val="FF0000"/>
                </a:solidFill>
              </a:rPr>
              <a:t>Semântica</a:t>
            </a:r>
          </a:p>
          <a:p>
            <a:pPr algn="ctr"/>
            <a:r>
              <a:rPr lang="pt-BR" sz="2800" dirty="0" smtClean="0">
                <a:solidFill>
                  <a:schemeClr val="tx1"/>
                </a:solidFill>
              </a:rPr>
              <a:t>Lógica</a:t>
            </a:r>
            <a:endParaRPr lang="pt-BR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tângulo 47"/>
          <p:cNvSpPr/>
          <p:nvPr/>
        </p:nvSpPr>
        <p:spPr>
          <a:xfrm>
            <a:off x="2000232" y="3714752"/>
            <a:ext cx="1714512" cy="42862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000" b="1" dirty="0" smtClean="0">
                <a:solidFill>
                  <a:srgbClr val="FF0000"/>
                </a:solidFill>
              </a:rPr>
              <a:t>Semântica</a:t>
            </a:r>
            <a:endParaRPr lang="pt-BR" sz="1400" b="1" dirty="0">
              <a:solidFill>
                <a:srgbClr val="FF0000"/>
              </a:solidFill>
            </a:endParaRPr>
          </a:p>
        </p:txBody>
      </p:sp>
      <p:sp>
        <p:nvSpPr>
          <p:cNvPr id="42" name="Retângulo 41"/>
          <p:cNvSpPr/>
          <p:nvPr/>
        </p:nvSpPr>
        <p:spPr>
          <a:xfrm>
            <a:off x="3286116" y="2643182"/>
            <a:ext cx="1714512" cy="42862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000" b="1" dirty="0" smtClean="0">
                <a:solidFill>
                  <a:srgbClr val="FF0000"/>
                </a:solidFill>
              </a:rPr>
              <a:t>Sintaxe</a:t>
            </a:r>
            <a:endParaRPr lang="pt-BR" sz="1400" b="1" dirty="0">
              <a:solidFill>
                <a:srgbClr val="FF0000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Ambiente de Programação C</a:t>
            </a:r>
            <a:endParaRPr lang="pt-BR" dirty="0"/>
          </a:p>
        </p:txBody>
      </p:sp>
      <p:cxnSp>
        <p:nvCxnSpPr>
          <p:cNvPr id="29" name="Conector de seta reta 28"/>
          <p:cNvCxnSpPr>
            <a:stCxn id="8" idx="3"/>
            <a:endCxn id="9" idx="1"/>
          </p:cNvCxnSpPr>
          <p:nvPr/>
        </p:nvCxnSpPr>
        <p:spPr>
          <a:xfrm>
            <a:off x="3000364" y="2035959"/>
            <a:ext cx="2500330" cy="1588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7"/>
          <p:cNvSpPr/>
          <p:nvPr/>
        </p:nvSpPr>
        <p:spPr>
          <a:xfrm>
            <a:off x="428596" y="1571612"/>
            <a:ext cx="2571768" cy="928694"/>
          </a:xfrm>
          <a:prstGeom prst="rect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b="1" dirty="0" smtClean="0">
                <a:solidFill>
                  <a:srgbClr val="00B050"/>
                </a:solidFill>
              </a:rPr>
              <a:t>Programa Fonte</a:t>
            </a:r>
            <a:endParaRPr lang="pt-BR" sz="2400" b="1" dirty="0">
              <a:solidFill>
                <a:srgbClr val="00B050"/>
              </a:solidFill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5500694" y="1571612"/>
            <a:ext cx="2857520" cy="928694"/>
          </a:xfrm>
          <a:prstGeom prst="rect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b="1" dirty="0" smtClean="0">
                <a:solidFill>
                  <a:srgbClr val="00B050"/>
                </a:solidFill>
              </a:rPr>
              <a:t>Programa Objeto</a:t>
            </a:r>
            <a:endParaRPr lang="pt-BR" sz="2400" b="1" dirty="0">
              <a:solidFill>
                <a:srgbClr val="00B050"/>
              </a:solidFill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5143504" y="4071942"/>
            <a:ext cx="3571900" cy="928694"/>
          </a:xfrm>
          <a:prstGeom prst="rect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b="1" dirty="0" smtClean="0">
                <a:solidFill>
                  <a:srgbClr val="00B050"/>
                </a:solidFill>
              </a:rPr>
              <a:t>Resultado da Execução</a:t>
            </a:r>
            <a:endParaRPr lang="pt-BR" sz="2400" b="1" dirty="0">
              <a:solidFill>
                <a:srgbClr val="00B050"/>
              </a:solidFill>
            </a:endParaRPr>
          </a:p>
        </p:txBody>
      </p:sp>
      <p:cxnSp>
        <p:nvCxnSpPr>
          <p:cNvPr id="18" name="Conector de seta reta 17"/>
          <p:cNvCxnSpPr>
            <a:stCxn id="9" idx="2"/>
            <a:endCxn id="16" idx="0"/>
          </p:cNvCxnSpPr>
          <p:nvPr/>
        </p:nvCxnSpPr>
        <p:spPr>
          <a:xfrm rot="5400000">
            <a:off x="6143636" y="3286124"/>
            <a:ext cx="1571636" cy="1588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/>
          <p:cNvCxnSpPr>
            <a:stCxn id="16" idx="1"/>
            <a:endCxn id="25" idx="3"/>
          </p:cNvCxnSpPr>
          <p:nvPr/>
        </p:nvCxnSpPr>
        <p:spPr>
          <a:xfrm rot="10800000">
            <a:off x="2285984" y="4536289"/>
            <a:ext cx="2857520" cy="1588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tângulo 24"/>
          <p:cNvSpPr/>
          <p:nvPr/>
        </p:nvSpPr>
        <p:spPr>
          <a:xfrm>
            <a:off x="928662" y="4214818"/>
            <a:ext cx="1357322" cy="642942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800" b="1" dirty="0" smtClean="0">
                <a:solidFill>
                  <a:srgbClr val="FF0000"/>
                </a:solidFill>
              </a:rPr>
              <a:t>Fim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33" name="Retângulo 32"/>
          <p:cNvSpPr/>
          <p:nvPr/>
        </p:nvSpPr>
        <p:spPr>
          <a:xfrm>
            <a:off x="7000892" y="2643182"/>
            <a:ext cx="1428760" cy="42862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000" b="1" dirty="0" smtClean="0">
                <a:solidFill>
                  <a:schemeClr val="tx1"/>
                </a:solidFill>
              </a:rPr>
              <a:t>Máquina</a:t>
            </a:r>
            <a:endParaRPr lang="pt-BR" sz="1400" b="1" dirty="0">
              <a:solidFill>
                <a:schemeClr val="tx1"/>
              </a:solidFill>
            </a:endParaRPr>
          </a:p>
        </p:txBody>
      </p:sp>
      <p:sp>
        <p:nvSpPr>
          <p:cNvPr id="34" name="Retângulo 33"/>
          <p:cNvSpPr/>
          <p:nvPr/>
        </p:nvSpPr>
        <p:spPr>
          <a:xfrm>
            <a:off x="3143240" y="1500174"/>
            <a:ext cx="1714512" cy="42862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000" b="1" dirty="0" smtClean="0">
                <a:solidFill>
                  <a:schemeClr val="tx1"/>
                </a:solidFill>
              </a:rPr>
              <a:t>Compilador</a:t>
            </a:r>
            <a:endParaRPr lang="pt-BR" sz="1400" b="1" dirty="0">
              <a:solidFill>
                <a:schemeClr val="tx1"/>
              </a:solidFill>
            </a:endParaRPr>
          </a:p>
        </p:txBody>
      </p:sp>
      <p:sp>
        <p:nvSpPr>
          <p:cNvPr id="35" name="Retângulo 34"/>
          <p:cNvSpPr/>
          <p:nvPr/>
        </p:nvSpPr>
        <p:spPr>
          <a:xfrm>
            <a:off x="714348" y="2571744"/>
            <a:ext cx="1714512" cy="42862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000" b="1" dirty="0" smtClean="0">
                <a:solidFill>
                  <a:schemeClr val="tx1"/>
                </a:solidFill>
              </a:rPr>
              <a:t>C</a:t>
            </a:r>
            <a:endParaRPr lang="pt-BR" sz="1400" b="1" dirty="0">
              <a:solidFill>
                <a:schemeClr val="tx1"/>
              </a:solidFill>
            </a:endParaRPr>
          </a:p>
        </p:txBody>
      </p:sp>
      <p:sp>
        <p:nvSpPr>
          <p:cNvPr id="41" name="Seta em curva para cima 40"/>
          <p:cNvSpPr/>
          <p:nvPr/>
        </p:nvSpPr>
        <p:spPr>
          <a:xfrm flipH="1">
            <a:off x="2714612" y="2643182"/>
            <a:ext cx="2786082" cy="785818"/>
          </a:xfrm>
          <a:prstGeom prst="curved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3" name="Retângulo 42"/>
          <p:cNvSpPr/>
          <p:nvPr/>
        </p:nvSpPr>
        <p:spPr>
          <a:xfrm>
            <a:off x="2857488" y="4643446"/>
            <a:ext cx="1714512" cy="42862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000" b="1" dirty="0" smtClean="0">
                <a:solidFill>
                  <a:schemeClr val="tx1"/>
                </a:solidFill>
              </a:rPr>
              <a:t>OK</a:t>
            </a:r>
            <a:endParaRPr lang="pt-BR" sz="1400" b="1" dirty="0">
              <a:solidFill>
                <a:schemeClr val="tx1"/>
              </a:solidFill>
            </a:endParaRPr>
          </a:p>
        </p:txBody>
      </p:sp>
      <p:cxnSp>
        <p:nvCxnSpPr>
          <p:cNvPr id="46" name="Conector de seta reta 45"/>
          <p:cNvCxnSpPr>
            <a:stCxn id="16" idx="1"/>
            <a:endCxn id="35" idx="2"/>
          </p:cNvCxnSpPr>
          <p:nvPr/>
        </p:nvCxnSpPr>
        <p:spPr>
          <a:xfrm rot="10800000">
            <a:off x="1571604" y="3000373"/>
            <a:ext cx="3571900" cy="1535917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3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Linguagem de Programação C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pt-BR" dirty="0" smtClean="0"/>
              <a:t>Criar um Projeto no </a:t>
            </a:r>
            <a:r>
              <a:rPr lang="pt-BR" dirty="0" err="1" smtClean="0"/>
              <a:t>CodeBlocks</a:t>
            </a:r>
            <a:r>
              <a:rPr lang="pt-BR" dirty="0" smtClean="0"/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Estrutura de um programa;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Declaração de variáveis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Leitura e Escrita de dados</a:t>
            </a:r>
          </a:p>
          <a:p>
            <a:pPr marL="514350" indent="-514350">
              <a:buFont typeface="+mj-lt"/>
              <a:buAutoNum type="arabicPeriod"/>
            </a:pP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Leitura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None/>
            </a:pPr>
            <a:endParaRPr lang="pt-BR" dirty="0" smtClean="0">
              <a:solidFill>
                <a:srgbClr val="00B050"/>
              </a:solidFill>
            </a:endParaRPr>
          </a:p>
          <a:p>
            <a:pPr marL="514350" indent="-514350">
              <a:buNone/>
            </a:pPr>
            <a:r>
              <a:rPr lang="pt-BR" dirty="0" smtClean="0">
                <a:solidFill>
                  <a:srgbClr val="FF0000"/>
                </a:solidFill>
              </a:rPr>
              <a:t>	</a:t>
            </a:r>
            <a:r>
              <a:rPr lang="pt-BR" dirty="0" err="1" smtClean="0">
                <a:solidFill>
                  <a:srgbClr val="FF0000"/>
                </a:solidFill>
              </a:rPr>
              <a:t>scanf</a:t>
            </a:r>
            <a:r>
              <a:rPr lang="pt-BR" dirty="0" smtClean="0">
                <a:solidFill>
                  <a:srgbClr val="FF0000"/>
                </a:solidFill>
              </a:rPr>
              <a:t> (“</a:t>
            </a:r>
            <a:r>
              <a:rPr lang="pt-BR" dirty="0" smtClean="0">
                <a:solidFill>
                  <a:srgbClr val="00B050"/>
                </a:solidFill>
              </a:rPr>
              <a:t>tipo1tipo2...</a:t>
            </a:r>
            <a:r>
              <a:rPr lang="pt-BR" dirty="0" smtClean="0">
                <a:solidFill>
                  <a:srgbClr val="FF0000"/>
                </a:solidFill>
              </a:rPr>
              <a:t>”,&amp;</a:t>
            </a:r>
            <a:r>
              <a:rPr lang="pt-BR" dirty="0" smtClean="0">
                <a:solidFill>
                  <a:srgbClr val="0070C0"/>
                </a:solidFill>
              </a:rPr>
              <a:t>var1</a:t>
            </a:r>
            <a:r>
              <a:rPr lang="pt-BR" dirty="0" smtClean="0">
                <a:solidFill>
                  <a:srgbClr val="FF0000"/>
                </a:solidFill>
              </a:rPr>
              <a:t>, &amp;</a:t>
            </a:r>
            <a:r>
              <a:rPr lang="pt-BR" dirty="0" smtClean="0">
                <a:solidFill>
                  <a:srgbClr val="0070C0"/>
                </a:solidFill>
              </a:rPr>
              <a:t>var2</a:t>
            </a:r>
            <a:r>
              <a:rPr lang="pt-BR" dirty="0" smtClean="0">
                <a:solidFill>
                  <a:srgbClr val="FF0000"/>
                </a:solidFill>
              </a:rPr>
              <a:t>, ...);</a:t>
            </a:r>
          </a:p>
          <a:p>
            <a:pPr marL="514350" indent="-514350">
              <a:buNone/>
            </a:pPr>
            <a:endParaRPr lang="pt-BR" dirty="0" smtClean="0">
              <a:solidFill>
                <a:srgbClr val="FF0000"/>
              </a:solidFill>
            </a:endParaRPr>
          </a:p>
          <a:p>
            <a:pPr marL="514350" indent="-514350">
              <a:buNone/>
            </a:pPr>
            <a:r>
              <a:rPr lang="pt-BR" dirty="0" smtClean="0">
                <a:solidFill>
                  <a:srgbClr val="00B050"/>
                </a:solidFill>
              </a:rPr>
              <a:t>	%d – </a:t>
            </a:r>
            <a:r>
              <a:rPr lang="pt-BR" dirty="0" smtClean="0"/>
              <a:t>número inteiro</a:t>
            </a:r>
            <a:r>
              <a:rPr lang="pt-BR" dirty="0" smtClean="0">
                <a:solidFill>
                  <a:srgbClr val="00B050"/>
                </a:solidFill>
              </a:rPr>
              <a:t>		</a:t>
            </a:r>
            <a:r>
              <a:rPr lang="pt-BR" dirty="0" err="1" smtClean="0">
                <a:solidFill>
                  <a:srgbClr val="0070C0"/>
                </a:solidFill>
              </a:rPr>
              <a:t>intvalor</a:t>
            </a:r>
            <a:endParaRPr lang="pt-BR" dirty="0" smtClean="0">
              <a:solidFill>
                <a:srgbClr val="0070C0"/>
              </a:solidFill>
            </a:endParaRPr>
          </a:p>
          <a:p>
            <a:pPr marL="514350" indent="-514350">
              <a:buNone/>
            </a:pPr>
            <a:r>
              <a:rPr lang="pt-BR" dirty="0" smtClean="0">
                <a:solidFill>
                  <a:srgbClr val="00B050"/>
                </a:solidFill>
              </a:rPr>
              <a:t>	%f – </a:t>
            </a:r>
            <a:r>
              <a:rPr lang="pt-BR" dirty="0" smtClean="0"/>
              <a:t>número real </a:t>
            </a:r>
            <a:r>
              <a:rPr lang="pt-BR" dirty="0" smtClean="0">
                <a:solidFill>
                  <a:srgbClr val="00B050"/>
                </a:solidFill>
              </a:rPr>
              <a:t>		</a:t>
            </a:r>
            <a:r>
              <a:rPr lang="pt-BR" dirty="0" err="1" smtClean="0">
                <a:solidFill>
                  <a:srgbClr val="0070C0"/>
                </a:solidFill>
              </a:rPr>
              <a:t>floatvalor</a:t>
            </a:r>
            <a:endParaRPr lang="pt-BR" dirty="0" smtClean="0">
              <a:solidFill>
                <a:srgbClr val="0070C0"/>
              </a:solidFill>
            </a:endParaRPr>
          </a:p>
          <a:p>
            <a:pPr marL="514350" indent="-514350">
              <a:buNone/>
            </a:pPr>
            <a:r>
              <a:rPr lang="pt-BR" dirty="0" smtClean="0">
                <a:solidFill>
                  <a:srgbClr val="00B050"/>
                </a:solidFill>
              </a:rPr>
              <a:t>	%</a:t>
            </a:r>
            <a:r>
              <a:rPr lang="pt-BR" dirty="0" err="1" smtClean="0">
                <a:solidFill>
                  <a:srgbClr val="00B050"/>
                </a:solidFill>
              </a:rPr>
              <a:t>lf</a:t>
            </a:r>
            <a:r>
              <a:rPr lang="pt-BR" dirty="0" smtClean="0">
                <a:solidFill>
                  <a:srgbClr val="00B050"/>
                </a:solidFill>
              </a:rPr>
              <a:t> – </a:t>
            </a:r>
            <a:r>
              <a:rPr lang="pt-BR" dirty="0" smtClean="0"/>
              <a:t>número real(precisão)</a:t>
            </a:r>
            <a:r>
              <a:rPr lang="pt-BR" dirty="0" smtClean="0">
                <a:solidFill>
                  <a:srgbClr val="00B050"/>
                </a:solidFill>
              </a:rPr>
              <a:t>	</a:t>
            </a:r>
            <a:r>
              <a:rPr lang="pt-BR" dirty="0" err="1" smtClean="0">
                <a:solidFill>
                  <a:srgbClr val="0070C0"/>
                </a:solidFill>
              </a:rPr>
              <a:t>doublevalor</a:t>
            </a:r>
            <a:endParaRPr lang="pt-BR" dirty="0" smtClean="0">
              <a:solidFill>
                <a:srgbClr val="0070C0"/>
              </a:solidFill>
            </a:endParaRPr>
          </a:p>
          <a:p>
            <a:pPr marL="514350" indent="-514350">
              <a:buNone/>
            </a:pPr>
            <a:r>
              <a:rPr lang="pt-BR" dirty="0" smtClean="0">
                <a:solidFill>
                  <a:srgbClr val="00B050"/>
                </a:solidFill>
              </a:rPr>
              <a:t>	%c – </a:t>
            </a:r>
            <a:r>
              <a:rPr lang="pt-BR" dirty="0" smtClean="0"/>
              <a:t>caractere/símbolo/letra</a:t>
            </a:r>
            <a:r>
              <a:rPr lang="pt-BR" dirty="0" smtClean="0">
                <a:solidFill>
                  <a:srgbClr val="00B050"/>
                </a:solidFill>
              </a:rPr>
              <a:t>	</a:t>
            </a:r>
            <a:r>
              <a:rPr lang="pt-BR" dirty="0" err="1" smtClean="0">
                <a:solidFill>
                  <a:srgbClr val="0070C0"/>
                </a:solidFill>
              </a:rPr>
              <a:t>charvalor</a:t>
            </a:r>
            <a:endParaRPr lang="pt-BR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Escrita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None/>
            </a:pPr>
            <a:endParaRPr lang="pt-BR" dirty="0" smtClean="0">
              <a:solidFill>
                <a:srgbClr val="00B050"/>
              </a:solidFill>
            </a:endParaRPr>
          </a:p>
          <a:p>
            <a:pPr marL="514350" indent="-514350">
              <a:buNone/>
            </a:pPr>
            <a:r>
              <a:rPr lang="pt-BR" dirty="0" smtClean="0">
                <a:solidFill>
                  <a:srgbClr val="FF0000"/>
                </a:solidFill>
              </a:rPr>
              <a:t>	</a:t>
            </a:r>
            <a:r>
              <a:rPr lang="pt-BR" dirty="0" err="1" smtClean="0">
                <a:solidFill>
                  <a:srgbClr val="FF0000"/>
                </a:solidFill>
              </a:rPr>
              <a:t>printf</a:t>
            </a:r>
            <a:r>
              <a:rPr lang="pt-BR" dirty="0" smtClean="0">
                <a:solidFill>
                  <a:srgbClr val="FF0000"/>
                </a:solidFill>
              </a:rPr>
              <a:t> (“</a:t>
            </a:r>
            <a:r>
              <a:rPr lang="pt-BR" dirty="0" smtClean="0">
                <a:solidFill>
                  <a:srgbClr val="0070C0"/>
                </a:solidFill>
              </a:rPr>
              <a:t>Ajuda aí </a:t>
            </a:r>
            <a:r>
              <a:rPr lang="pt-BR" dirty="0" err="1" smtClean="0">
                <a:solidFill>
                  <a:srgbClr val="0070C0"/>
                </a:solidFill>
              </a:rPr>
              <a:t>meo</a:t>
            </a:r>
            <a:r>
              <a:rPr lang="pt-BR" dirty="0" smtClean="0">
                <a:solidFill>
                  <a:srgbClr val="0070C0"/>
                </a:solidFill>
              </a:rPr>
              <a:t>!</a:t>
            </a:r>
            <a:r>
              <a:rPr lang="pt-BR" dirty="0" smtClean="0">
                <a:solidFill>
                  <a:srgbClr val="FF0000"/>
                </a:solidFill>
              </a:rPr>
              <a:t>”);</a:t>
            </a:r>
          </a:p>
          <a:p>
            <a:pPr marL="514350" indent="-514350">
              <a:buNone/>
            </a:pPr>
            <a:endParaRPr lang="pt-BR" dirty="0" smtClean="0">
              <a:solidFill>
                <a:srgbClr val="FF0000"/>
              </a:solidFill>
            </a:endParaRPr>
          </a:p>
          <a:p>
            <a:pPr marL="514350" indent="-514350">
              <a:buNone/>
            </a:pPr>
            <a:r>
              <a:rPr lang="pt-BR" dirty="0" smtClean="0">
                <a:solidFill>
                  <a:srgbClr val="FF0000"/>
                </a:solidFill>
              </a:rPr>
              <a:t>	</a:t>
            </a:r>
            <a:r>
              <a:rPr lang="pt-BR" dirty="0" err="1" smtClean="0">
                <a:solidFill>
                  <a:srgbClr val="FF0000"/>
                </a:solidFill>
              </a:rPr>
              <a:t>printf</a:t>
            </a:r>
            <a:r>
              <a:rPr lang="pt-BR" dirty="0" smtClean="0">
                <a:solidFill>
                  <a:srgbClr val="FF0000"/>
                </a:solidFill>
              </a:rPr>
              <a:t> (“</a:t>
            </a:r>
            <a:r>
              <a:rPr lang="pt-BR" dirty="0" smtClean="0">
                <a:solidFill>
                  <a:srgbClr val="00B050"/>
                </a:solidFill>
              </a:rPr>
              <a:t>tipo</a:t>
            </a:r>
            <a:r>
              <a:rPr lang="pt-BR" dirty="0" smtClean="0">
                <a:solidFill>
                  <a:srgbClr val="FF0000"/>
                </a:solidFill>
              </a:rPr>
              <a:t>”,</a:t>
            </a:r>
            <a:r>
              <a:rPr lang="pt-BR" dirty="0" smtClean="0">
                <a:solidFill>
                  <a:srgbClr val="0070C0"/>
                </a:solidFill>
              </a:rPr>
              <a:t> var</a:t>
            </a:r>
            <a:r>
              <a:rPr lang="pt-BR" dirty="0" smtClean="0">
                <a:solidFill>
                  <a:srgbClr val="FF0000"/>
                </a:solidFill>
              </a:rPr>
              <a:t>);</a:t>
            </a:r>
          </a:p>
          <a:p>
            <a:pPr marL="514350" indent="-514350">
              <a:buNone/>
            </a:pPr>
            <a:endParaRPr lang="pt-BR" dirty="0" smtClean="0">
              <a:solidFill>
                <a:srgbClr val="FF0000"/>
              </a:solidFill>
            </a:endParaRPr>
          </a:p>
          <a:p>
            <a:pPr marL="514350" indent="-514350">
              <a:buNone/>
            </a:pPr>
            <a:r>
              <a:rPr lang="pt-BR" dirty="0" smtClean="0">
                <a:solidFill>
                  <a:srgbClr val="FF0000"/>
                </a:solidFill>
              </a:rPr>
              <a:t>	 </a:t>
            </a:r>
            <a:r>
              <a:rPr lang="pt-BR" dirty="0" err="1" smtClean="0">
                <a:solidFill>
                  <a:srgbClr val="FF0000"/>
                </a:solidFill>
              </a:rPr>
              <a:t>printf</a:t>
            </a:r>
            <a:r>
              <a:rPr lang="pt-BR" dirty="0" smtClean="0">
                <a:solidFill>
                  <a:srgbClr val="FF0000"/>
                </a:solidFill>
              </a:rPr>
              <a:t> (“</a:t>
            </a:r>
            <a:r>
              <a:rPr lang="pt-BR" dirty="0" smtClean="0">
                <a:solidFill>
                  <a:srgbClr val="00B050"/>
                </a:solidFill>
              </a:rPr>
              <a:t>%d</a:t>
            </a:r>
            <a:r>
              <a:rPr lang="pt-BR" dirty="0" smtClean="0">
                <a:solidFill>
                  <a:srgbClr val="FF0000"/>
                </a:solidFill>
              </a:rPr>
              <a:t>”,</a:t>
            </a:r>
            <a:r>
              <a:rPr lang="pt-BR" dirty="0" smtClean="0">
                <a:solidFill>
                  <a:srgbClr val="0070C0"/>
                </a:solidFill>
              </a:rPr>
              <a:t> valor1</a:t>
            </a:r>
            <a:r>
              <a:rPr lang="pt-BR" dirty="0" smtClean="0">
                <a:solidFill>
                  <a:srgbClr val="FF0000"/>
                </a:solidFill>
              </a:rPr>
              <a:t>);</a:t>
            </a:r>
          </a:p>
          <a:p>
            <a:pPr marL="514350" indent="-514350">
              <a:buNone/>
            </a:pPr>
            <a:endParaRPr lang="pt-BR" dirty="0" smtClean="0">
              <a:solidFill>
                <a:srgbClr val="FF0000"/>
              </a:solidFill>
            </a:endParaRPr>
          </a:p>
          <a:p>
            <a:pPr marL="514350" indent="-514350">
              <a:buNone/>
            </a:pPr>
            <a:r>
              <a:rPr lang="pt-BR" dirty="0" smtClean="0">
                <a:solidFill>
                  <a:srgbClr val="00B050"/>
                </a:solidFill>
              </a:rPr>
              <a:t>/*	</a:t>
            </a:r>
            <a:r>
              <a:rPr lang="pt-BR" dirty="0" err="1" smtClean="0"/>
              <a:t>fprintf</a:t>
            </a:r>
            <a:r>
              <a:rPr lang="pt-BR" dirty="0" smtClean="0"/>
              <a:t>() Função usada para imprimir dados em arquivo</a:t>
            </a:r>
          </a:p>
          <a:p>
            <a:pPr marL="514350" indent="-514350">
              <a:buNone/>
            </a:pPr>
            <a:r>
              <a:rPr lang="pt-BR" dirty="0" smtClean="0"/>
              <a:t>	</a:t>
            </a:r>
            <a:r>
              <a:rPr lang="pt-BR" dirty="0" err="1" smtClean="0"/>
              <a:t>fscanf</a:t>
            </a:r>
            <a:r>
              <a:rPr lang="pt-BR" dirty="0" smtClean="0"/>
              <a:t>() Função usada para ler dados de arquivos </a:t>
            </a:r>
            <a:r>
              <a:rPr lang="pt-BR" dirty="0" smtClean="0">
                <a:solidFill>
                  <a:srgbClr val="00B050"/>
                </a:solidFill>
              </a:rPr>
              <a:t>*/</a:t>
            </a:r>
            <a:endParaRPr lang="pt-BR" dirty="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Seleção Dupla: Sintaxe em “C”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None/>
            </a:pPr>
            <a:endParaRPr lang="pt-BR" sz="21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pt-BR" sz="2800" dirty="0" smtClean="0">
                <a:solidFill>
                  <a:srgbClr val="0070C0"/>
                </a:solidFill>
              </a:rPr>
              <a:t>	</a:t>
            </a:r>
            <a:r>
              <a:rPr lang="pt-BR" sz="2800" dirty="0" err="1" smtClean="0">
                <a:solidFill>
                  <a:srgbClr val="0070C0"/>
                </a:solidFill>
              </a:rPr>
              <a:t>if</a:t>
            </a:r>
            <a:r>
              <a:rPr lang="pt-BR" sz="2800" dirty="0" smtClean="0">
                <a:solidFill>
                  <a:srgbClr val="0070C0"/>
                </a:solidFill>
              </a:rPr>
              <a:t> (</a:t>
            </a:r>
            <a:r>
              <a:rPr lang="pt-BR" sz="2800" dirty="0" smtClean="0"/>
              <a:t>Expressão Lógica</a:t>
            </a:r>
            <a:r>
              <a:rPr lang="pt-BR" sz="2800" dirty="0" smtClean="0">
                <a:solidFill>
                  <a:srgbClr val="0070C0"/>
                </a:solidFill>
              </a:rPr>
              <a:t>)</a:t>
            </a:r>
          </a:p>
          <a:p>
            <a:pPr>
              <a:buNone/>
            </a:pPr>
            <a:r>
              <a:rPr lang="pt-BR" sz="2800" dirty="0" smtClean="0">
                <a:solidFill>
                  <a:srgbClr val="0070C0"/>
                </a:solidFill>
              </a:rPr>
              <a:t>	   {</a:t>
            </a:r>
          </a:p>
          <a:p>
            <a:pPr>
              <a:buNone/>
            </a:pPr>
            <a:r>
              <a:rPr lang="pt-BR" sz="2800" dirty="0" smtClean="0">
                <a:solidFill>
                  <a:srgbClr val="0070C0"/>
                </a:solidFill>
              </a:rPr>
              <a:t>	       </a:t>
            </a:r>
            <a:r>
              <a:rPr lang="pt-BR" sz="2800" dirty="0" smtClean="0"/>
              <a:t>comando 1;</a:t>
            </a:r>
          </a:p>
          <a:p>
            <a:pPr>
              <a:buNone/>
            </a:pPr>
            <a:r>
              <a:rPr lang="pt-BR" sz="2800" dirty="0" smtClean="0"/>
              <a:t>	       comando 2;</a:t>
            </a:r>
          </a:p>
          <a:p>
            <a:pPr>
              <a:buNone/>
            </a:pPr>
            <a:r>
              <a:rPr lang="pt-BR" sz="2800" dirty="0" smtClean="0">
                <a:solidFill>
                  <a:srgbClr val="0070C0"/>
                </a:solidFill>
              </a:rPr>
              <a:t>        }</a:t>
            </a:r>
          </a:p>
          <a:p>
            <a:pPr>
              <a:buNone/>
            </a:pPr>
            <a:r>
              <a:rPr lang="pt-BR" sz="2800" dirty="0" smtClean="0">
                <a:solidFill>
                  <a:srgbClr val="0070C0"/>
                </a:solidFill>
              </a:rPr>
              <a:t>	</a:t>
            </a:r>
            <a:r>
              <a:rPr lang="pt-BR" sz="2800" dirty="0" err="1" smtClean="0">
                <a:solidFill>
                  <a:srgbClr val="0070C0"/>
                </a:solidFill>
              </a:rPr>
              <a:t>else</a:t>
            </a:r>
            <a:endParaRPr lang="pt-BR" sz="2800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pt-BR" sz="2800" dirty="0" smtClean="0">
                <a:solidFill>
                  <a:srgbClr val="0070C0"/>
                </a:solidFill>
              </a:rPr>
              <a:t>	    {</a:t>
            </a:r>
          </a:p>
          <a:p>
            <a:pPr>
              <a:buNone/>
            </a:pPr>
            <a:r>
              <a:rPr lang="pt-BR" sz="2800" dirty="0" smtClean="0">
                <a:solidFill>
                  <a:srgbClr val="0070C0"/>
                </a:solidFill>
              </a:rPr>
              <a:t>		</a:t>
            </a:r>
            <a:r>
              <a:rPr lang="pt-BR" sz="2800" dirty="0" smtClean="0"/>
              <a:t>comando 1;</a:t>
            </a:r>
          </a:p>
          <a:p>
            <a:pPr>
              <a:buNone/>
            </a:pPr>
            <a:r>
              <a:rPr lang="pt-BR" sz="2800" dirty="0" smtClean="0"/>
              <a:t>	       comando 2;</a:t>
            </a:r>
          </a:p>
          <a:p>
            <a:pPr>
              <a:buNone/>
            </a:pPr>
            <a:r>
              <a:rPr lang="pt-BR" sz="2800" dirty="0" smtClean="0">
                <a:solidFill>
                  <a:srgbClr val="0070C0"/>
                </a:solidFill>
              </a:rPr>
              <a:t>	    }</a:t>
            </a:r>
            <a:endParaRPr lang="pt-BR" sz="1600" dirty="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em">
  <a:themeElements>
    <a:clrScheme name="Origem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em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em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1932</TotalTime>
  <Words>441</Words>
  <Application>Microsoft Office PowerPoint</Application>
  <PresentationFormat>Apresentação na tela (4:3)</PresentationFormat>
  <Paragraphs>217</Paragraphs>
  <Slides>20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1" baseType="lpstr">
      <vt:lpstr>Origem</vt:lpstr>
      <vt:lpstr>MÓDULO III – PROGRAMAÇÃO Aula 2 – Linguagem C</vt:lpstr>
      <vt:lpstr>Ementa do Módulo de Programação C</vt:lpstr>
      <vt:lpstr>Linguagem de Programação C</vt:lpstr>
      <vt:lpstr>Linguagem de Programação C</vt:lpstr>
      <vt:lpstr>Ambiente de Programação C</vt:lpstr>
      <vt:lpstr>Linguagem de Programação C</vt:lpstr>
      <vt:lpstr>Leitura</vt:lpstr>
      <vt:lpstr>Escrita</vt:lpstr>
      <vt:lpstr>Seleção Dupla: Sintaxe em “C”</vt:lpstr>
      <vt:lpstr>Problema</vt:lpstr>
      <vt:lpstr>Problema Seleção Múltipla</vt:lpstr>
      <vt:lpstr>Seleção Múltipla</vt:lpstr>
      <vt:lpstr>Seleção Múltipla: Sintaxe em “C”</vt:lpstr>
      <vt:lpstr>Problema Seleção Múltipla</vt:lpstr>
      <vt:lpstr>Pseudo - Código: Utilizando For</vt:lpstr>
      <vt:lpstr>Vetor ou Array</vt:lpstr>
      <vt:lpstr>Leitura - Vetor ou Array</vt:lpstr>
      <vt:lpstr>Manipulação - Vetor ou Array</vt:lpstr>
      <vt:lpstr>Pseudo - Código: Utilizando While</vt:lpstr>
      <vt:lpstr>Pseudo - Código: Utilizando Do-While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MÓDUL</dc:title>
  <dc:creator>Alan Tavares</dc:creator>
  <cp:lastModifiedBy>Alan Tavares</cp:lastModifiedBy>
  <cp:revision>120</cp:revision>
  <dcterms:created xsi:type="dcterms:W3CDTF">2017-01-15T22:04:50Z</dcterms:created>
  <dcterms:modified xsi:type="dcterms:W3CDTF">2017-05-22T23:09:02Z</dcterms:modified>
</cp:coreProperties>
</file>