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0" r:id="rId4"/>
    <p:sldId id="291" r:id="rId5"/>
    <p:sldId id="300" r:id="rId6"/>
    <p:sldId id="285" r:id="rId7"/>
    <p:sldId id="301" r:id="rId8"/>
    <p:sldId id="302" r:id="rId9"/>
    <p:sldId id="303" r:id="rId10"/>
    <p:sldId id="304" r:id="rId11"/>
    <p:sldId id="305" r:id="rId12"/>
    <p:sldId id="308" r:id="rId13"/>
    <p:sldId id="309" r:id="rId14"/>
    <p:sldId id="306" r:id="rId15"/>
    <p:sldId id="307" r:id="rId16"/>
    <p:sldId id="310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7" autoAdjust="0"/>
    <p:restoredTop sz="94640" autoAdjust="0"/>
  </p:normalViewPr>
  <p:slideViewPr>
    <p:cSldViewPr>
      <p:cViewPr>
        <p:scale>
          <a:sx n="66" d="100"/>
          <a:sy n="66" d="100"/>
        </p:scale>
        <p:origin x="-1182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0BB6C51-E3AE-44B9-84A1-AAE802EF7557}" type="datetimeFigureOut">
              <a:rPr lang="pt-BR" smtClean="0"/>
              <a:pPr/>
              <a:t>22/02/2017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22/02/2017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22/02/2017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22/02/2017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0BB6C51-E3AE-44B9-84A1-AAE802EF7557}" type="datetimeFigureOut">
              <a:rPr lang="pt-BR" smtClean="0"/>
              <a:pPr/>
              <a:t>22/02/2017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22/02/2017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22/02/2017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22/02/2017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22/02/2017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22/02/2017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22/02/2017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0BB6C51-E3AE-44B9-84A1-AAE802EF7557}" type="datetimeFigureOut">
              <a:rPr lang="pt-BR" smtClean="0"/>
              <a:pPr/>
              <a:t>22/02/2017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MÓDULO III – PROGRAMAÇÃO</a:t>
            </a:r>
            <a:br>
              <a:rPr lang="pt-BR" dirty="0" smtClean="0"/>
            </a:br>
            <a:r>
              <a:rPr lang="pt-BR" dirty="0" smtClean="0"/>
              <a:t>Aula </a:t>
            </a:r>
            <a:r>
              <a:rPr lang="pt-BR" dirty="0" smtClean="0"/>
              <a:t>3 </a:t>
            </a:r>
            <a:r>
              <a:rPr lang="pt-BR" dirty="0" smtClean="0"/>
              <a:t>– Linguagem 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5900" y="5000636"/>
            <a:ext cx="6858000" cy="804880"/>
          </a:xfrm>
        </p:spPr>
        <p:txBody>
          <a:bodyPr>
            <a:normAutofit/>
          </a:bodyPr>
          <a:lstStyle/>
          <a:p>
            <a:r>
              <a:rPr lang="pt-BR" dirty="0" smtClean="0"/>
              <a:t>PIBIC-EM 2017</a:t>
            </a:r>
          </a:p>
          <a:p>
            <a:r>
              <a:rPr lang="pt-BR" dirty="0" smtClean="0"/>
              <a:t>Alan Tavares – alan@fem.unicamp.br</a:t>
            </a:r>
            <a:endParaRPr lang="pt-BR" dirty="0"/>
          </a:p>
        </p:txBody>
      </p:sp>
      <p:pic>
        <p:nvPicPr>
          <p:cNvPr id="14340" name="Picture 4" descr="Resultado de imagem para PROGRAMAÇÃ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428604"/>
            <a:ext cx="4572032" cy="2857520"/>
          </a:xfrm>
          <a:prstGeom prst="rect">
            <a:avLst/>
          </a:prstGeom>
          <a:noFill/>
        </p:spPr>
      </p:pic>
      <p:pic>
        <p:nvPicPr>
          <p:cNvPr id="14342" name="Picture 6" descr="Resultado de imagem para hack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14290"/>
            <a:ext cx="5143536" cy="3218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Variáveis </a:t>
            </a:r>
            <a:r>
              <a:rPr lang="pt-BR" u="sng" dirty="0" smtClean="0">
                <a:solidFill>
                  <a:srgbClr val="FF0000"/>
                </a:solidFill>
              </a:rPr>
              <a:t>Locais</a:t>
            </a:r>
            <a:r>
              <a:rPr lang="pt-BR" dirty="0" smtClean="0">
                <a:solidFill>
                  <a:srgbClr val="FF0000"/>
                </a:solidFill>
              </a:rPr>
              <a:t> e Globais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257544" cy="4067188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pt-BR" sz="2800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endParaRPr lang="pt-BR" sz="2800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</a:t>
            </a:r>
            <a:r>
              <a:rPr lang="pt-BR" sz="2800" dirty="0" err="1" smtClean="0"/>
              <a:t>main</a:t>
            </a:r>
            <a:r>
              <a:rPr lang="pt-BR" sz="2800" dirty="0" smtClean="0"/>
              <a:t>( </a:t>
            </a:r>
            <a:r>
              <a:rPr lang="pt-BR" sz="2800" dirty="0" err="1" smtClean="0"/>
              <a:t>void</a:t>
            </a:r>
            <a:r>
              <a:rPr lang="pt-BR" sz="2800" dirty="0" smtClean="0"/>
              <a:t> )</a:t>
            </a:r>
          </a:p>
          <a:p>
            <a:pPr marL="514350" indent="-514350">
              <a:buNone/>
            </a:pPr>
            <a:r>
              <a:rPr lang="pt-BR" sz="2800" dirty="0" smtClean="0"/>
              <a:t>	{</a:t>
            </a:r>
          </a:p>
          <a:p>
            <a:pPr marL="514350" indent="-514350">
              <a:buNone/>
            </a:pPr>
            <a:r>
              <a:rPr lang="pt-BR" sz="2800" dirty="0" smtClean="0"/>
              <a:t>		</a:t>
            </a:r>
            <a:r>
              <a:rPr lang="pt-BR" sz="2800" dirty="0" err="1" smtClean="0">
                <a:solidFill>
                  <a:srgbClr val="0070C0"/>
                </a:solidFill>
              </a:rPr>
              <a:t>int</a:t>
            </a:r>
            <a:r>
              <a:rPr lang="pt-BR" sz="2800" dirty="0" smtClean="0"/>
              <a:t> x;</a:t>
            </a:r>
          </a:p>
          <a:p>
            <a:pPr marL="514350" indent="-514350">
              <a:buNone/>
            </a:pPr>
            <a:r>
              <a:rPr lang="pt-BR" sz="2800" dirty="0" smtClean="0"/>
              <a:t>		x = 5;</a:t>
            </a:r>
          </a:p>
          <a:p>
            <a:pPr marL="514350" indent="-514350">
              <a:buNone/>
            </a:pPr>
            <a:r>
              <a:rPr lang="pt-BR" sz="2800" dirty="0" smtClean="0"/>
              <a:t>		...</a:t>
            </a:r>
          </a:p>
          <a:p>
            <a:pPr marL="514350" indent="-514350">
              <a:buNone/>
            </a:pPr>
            <a:r>
              <a:rPr lang="pt-BR" sz="2800" dirty="0" smtClean="0"/>
              <a:t>	}</a:t>
            </a:r>
          </a:p>
        </p:txBody>
      </p:sp>
      <p:sp>
        <p:nvSpPr>
          <p:cNvPr id="13314" name="AutoShape 2" descr="Resultado de imagem para trabalho repetitivo"/>
          <p:cNvSpPr>
            <a:spLocks noChangeAspect="1" noChangeArrowheads="1"/>
          </p:cNvSpPr>
          <p:nvPr/>
        </p:nvSpPr>
        <p:spPr bwMode="auto">
          <a:xfrm>
            <a:off x="155575" y="-2065338"/>
            <a:ext cx="5743575" cy="43053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786314" y="1285860"/>
            <a:ext cx="3257544" cy="406718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funcao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)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pt-B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x = 10;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...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Variáveis Locais e </a:t>
            </a:r>
            <a:r>
              <a:rPr lang="pt-BR" u="sng" dirty="0" smtClean="0">
                <a:solidFill>
                  <a:srgbClr val="FF0000"/>
                </a:solidFill>
              </a:rPr>
              <a:t>Globais</a:t>
            </a:r>
            <a:endParaRPr lang="pt-BR" u="sng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257544" cy="406718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endParaRPr lang="pt-BR" sz="2800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 </a:t>
            </a:r>
            <a:r>
              <a:rPr lang="pt-BR" sz="2800" dirty="0" err="1" smtClean="0">
                <a:solidFill>
                  <a:srgbClr val="0070C0"/>
                </a:solidFill>
              </a:rPr>
              <a:t>int</a:t>
            </a:r>
            <a:r>
              <a:rPr lang="pt-BR" sz="2800" dirty="0" smtClean="0"/>
              <a:t> x;</a:t>
            </a:r>
          </a:p>
          <a:p>
            <a:pPr marL="514350" indent="-514350">
              <a:buNone/>
            </a:pPr>
            <a:endParaRPr lang="pt-BR" sz="2800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</a:t>
            </a:r>
            <a:r>
              <a:rPr lang="pt-BR" sz="2800" dirty="0" err="1" smtClean="0"/>
              <a:t>main</a:t>
            </a:r>
            <a:r>
              <a:rPr lang="pt-BR" sz="2800" dirty="0" smtClean="0"/>
              <a:t>( </a:t>
            </a:r>
            <a:r>
              <a:rPr lang="pt-BR" sz="2800" dirty="0" err="1" smtClean="0"/>
              <a:t>void</a:t>
            </a:r>
            <a:r>
              <a:rPr lang="pt-BR" sz="2800" dirty="0" smtClean="0"/>
              <a:t> )</a:t>
            </a:r>
          </a:p>
          <a:p>
            <a:pPr marL="514350" indent="-514350">
              <a:buNone/>
            </a:pPr>
            <a:r>
              <a:rPr lang="pt-BR" sz="2800" dirty="0" smtClean="0"/>
              <a:t>	{</a:t>
            </a:r>
          </a:p>
          <a:p>
            <a:pPr marL="514350" indent="-514350">
              <a:buNone/>
            </a:pPr>
            <a:r>
              <a:rPr lang="pt-BR" sz="2800" dirty="0" smtClean="0"/>
              <a:t>		...</a:t>
            </a:r>
          </a:p>
          <a:p>
            <a:pPr marL="514350" indent="-514350">
              <a:buNone/>
            </a:pPr>
            <a:r>
              <a:rPr lang="pt-BR" sz="2800" dirty="0" smtClean="0"/>
              <a:t>		x = 2;</a:t>
            </a:r>
          </a:p>
          <a:p>
            <a:pPr marL="514350" indent="-514350">
              <a:buNone/>
            </a:pPr>
            <a:r>
              <a:rPr lang="pt-BR" sz="2800" dirty="0" smtClean="0"/>
              <a:t>		</a:t>
            </a:r>
            <a:r>
              <a:rPr lang="pt-BR" sz="2800" dirty="0" err="1" smtClean="0">
                <a:solidFill>
                  <a:srgbClr val="FF0000"/>
                </a:solidFill>
              </a:rPr>
              <a:t>funcao</a:t>
            </a:r>
            <a:r>
              <a:rPr lang="pt-BR" sz="2800" dirty="0" smtClean="0">
                <a:solidFill>
                  <a:srgbClr val="FF0000"/>
                </a:solidFill>
              </a:rPr>
              <a:t>( );</a:t>
            </a:r>
            <a:endParaRPr lang="pt-BR" sz="2800" dirty="0" smtClean="0"/>
          </a:p>
          <a:p>
            <a:pPr marL="514350" indent="-514350">
              <a:buNone/>
            </a:pPr>
            <a:r>
              <a:rPr lang="pt-BR" sz="2800" dirty="0" smtClean="0"/>
              <a:t>		...</a:t>
            </a:r>
          </a:p>
          <a:p>
            <a:pPr marL="514350" indent="-514350">
              <a:buNone/>
            </a:pPr>
            <a:r>
              <a:rPr lang="pt-BR" sz="2800" dirty="0" smtClean="0"/>
              <a:t>	}</a:t>
            </a:r>
          </a:p>
        </p:txBody>
      </p:sp>
      <p:sp>
        <p:nvSpPr>
          <p:cNvPr id="13314" name="AutoShape 2" descr="Resultado de imagem para trabalho repetitivo"/>
          <p:cNvSpPr>
            <a:spLocks noChangeAspect="1" noChangeArrowheads="1"/>
          </p:cNvSpPr>
          <p:nvPr/>
        </p:nvSpPr>
        <p:spPr bwMode="auto">
          <a:xfrm>
            <a:off x="155575" y="-2065338"/>
            <a:ext cx="5743575" cy="43053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786314" y="1285860"/>
            <a:ext cx="3257544" cy="406718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funcao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)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x = 3;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...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Função VOID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614866" cy="4067188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pt-BR" sz="2800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pt-BR" sz="2800" dirty="0" smtClean="0">
                <a:solidFill>
                  <a:srgbClr val="0070C0"/>
                </a:solidFill>
              </a:rPr>
              <a:t>Com Parâmetro</a:t>
            </a:r>
          </a:p>
          <a:p>
            <a:pPr marL="514350" indent="-514350">
              <a:buFont typeface="+mj-lt"/>
              <a:buAutoNum type="arabicPeriod" startAt="2"/>
            </a:pPr>
            <a:endParaRPr lang="pt-BR" sz="2800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</a:t>
            </a:r>
            <a:r>
              <a:rPr lang="pt-BR" sz="2800" dirty="0" err="1" smtClean="0">
                <a:solidFill>
                  <a:srgbClr val="0070C0"/>
                </a:solidFill>
              </a:rPr>
              <a:t>void</a:t>
            </a:r>
            <a:r>
              <a:rPr lang="pt-BR" sz="2800" dirty="0" smtClean="0">
                <a:solidFill>
                  <a:srgbClr val="0070C0"/>
                </a:solidFill>
              </a:rPr>
              <a:t> </a:t>
            </a:r>
            <a:r>
              <a:rPr lang="pt-BR" sz="2800" dirty="0" err="1" smtClean="0">
                <a:solidFill>
                  <a:srgbClr val="FF0000"/>
                </a:solidFill>
              </a:rPr>
              <a:t>name</a:t>
            </a:r>
            <a:r>
              <a:rPr lang="pt-BR" sz="2800" dirty="0" smtClean="0">
                <a:solidFill>
                  <a:srgbClr val="FF0000"/>
                </a:solidFill>
              </a:rPr>
              <a:t>(</a:t>
            </a:r>
            <a:r>
              <a:rPr lang="pt-BR" sz="2800" dirty="0" smtClean="0"/>
              <a:t> </a:t>
            </a:r>
            <a:r>
              <a:rPr lang="pt-BR" sz="2800" dirty="0" smtClean="0">
                <a:solidFill>
                  <a:srgbClr val="00B050"/>
                </a:solidFill>
              </a:rPr>
              <a:t>parâmetros</a:t>
            </a:r>
            <a:r>
              <a:rPr lang="pt-BR" sz="2800" dirty="0" smtClean="0">
                <a:solidFill>
                  <a:srgbClr val="FF0000"/>
                </a:solidFill>
              </a:rPr>
              <a:t>)</a:t>
            </a:r>
          </a:p>
          <a:p>
            <a:pPr marL="514350" indent="-514350">
              <a:buNone/>
            </a:pPr>
            <a:r>
              <a:rPr lang="pt-BR" sz="2800" dirty="0" smtClean="0"/>
              <a:t>		{</a:t>
            </a:r>
          </a:p>
          <a:p>
            <a:pPr marL="514350" indent="-514350">
              <a:buNone/>
            </a:pPr>
            <a:r>
              <a:rPr lang="pt-BR" sz="2800" dirty="0" smtClean="0"/>
              <a:t>		   ...</a:t>
            </a:r>
          </a:p>
          <a:p>
            <a:pPr marL="514350" indent="-514350">
              <a:buNone/>
            </a:pPr>
            <a:r>
              <a:rPr lang="pt-BR" sz="2800" dirty="0" smtClean="0"/>
              <a:t>		}</a:t>
            </a:r>
          </a:p>
        </p:txBody>
      </p:sp>
      <p:sp>
        <p:nvSpPr>
          <p:cNvPr id="13314" name="AutoShape 2" descr="Resultado de imagem para trabalho repetitivo"/>
          <p:cNvSpPr>
            <a:spLocks noChangeAspect="1" noChangeArrowheads="1"/>
          </p:cNvSpPr>
          <p:nvPr/>
        </p:nvSpPr>
        <p:spPr bwMode="auto">
          <a:xfrm>
            <a:off x="155575" y="-2065338"/>
            <a:ext cx="5743575" cy="43053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714876" y="1714488"/>
            <a:ext cx="4286248" cy="32099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 )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{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   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nome(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var1,var2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}</a:t>
            </a:r>
          </a:p>
        </p:txBody>
      </p:sp>
      <p:sp>
        <p:nvSpPr>
          <p:cNvPr id="6" name="Retângulo 5"/>
          <p:cNvSpPr/>
          <p:nvPr/>
        </p:nvSpPr>
        <p:spPr>
          <a:xfrm>
            <a:off x="2357422" y="3286124"/>
            <a:ext cx="2477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(</a:t>
            </a:r>
            <a:r>
              <a:rPr lang="pt-BR" dirty="0" smtClean="0">
                <a:solidFill>
                  <a:srgbClr val="0070C0"/>
                </a:solidFill>
              </a:rPr>
              <a:t>tipo </a:t>
            </a:r>
            <a:r>
              <a:rPr lang="pt-BR" dirty="0" smtClean="0">
                <a:solidFill>
                  <a:srgbClr val="FF0000"/>
                </a:solidFill>
              </a:rPr>
              <a:t>nome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0070C0"/>
                </a:solidFill>
              </a:rPr>
              <a:t>tipo </a:t>
            </a:r>
            <a:r>
              <a:rPr lang="pt-BR" dirty="0" smtClean="0">
                <a:solidFill>
                  <a:srgbClr val="FF0000"/>
                </a:solidFill>
              </a:rPr>
              <a:t>nome2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000760" y="4357694"/>
            <a:ext cx="2915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Parâmetros reais/argumentos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Exemplo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314" name="AutoShape 2" descr="Resultado de imagem para trabalho repetitivo"/>
          <p:cNvSpPr>
            <a:spLocks noChangeAspect="1" noChangeArrowheads="1"/>
          </p:cNvSpPr>
          <p:nvPr/>
        </p:nvSpPr>
        <p:spPr bwMode="auto">
          <a:xfrm>
            <a:off x="155575" y="-2065338"/>
            <a:ext cx="5743575" cy="43053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marL="514350" indent="-514350">
              <a:buNone/>
            </a:pPr>
            <a:endParaRPr lang="pt-BR" sz="3600" dirty="0" smtClean="0">
              <a:solidFill>
                <a:srgbClr val="0070C0"/>
              </a:solidFill>
            </a:endParaRPr>
          </a:p>
          <a:p>
            <a:pPr marL="788670" lvl="1" indent="-514350">
              <a:buNone/>
            </a:pPr>
            <a:r>
              <a:rPr lang="pt-BR" sz="3200" dirty="0" smtClean="0">
                <a:solidFill>
                  <a:srgbClr val="0070C0"/>
                </a:solidFill>
              </a:rPr>
              <a:t>Peso ideal de acordo com altura e sexo.</a:t>
            </a:r>
          </a:p>
          <a:p>
            <a:pPr marL="788670" lvl="1" indent="-514350">
              <a:buNone/>
            </a:pPr>
            <a:endParaRPr lang="pt-BR" sz="3200" dirty="0" smtClean="0">
              <a:solidFill>
                <a:srgbClr val="0070C0"/>
              </a:solidFill>
            </a:endParaRPr>
          </a:p>
          <a:p>
            <a:pPr marL="788670" lvl="1" indent="-514350">
              <a:buNone/>
            </a:pPr>
            <a:r>
              <a:rPr lang="pt-BR" sz="3200" dirty="0" smtClean="0">
                <a:solidFill>
                  <a:srgbClr val="FF0000"/>
                </a:solidFill>
              </a:rPr>
              <a:t>Feminino: 	altura*62,1-44,7</a:t>
            </a:r>
          </a:p>
          <a:p>
            <a:pPr marL="788670" lvl="1" indent="-514350">
              <a:buNone/>
            </a:pPr>
            <a:r>
              <a:rPr lang="pt-BR" sz="3200" dirty="0" smtClean="0">
                <a:solidFill>
                  <a:srgbClr val="FF0000"/>
                </a:solidFill>
              </a:rPr>
              <a:t>Masculino:	 altura*72,7-58</a:t>
            </a:r>
          </a:p>
          <a:p>
            <a:pPr marL="514350" indent="-514350">
              <a:buFont typeface="Wingdings" pitchFamily="2" charset="2"/>
              <a:buChar char="Ø"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Funções </a:t>
            </a:r>
            <a:r>
              <a:rPr lang="pt-BR" dirty="0" err="1" smtClean="0">
                <a:solidFill>
                  <a:srgbClr val="FF0000"/>
                </a:solidFill>
              </a:rPr>
              <a:t>Tipadas</a:t>
            </a:r>
            <a:endParaRPr lang="pt-BR" u="sng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257544" cy="406718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endParaRPr lang="pt-BR" sz="2800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</a:t>
            </a:r>
            <a:r>
              <a:rPr lang="pt-BR" sz="2800" dirty="0" err="1" smtClean="0">
                <a:solidFill>
                  <a:srgbClr val="0070C0"/>
                </a:solidFill>
              </a:rPr>
              <a:t>int</a:t>
            </a:r>
            <a:r>
              <a:rPr lang="pt-BR" sz="2800" dirty="0" smtClean="0">
                <a:solidFill>
                  <a:srgbClr val="0070C0"/>
                </a:solidFill>
              </a:rPr>
              <a:t> x=1;</a:t>
            </a:r>
          </a:p>
          <a:p>
            <a:pPr marL="514350" indent="-514350">
              <a:buNone/>
            </a:pPr>
            <a:endParaRPr lang="pt-BR" sz="2800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</a:t>
            </a:r>
            <a:r>
              <a:rPr lang="pt-BR" sz="2800" dirty="0" err="1" smtClean="0"/>
              <a:t>main</a:t>
            </a:r>
            <a:r>
              <a:rPr lang="pt-BR" sz="2800" dirty="0" smtClean="0"/>
              <a:t>( )</a:t>
            </a:r>
          </a:p>
          <a:p>
            <a:pPr marL="514350" indent="-514350">
              <a:buNone/>
            </a:pPr>
            <a:r>
              <a:rPr lang="pt-BR" sz="2800" dirty="0" smtClean="0"/>
              <a:t>	{</a:t>
            </a:r>
          </a:p>
          <a:p>
            <a:pPr marL="514350" indent="-514350">
              <a:buNone/>
            </a:pPr>
            <a:r>
              <a:rPr lang="pt-BR" sz="2800" dirty="0" smtClean="0"/>
              <a:t>		...</a:t>
            </a:r>
          </a:p>
          <a:p>
            <a:pPr marL="514350" indent="-514350">
              <a:buNone/>
            </a:pPr>
            <a:r>
              <a:rPr lang="pt-BR" sz="2800" dirty="0" smtClean="0"/>
              <a:t>		x = 2;</a:t>
            </a:r>
          </a:p>
          <a:p>
            <a:pPr marL="514350" indent="-514350">
              <a:buNone/>
            </a:pPr>
            <a:r>
              <a:rPr lang="pt-BR" sz="2800" dirty="0" smtClean="0"/>
              <a:t>		</a:t>
            </a:r>
            <a:r>
              <a:rPr lang="pt-BR" sz="2800" dirty="0" err="1" smtClean="0">
                <a:solidFill>
                  <a:srgbClr val="FF0000"/>
                </a:solidFill>
              </a:rPr>
              <a:t>funcao</a:t>
            </a:r>
            <a:r>
              <a:rPr lang="pt-BR" sz="2800" dirty="0" smtClean="0">
                <a:solidFill>
                  <a:srgbClr val="FF0000"/>
                </a:solidFill>
              </a:rPr>
              <a:t>( );</a:t>
            </a:r>
            <a:endParaRPr lang="pt-BR" sz="2800" dirty="0" smtClean="0"/>
          </a:p>
          <a:p>
            <a:pPr marL="514350" indent="-514350">
              <a:buNone/>
            </a:pPr>
            <a:r>
              <a:rPr lang="pt-BR" sz="2800" dirty="0" smtClean="0"/>
              <a:t>		...</a:t>
            </a:r>
          </a:p>
          <a:p>
            <a:pPr marL="514350" indent="-514350">
              <a:buNone/>
            </a:pPr>
            <a:r>
              <a:rPr lang="pt-BR" sz="2800" dirty="0" smtClean="0"/>
              <a:t>	}</a:t>
            </a:r>
          </a:p>
        </p:txBody>
      </p:sp>
      <p:sp>
        <p:nvSpPr>
          <p:cNvPr id="13314" name="AutoShape 2" descr="Resultado de imagem para trabalho repetitivo"/>
          <p:cNvSpPr>
            <a:spLocks noChangeAspect="1" noChangeArrowheads="1"/>
          </p:cNvSpPr>
          <p:nvPr/>
        </p:nvSpPr>
        <p:spPr bwMode="auto">
          <a:xfrm>
            <a:off x="155575" y="-2065338"/>
            <a:ext cx="5743575" cy="43053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786314" y="1285860"/>
            <a:ext cx="3257544" cy="4067188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funcao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)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x = 3;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pt-BR" sz="2800" dirty="0" smtClean="0"/>
              <a:t>		Escreve;</a:t>
            </a: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...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Funções </a:t>
            </a:r>
            <a:r>
              <a:rPr lang="pt-BR" dirty="0" err="1" smtClean="0">
                <a:solidFill>
                  <a:srgbClr val="FF0000"/>
                </a:solidFill>
              </a:rPr>
              <a:t>Tipadas</a:t>
            </a:r>
            <a:endParaRPr lang="pt-BR" u="sng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543428" cy="49244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pt-BR" sz="2800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tipo </a:t>
            </a:r>
            <a:r>
              <a:rPr lang="pt-BR" sz="2800" dirty="0" smtClean="0"/>
              <a:t>nome ( </a:t>
            </a:r>
            <a:r>
              <a:rPr lang="pt-BR" sz="2800" dirty="0" smtClean="0">
                <a:solidFill>
                  <a:srgbClr val="00B050"/>
                </a:solidFill>
              </a:rPr>
              <a:t>parâmetros</a:t>
            </a:r>
            <a:r>
              <a:rPr lang="pt-BR" sz="2800" dirty="0" smtClean="0"/>
              <a:t> )</a:t>
            </a:r>
          </a:p>
          <a:p>
            <a:pPr marL="514350" indent="-514350">
              <a:buNone/>
            </a:pPr>
            <a:r>
              <a:rPr lang="pt-BR" sz="2800" dirty="0" smtClean="0"/>
              <a:t>	{</a:t>
            </a:r>
          </a:p>
          <a:p>
            <a:pPr marL="514350" indent="-514350">
              <a:buNone/>
            </a:pPr>
            <a:r>
              <a:rPr lang="pt-BR" sz="2800" dirty="0" smtClean="0"/>
              <a:t>		</a:t>
            </a:r>
            <a:r>
              <a:rPr lang="pt-BR" sz="2800" dirty="0" smtClean="0">
                <a:solidFill>
                  <a:srgbClr val="0070C0"/>
                </a:solidFill>
              </a:rPr>
              <a:t>tipo</a:t>
            </a:r>
            <a:r>
              <a:rPr lang="pt-BR" sz="2800" dirty="0" smtClean="0"/>
              <a:t> </a:t>
            </a:r>
            <a:r>
              <a:rPr lang="pt-BR" sz="2800" dirty="0" err="1" smtClean="0">
                <a:solidFill>
                  <a:srgbClr val="00B050"/>
                </a:solidFill>
              </a:rPr>
              <a:t>result</a:t>
            </a:r>
            <a:r>
              <a:rPr lang="pt-BR" sz="2800" dirty="0" smtClean="0"/>
              <a:t>;</a:t>
            </a:r>
          </a:p>
          <a:p>
            <a:pPr marL="514350" indent="-514350">
              <a:buNone/>
            </a:pPr>
            <a:r>
              <a:rPr lang="pt-BR" sz="2800" dirty="0" smtClean="0"/>
              <a:t>		</a:t>
            </a:r>
            <a:r>
              <a:rPr lang="pt-BR" sz="2800" dirty="0" smtClean="0">
                <a:solidFill>
                  <a:srgbClr val="002060"/>
                </a:solidFill>
              </a:rPr>
              <a:t>calcular</a:t>
            </a:r>
            <a:r>
              <a:rPr lang="pt-BR" sz="2800" dirty="0" smtClean="0"/>
              <a:t> </a:t>
            </a:r>
            <a:r>
              <a:rPr lang="pt-BR" sz="2800" dirty="0" err="1" smtClean="0">
                <a:solidFill>
                  <a:srgbClr val="00B050"/>
                </a:solidFill>
              </a:rPr>
              <a:t>result</a:t>
            </a:r>
            <a:r>
              <a:rPr lang="pt-BR" sz="2800" dirty="0" smtClean="0"/>
              <a:t>;</a:t>
            </a:r>
          </a:p>
          <a:p>
            <a:pPr marL="514350" indent="-514350">
              <a:buNone/>
            </a:pPr>
            <a:r>
              <a:rPr lang="pt-BR" sz="2800" dirty="0" smtClean="0"/>
              <a:t>		</a:t>
            </a:r>
            <a:r>
              <a:rPr lang="pt-BR" sz="2800" dirty="0" err="1" smtClean="0">
                <a:solidFill>
                  <a:srgbClr val="FF0000"/>
                </a:solidFill>
              </a:rPr>
              <a:t>return</a:t>
            </a:r>
            <a:r>
              <a:rPr lang="pt-BR" sz="2800" dirty="0" smtClean="0"/>
              <a:t> </a:t>
            </a:r>
            <a:r>
              <a:rPr lang="pt-BR" sz="2800" dirty="0" err="1" smtClean="0">
                <a:solidFill>
                  <a:srgbClr val="00B050"/>
                </a:solidFill>
              </a:rPr>
              <a:t>result</a:t>
            </a:r>
            <a:r>
              <a:rPr lang="pt-BR" sz="2800" dirty="0" smtClean="0"/>
              <a:t>;</a:t>
            </a:r>
          </a:p>
          <a:p>
            <a:pPr marL="514350" indent="-514350">
              <a:buNone/>
            </a:pPr>
            <a:r>
              <a:rPr lang="pt-BR" sz="2800" dirty="0" smtClean="0"/>
              <a:t>	}</a:t>
            </a:r>
          </a:p>
        </p:txBody>
      </p:sp>
      <p:sp>
        <p:nvSpPr>
          <p:cNvPr id="13314" name="AutoShape 2" descr="Resultado de imagem para trabalho repetitivo"/>
          <p:cNvSpPr>
            <a:spLocks noChangeAspect="1" noChangeArrowheads="1"/>
          </p:cNvSpPr>
          <p:nvPr/>
        </p:nvSpPr>
        <p:spPr bwMode="auto">
          <a:xfrm>
            <a:off x="155575" y="-2065338"/>
            <a:ext cx="5743575" cy="43053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000496" y="4429132"/>
            <a:ext cx="11430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TIPOS:</a:t>
            </a:r>
          </a:p>
          <a:p>
            <a:pPr marL="514350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-</a:t>
            </a:r>
            <a:r>
              <a:rPr lang="pt-BR" dirty="0" err="1" smtClean="0">
                <a:solidFill>
                  <a:srgbClr val="0070C0"/>
                </a:solidFill>
              </a:rPr>
              <a:t>int</a:t>
            </a:r>
            <a:endParaRPr lang="pt-BR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-</a:t>
            </a:r>
            <a:r>
              <a:rPr lang="pt-BR" dirty="0" err="1" smtClean="0">
                <a:solidFill>
                  <a:srgbClr val="0070C0"/>
                </a:solidFill>
              </a:rPr>
              <a:t>float</a:t>
            </a:r>
            <a:endParaRPr lang="pt-BR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-</a:t>
            </a:r>
            <a:r>
              <a:rPr lang="pt-BR" dirty="0" err="1" smtClean="0">
                <a:solidFill>
                  <a:srgbClr val="0070C0"/>
                </a:solidFill>
              </a:rPr>
              <a:t>couble</a:t>
            </a:r>
            <a:endParaRPr lang="pt-BR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-</a:t>
            </a:r>
            <a:r>
              <a:rPr lang="pt-BR" dirty="0" err="1" smtClean="0">
                <a:solidFill>
                  <a:srgbClr val="0070C0"/>
                </a:solidFill>
              </a:rPr>
              <a:t>char</a:t>
            </a:r>
            <a:endParaRPr lang="pt-BR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-</a:t>
            </a:r>
            <a:r>
              <a:rPr lang="pt-BR" dirty="0" err="1" smtClean="0">
                <a:solidFill>
                  <a:srgbClr val="0070C0"/>
                </a:solidFill>
              </a:rPr>
              <a:t>void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857752" y="1357298"/>
            <a:ext cx="4000528" cy="492444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main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( )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tipo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var;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pt-BR" sz="2800" dirty="0" smtClean="0"/>
              <a:t>		var = </a:t>
            </a:r>
            <a:r>
              <a:rPr lang="pt-BR" sz="2800" dirty="0" smtClean="0">
                <a:solidFill>
                  <a:srgbClr val="FF0000"/>
                </a:solidFill>
              </a:rPr>
              <a:t>nome()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Funções </a:t>
            </a:r>
            <a:r>
              <a:rPr lang="pt-BR" dirty="0" err="1" smtClean="0">
                <a:solidFill>
                  <a:srgbClr val="FF0000"/>
                </a:solidFill>
              </a:rPr>
              <a:t>Tipadas</a:t>
            </a:r>
            <a:endParaRPr lang="pt-BR" u="sng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329114" cy="4067188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pt-BR" sz="2800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</a:t>
            </a:r>
          </a:p>
          <a:p>
            <a:pPr marL="514350" indent="-514350"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</a:t>
            </a:r>
            <a:r>
              <a:rPr lang="pt-BR" sz="2800" dirty="0" err="1" smtClean="0"/>
              <a:t>main</a:t>
            </a:r>
            <a:r>
              <a:rPr lang="pt-BR" sz="2800" dirty="0" smtClean="0"/>
              <a:t>( )</a:t>
            </a:r>
          </a:p>
          <a:p>
            <a:pPr marL="514350" indent="-514350">
              <a:buNone/>
            </a:pPr>
            <a:r>
              <a:rPr lang="pt-BR" sz="2800" dirty="0" smtClean="0"/>
              <a:t>	{</a:t>
            </a:r>
          </a:p>
          <a:p>
            <a:pPr marL="514350" indent="-514350">
              <a:buNone/>
            </a:pPr>
            <a:r>
              <a:rPr lang="pt-BR" sz="2800" dirty="0" smtClean="0"/>
              <a:t>		...</a:t>
            </a:r>
          </a:p>
          <a:p>
            <a:pPr marL="514350" indent="-514350">
              <a:buNone/>
            </a:pPr>
            <a:r>
              <a:rPr lang="pt-BR" sz="2800" dirty="0" smtClean="0"/>
              <a:t>		</a:t>
            </a:r>
            <a:r>
              <a:rPr lang="pt-BR" sz="2800" dirty="0" err="1" smtClean="0">
                <a:solidFill>
                  <a:srgbClr val="0070C0"/>
                </a:solidFill>
              </a:rPr>
              <a:t>printf</a:t>
            </a:r>
            <a:r>
              <a:rPr lang="pt-BR" sz="2800" dirty="0" smtClean="0">
                <a:solidFill>
                  <a:srgbClr val="0070C0"/>
                </a:solidFill>
              </a:rPr>
              <a:t>(“%d”, </a:t>
            </a:r>
            <a:r>
              <a:rPr lang="pt-BR" sz="2800" dirty="0" err="1" smtClean="0">
                <a:solidFill>
                  <a:srgbClr val="FF0000"/>
                </a:solidFill>
              </a:rPr>
              <a:t>funcao</a:t>
            </a:r>
            <a:r>
              <a:rPr lang="pt-BR" sz="2800" smtClean="0">
                <a:solidFill>
                  <a:srgbClr val="FF0000"/>
                </a:solidFill>
              </a:rPr>
              <a:t>()</a:t>
            </a:r>
            <a:r>
              <a:rPr lang="pt-BR" sz="2800" smtClean="0">
                <a:solidFill>
                  <a:srgbClr val="0070C0"/>
                </a:solidFill>
              </a:rPr>
              <a:t>);</a:t>
            </a:r>
            <a:endParaRPr lang="pt-BR" sz="2800" dirty="0" smtClean="0"/>
          </a:p>
          <a:p>
            <a:pPr marL="514350" indent="-514350">
              <a:buNone/>
            </a:pPr>
            <a:r>
              <a:rPr lang="pt-BR" sz="2800" dirty="0" smtClean="0"/>
              <a:t>	}</a:t>
            </a:r>
          </a:p>
        </p:txBody>
      </p:sp>
      <p:sp>
        <p:nvSpPr>
          <p:cNvPr id="13314" name="AutoShape 2" descr="Resultado de imagem para trabalho repetitivo"/>
          <p:cNvSpPr>
            <a:spLocks noChangeAspect="1" noChangeArrowheads="1"/>
          </p:cNvSpPr>
          <p:nvPr/>
        </p:nvSpPr>
        <p:spPr bwMode="auto">
          <a:xfrm>
            <a:off x="155575" y="-2065338"/>
            <a:ext cx="5743575" cy="43053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786314" y="1285860"/>
            <a:ext cx="3257544" cy="406718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funcao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)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lang="pt-BR" sz="2800" dirty="0" smtClean="0">
                <a:solidFill>
                  <a:srgbClr val="0070C0"/>
                </a:solidFill>
              </a:rPr>
              <a:t>tipo</a:t>
            </a:r>
            <a:r>
              <a:rPr lang="pt-BR" sz="2800" dirty="0" smtClean="0"/>
              <a:t> </a:t>
            </a:r>
            <a:r>
              <a:rPr lang="pt-BR" sz="2800" dirty="0" err="1" smtClean="0"/>
              <a:t>res</a:t>
            </a:r>
            <a:r>
              <a:rPr lang="pt-BR" sz="2800" dirty="0" smtClean="0"/>
              <a:t>;</a:t>
            </a: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pt-BR" sz="2800" dirty="0" smtClean="0"/>
              <a:t>		.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pt-BR" sz="2800" dirty="0" smtClean="0"/>
              <a:t>		</a:t>
            </a:r>
            <a:r>
              <a:rPr lang="pt-BR" sz="2800" dirty="0" err="1" smtClean="0"/>
              <a:t>return</a:t>
            </a:r>
            <a:r>
              <a:rPr lang="pt-BR" sz="2800" dirty="0" smtClean="0"/>
              <a:t> </a:t>
            </a:r>
            <a:r>
              <a:rPr lang="pt-BR" sz="2800" dirty="0" err="1" smtClean="0"/>
              <a:t>res</a:t>
            </a:r>
            <a:r>
              <a:rPr lang="pt-BR" sz="2800" dirty="0" smtClean="0"/>
              <a:t>;</a:t>
            </a: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Ementa do Módulo de Programação 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43956" cy="4924444"/>
          </a:xfrm>
        </p:spPr>
        <p:txBody>
          <a:bodyPr>
            <a:normAutofit/>
          </a:bodyPr>
          <a:lstStyle/>
          <a:p>
            <a:pPr marL="273050" indent="-273050"/>
            <a:r>
              <a:rPr lang="pt-BR" dirty="0" smtClean="0"/>
              <a:t>Linguagem de Programação – Aula 1</a:t>
            </a:r>
          </a:p>
          <a:p>
            <a:pPr marL="531813" lvl="1" indent="-258763">
              <a:buFont typeface="Wingdings" pitchFamily="2" charset="2"/>
              <a:buChar char="ü"/>
            </a:pPr>
            <a:r>
              <a:rPr lang="pt-BR" dirty="0" smtClean="0"/>
              <a:t>Introdução/Conceitos/Estrutura do Programa;</a:t>
            </a:r>
          </a:p>
          <a:p>
            <a:pPr marL="273050" indent="-273050"/>
            <a:r>
              <a:rPr lang="pt-BR" dirty="0" smtClean="0"/>
              <a:t>Estruturas de Controle (Laços de Repetição) – Aula </a:t>
            </a:r>
            <a:r>
              <a:rPr lang="pt-BR" dirty="0" smtClean="0"/>
              <a:t>2</a:t>
            </a:r>
            <a:endParaRPr lang="pt-BR" dirty="0" smtClean="0"/>
          </a:p>
          <a:p>
            <a:pPr marL="547370" lvl="1" indent="-273050">
              <a:buFont typeface="Wingdings" pitchFamily="2" charset="2"/>
              <a:buChar char="ü"/>
            </a:pPr>
            <a:r>
              <a:rPr lang="pt-BR" dirty="0" smtClean="0"/>
              <a:t>Aplicação de programas: Sequencial / Condicional / Interação;</a:t>
            </a:r>
          </a:p>
          <a:p>
            <a:pPr marL="273050" indent="-273050"/>
            <a:r>
              <a:rPr lang="pt-BR" dirty="0" smtClean="0"/>
              <a:t>Vetores e Funções – Aula </a:t>
            </a:r>
            <a:r>
              <a:rPr lang="pt-BR" dirty="0" smtClean="0"/>
              <a:t>3</a:t>
            </a:r>
            <a:endParaRPr lang="pt-BR" dirty="0" smtClean="0"/>
          </a:p>
          <a:p>
            <a:pPr marL="547370" lvl="1" indent="-273050">
              <a:buFont typeface="Wingdings" pitchFamily="2" charset="2"/>
              <a:buChar char="ü"/>
            </a:pPr>
            <a:r>
              <a:rPr lang="pt-BR" dirty="0" smtClean="0"/>
              <a:t>Criação / Sub-Programas / </a:t>
            </a:r>
            <a:r>
              <a:rPr lang="pt-BR" dirty="0" smtClean="0"/>
              <a:t>Estruturas</a:t>
            </a:r>
            <a:r>
              <a:rPr lang="pt-BR" dirty="0" smtClean="0"/>
              <a:t>;</a:t>
            </a:r>
            <a:endParaRPr lang="pt-BR" dirty="0" smtClean="0"/>
          </a:p>
          <a:p>
            <a:pPr marL="273050" indent="-273050">
              <a:buNone/>
            </a:pPr>
            <a:endParaRPr lang="pt-BR" dirty="0" smtClean="0"/>
          </a:p>
          <a:p>
            <a:pPr marL="547370" lvl="1" indent="-273050">
              <a:buNone/>
            </a:pPr>
            <a:endParaRPr lang="pt-BR" dirty="0" smtClean="0"/>
          </a:p>
          <a:p>
            <a:pPr marL="273050" indent="-273050"/>
            <a:endParaRPr lang="pt-BR" dirty="0" smtClean="0"/>
          </a:p>
          <a:p>
            <a:pPr marL="273050" indent="-273050">
              <a:buNone/>
            </a:pPr>
            <a:endParaRPr lang="pt-BR" dirty="0" smtClean="0"/>
          </a:p>
          <a:p>
            <a:pPr marL="273050" indent="-273050"/>
            <a:endParaRPr lang="pt-BR" dirty="0" smtClean="0"/>
          </a:p>
          <a:p>
            <a:pPr marL="273050" indent="-273050"/>
            <a:endParaRPr lang="pt-BR" dirty="0" smtClean="0"/>
          </a:p>
          <a:p>
            <a:pPr marL="788670" lvl="1" indent="-514350">
              <a:buFont typeface="+mj-lt"/>
              <a:buAutoNum type="alphaLcPeriod"/>
            </a:pPr>
            <a:endParaRPr lang="pt-BR" dirty="0" smtClean="0"/>
          </a:p>
          <a:p>
            <a:pPr marL="788670" lvl="1" indent="-514350">
              <a:buFont typeface="+mj-lt"/>
              <a:buAutoNum type="alphaLcPeriod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Subprogramas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endParaRPr lang="pt-BR" dirty="0" smtClean="0">
              <a:solidFill>
                <a:srgbClr val="00B050"/>
              </a:solidFill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sz="3600" dirty="0" smtClean="0">
                <a:solidFill>
                  <a:srgbClr val="FF0000"/>
                </a:solidFill>
              </a:rPr>
              <a:t>Sequência de instruções ou programas </a:t>
            </a:r>
            <a:r>
              <a:rPr lang="pt-BR" sz="3600" dirty="0" smtClean="0"/>
              <a:t>executados </a:t>
            </a:r>
            <a:r>
              <a:rPr lang="pt-BR" sz="3600" u="sng" dirty="0" smtClean="0"/>
              <a:t>APENAS</a:t>
            </a:r>
            <a:r>
              <a:rPr lang="pt-BR" sz="3600" dirty="0" smtClean="0"/>
              <a:t> quando chamados;</a:t>
            </a:r>
            <a:endParaRPr lang="pt-BR" dirty="0" smtClean="0"/>
          </a:p>
          <a:p>
            <a:pPr marL="514350" indent="-514350">
              <a:buFont typeface="Wingdings" pitchFamily="2" charset="2"/>
              <a:buChar char="Ø"/>
            </a:pPr>
            <a:endParaRPr lang="pt-BR" dirty="0" smtClean="0"/>
          </a:p>
        </p:txBody>
      </p:sp>
      <p:pic>
        <p:nvPicPr>
          <p:cNvPr id="14338" name="Picture 2" descr="Resultado de imagem para funções arrumar cas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3251872"/>
            <a:ext cx="3500462" cy="2844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Objetivo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endParaRPr lang="pt-BR" dirty="0" smtClean="0">
              <a:solidFill>
                <a:srgbClr val="00B050"/>
              </a:solidFill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pt-BR" dirty="0" smtClean="0">
                <a:solidFill>
                  <a:srgbClr val="0070C0"/>
                </a:solidFill>
              </a:rPr>
              <a:t>Evitar Repetição;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pt-BR" dirty="0" smtClean="0">
                <a:solidFill>
                  <a:srgbClr val="0070C0"/>
                </a:solidFill>
              </a:rPr>
              <a:t>Dividir e Estruturar;</a:t>
            </a:r>
          </a:p>
          <a:p>
            <a:pPr marL="788670" lvl="1" indent="-514350">
              <a:buFont typeface="Wingdings" pitchFamily="2" charset="2"/>
              <a:buChar char="Ø"/>
            </a:pPr>
            <a:r>
              <a:rPr lang="pt-BR" dirty="0" smtClean="0">
                <a:solidFill>
                  <a:srgbClr val="0070C0"/>
                </a:solidFill>
              </a:rPr>
              <a:t>Tarefas claras e específicas</a:t>
            </a:r>
          </a:p>
        </p:txBody>
      </p:sp>
      <p:sp>
        <p:nvSpPr>
          <p:cNvPr id="13314" name="AutoShape 2" descr="Resultado de imagem para trabalho repetitivo"/>
          <p:cNvSpPr>
            <a:spLocks noChangeAspect="1" noChangeArrowheads="1"/>
          </p:cNvSpPr>
          <p:nvPr/>
        </p:nvSpPr>
        <p:spPr bwMode="auto">
          <a:xfrm>
            <a:off x="155575" y="-2065338"/>
            <a:ext cx="5743575" cy="43053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316" name="Picture 4" descr="Resultado de imagem para trabalho repetitiv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3286124"/>
            <a:ext cx="3643338" cy="2730994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3571868" y="5929330"/>
            <a:ext cx="2074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Trabalho Repetitivo</a:t>
            </a:r>
            <a:endParaRPr lang="pt-BR" dirty="0">
              <a:solidFill>
                <a:srgbClr val="00B050"/>
              </a:solidFill>
            </a:endParaRPr>
          </a:p>
        </p:txBody>
      </p:sp>
      <p:pic>
        <p:nvPicPr>
          <p:cNvPr id="13320" name="Picture 8" descr="Resultado de imagem para robo trabalhand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1285860"/>
            <a:ext cx="3714776" cy="20898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Funções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endParaRPr lang="pt-BR" dirty="0" smtClean="0">
              <a:solidFill>
                <a:srgbClr val="00B050"/>
              </a:solidFill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pt-BR" sz="3600" dirty="0" smtClean="0">
                <a:solidFill>
                  <a:srgbClr val="FF0000"/>
                </a:solidFill>
              </a:rPr>
              <a:t>Pré-definidas;</a:t>
            </a:r>
          </a:p>
          <a:p>
            <a:pPr marL="788670" lvl="1" indent="-514350">
              <a:buFont typeface="Arial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Matemáticas</a:t>
            </a:r>
            <a:endParaRPr lang="pt-BR" sz="3300" dirty="0" smtClean="0">
              <a:solidFill>
                <a:schemeClr val="tx1"/>
              </a:solidFill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pt-BR" sz="3600" dirty="0" smtClean="0">
                <a:solidFill>
                  <a:srgbClr val="FF0000"/>
                </a:solidFill>
              </a:rPr>
              <a:t>Desenvolvidas pelo usuário</a:t>
            </a:r>
          </a:p>
          <a:p>
            <a:pPr marL="788670" lvl="1" indent="-514350">
              <a:buFont typeface="Arial" pitchFamily="34" charset="0"/>
              <a:buChar char="•"/>
            </a:pPr>
            <a:r>
              <a:rPr lang="pt-BR" sz="2400" dirty="0" err="1" smtClean="0">
                <a:solidFill>
                  <a:schemeClr val="tx1"/>
                </a:solidFill>
              </a:rPr>
              <a:t>Void</a:t>
            </a:r>
            <a:r>
              <a:rPr lang="pt-BR" sz="2400" dirty="0" smtClean="0">
                <a:solidFill>
                  <a:schemeClr val="tx1"/>
                </a:solidFill>
              </a:rPr>
              <a:t> – Não retorna valor específico</a:t>
            </a:r>
          </a:p>
          <a:p>
            <a:pPr marL="788670" lvl="1" indent="-514350">
              <a:buFont typeface="Arial" pitchFamily="34" charset="0"/>
              <a:buChar char="•"/>
            </a:pPr>
            <a:r>
              <a:rPr lang="pt-BR" sz="2400" dirty="0" err="1" smtClean="0">
                <a:solidFill>
                  <a:schemeClr val="tx1"/>
                </a:solidFill>
              </a:rPr>
              <a:t>Tipadas</a:t>
            </a:r>
            <a:r>
              <a:rPr lang="pt-BR" sz="2400" dirty="0" smtClean="0">
                <a:solidFill>
                  <a:schemeClr val="tx1"/>
                </a:solidFill>
              </a:rPr>
              <a:t> – Retorno</a:t>
            </a:r>
            <a:endParaRPr lang="pt-BR" dirty="0" smtClean="0">
              <a:solidFill>
                <a:schemeClr val="tx1"/>
              </a:solidFill>
            </a:endParaRPr>
          </a:p>
          <a:p>
            <a:pPr marL="788670" lvl="1" indent="-514350">
              <a:buNone/>
            </a:pPr>
            <a:endParaRPr lang="pt-BR" dirty="0" smtClean="0"/>
          </a:p>
          <a:p>
            <a:pPr marL="514350" indent="-514350">
              <a:buFont typeface="Wingdings" pitchFamily="2" charset="2"/>
              <a:buChar char="Ø"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714348" y="1500174"/>
            <a:ext cx="2328850" cy="449581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514350" indent="-514350">
              <a:buNone/>
            </a:pPr>
            <a:endParaRPr lang="pt-BR" sz="2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</a:t>
            </a:r>
            <a:r>
              <a:rPr lang="pt-BR" sz="2800" dirty="0" err="1" smtClean="0">
                <a:solidFill>
                  <a:schemeClr val="tx1"/>
                </a:solidFill>
              </a:rPr>
              <a:t>main</a:t>
            </a:r>
            <a:r>
              <a:rPr lang="pt-BR" sz="2800" dirty="0" smtClean="0">
                <a:solidFill>
                  <a:schemeClr val="tx1"/>
                </a:solidFill>
              </a:rPr>
              <a:t>()</a:t>
            </a:r>
          </a:p>
          <a:p>
            <a:pPr>
              <a:buNone/>
            </a:pPr>
            <a:r>
              <a:rPr lang="pt-BR" sz="2800" dirty="0" smtClean="0">
                <a:solidFill>
                  <a:schemeClr val="tx1"/>
                </a:solidFill>
              </a:rPr>
              <a:t>	   {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	</a:t>
            </a:r>
            <a:r>
              <a:rPr lang="pt-BR" sz="2800" dirty="0" smtClean="0">
                <a:solidFill>
                  <a:schemeClr val="tx1"/>
                </a:solidFill>
              </a:rPr>
              <a:t>...</a:t>
            </a:r>
          </a:p>
          <a:p>
            <a:pPr>
              <a:buNone/>
            </a:pPr>
            <a:r>
              <a:rPr lang="pt-BR" sz="2800" dirty="0" smtClean="0"/>
              <a:t>	</a:t>
            </a:r>
            <a:r>
              <a:rPr lang="pt-BR" sz="2800" dirty="0" smtClean="0">
                <a:solidFill>
                  <a:srgbClr val="0070C0"/>
                </a:solidFill>
              </a:rPr>
              <a:t>       f1();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	</a:t>
            </a:r>
            <a:r>
              <a:rPr lang="pt-BR" sz="2800" dirty="0" smtClean="0">
                <a:solidFill>
                  <a:schemeClr val="tx1"/>
                </a:solidFill>
              </a:rPr>
              <a:t>...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	</a:t>
            </a:r>
            <a:r>
              <a:rPr lang="pt-BR" sz="2800" dirty="0" smtClean="0">
                <a:solidFill>
                  <a:srgbClr val="00B050"/>
                </a:solidFill>
              </a:rPr>
              <a:t>f2();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	</a:t>
            </a:r>
            <a:r>
              <a:rPr lang="pt-BR" sz="2800" dirty="0" smtClean="0">
                <a:solidFill>
                  <a:schemeClr val="tx1"/>
                </a:solidFill>
              </a:rPr>
              <a:t>...</a:t>
            </a:r>
            <a:r>
              <a:rPr lang="pt-BR" sz="2800" dirty="0" smtClean="0">
                <a:solidFill>
                  <a:srgbClr val="0070C0"/>
                </a:solidFill>
              </a:rPr>
              <a:t>		</a:t>
            </a:r>
            <a:r>
              <a:rPr lang="pt-BR" sz="2800" dirty="0" smtClean="0">
                <a:solidFill>
                  <a:srgbClr val="7030A0"/>
                </a:solidFill>
              </a:rPr>
              <a:t>f3();</a:t>
            </a:r>
          </a:p>
          <a:p>
            <a:pPr>
              <a:buNone/>
            </a:pPr>
            <a:r>
              <a:rPr lang="pt-BR" sz="2800" dirty="0" smtClean="0">
                <a:solidFill>
                  <a:srgbClr val="00B050"/>
                </a:solidFill>
              </a:rPr>
              <a:t>	   </a:t>
            </a:r>
            <a:r>
              <a:rPr lang="pt-BR" sz="28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3357554" y="1571612"/>
            <a:ext cx="2643206" cy="2000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pt-BR" sz="21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f1( )	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28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Comandos</a:t>
            </a:r>
            <a:r>
              <a:rPr lang="pt-BR" sz="2800" dirty="0" smtClean="0">
                <a:solidFill>
                  <a:srgbClr val="0070C0"/>
                </a:solidFill>
              </a:rPr>
              <a:t>;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143636" y="1571612"/>
            <a:ext cx="2643206" cy="2000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pt-BR" sz="21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f2( )	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2800" b="0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Comandos</a:t>
            </a:r>
            <a:r>
              <a:rPr lang="pt-BR" sz="2800" dirty="0" smtClean="0">
                <a:solidFill>
                  <a:srgbClr val="00B050"/>
                </a:solidFill>
              </a:rPr>
              <a:t>;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786314" y="3786190"/>
            <a:ext cx="2643206" cy="2000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pt-BR" sz="21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f3( )	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2800" b="0" i="0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Comandos</a:t>
            </a:r>
            <a:r>
              <a:rPr lang="pt-BR" sz="2800" dirty="0" smtClean="0">
                <a:solidFill>
                  <a:srgbClr val="7030A0"/>
                </a:solidFill>
              </a:rPr>
              <a:t>;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Funções Matemáticas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endParaRPr lang="pt-BR" dirty="0" smtClean="0">
              <a:solidFill>
                <a:srgbClr val="00B050"/>
              </a:solidFill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pt-BR" sz="3600" dirty="0" smtClean="0">
                <a:solidFill>
                  <a:srgbClr val="FF0000"/>
                </a:solidFill>
              </a:rPr>
              <a:t>Pré-definidas;</a:t>
            </a:r>
          </a:p>
          <a:p>
            <a:pPr marL="788670" lvl="1" indent="-514350">
              <a:buFont typeface="Arial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Matemáticas</a:t>
            </a:r>
            <a:endParaRPr lang="pt-BR" sz="3300" dirty="0" smtClean="0">
              <a:solidFill>
                <a:schemeClr val="tx1"/>
              </a:solidFill>
            </a:endParaRPr>
          </a:p>
          <a:p>
            <a:pPr marL="788670" lvl="1" indent="-514350">
              <a:buNone/>
            </a:pPr>
            <a:r>
              <a:rPr lang="pt-BR" sz="2800" dirty="0" smtClean="0">
                <a:solidFill>
                  <a:srgbClr val="00B050"/>
                </a:solidFill>
              </a:rPr>
              <a:t>#include&lt;</a:t>
            </a:r>
            <a:r>
              <a:rPr lang="pt-BR" sz="2800" dirty="0" err="1" smtClean="0">
                <a:solidFill>
                  <a:srgbClr val="00B050"/>
                </a:solidFill>
              </a:rPr>
              <a:t>math</a:t>
            </a:r>
            <a:r>
              <a:rPr lang="pt-BR" sz="2800" dirty="0" smtClean="0">
                <a:solidFill>
                  <a:srgbClr val="00B050"/>
                </a:solidFill>
              </a:rPr>
              <a:t>.h&gt;</a:t>
            </a:r>
          </a:p>
          <a:p>
            <a:pPr marL="514350" indent="-514350">
              <a:buFont typeface="Wingdings" pitchFamily="2" charset="2"/>
              <a:buChar char="Ø"/>
            </a:pP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	</a:t>
            </a:r>
            <a:r>
              <a:rPr lang="pt-BR" dirty="0" err="1" smtClean="0"/>
              <a:t>ceil</a:t>
            </a:r>
            <a:r>
              <a:rPr lang="pt-BR" dirty="0" smtClean="0"/>
              <a:t>(x) – arredonda x – </a:t>
            </a:r>
            <a:r>
              <a:rPr lang="pt-BR" dirty="0" err="1" smtClean="0"/>
              <a:t>ceil</a:t>
            </a:r>
            <a:r>
              <a:rPr lang="pt-BR" dirty="0" smtClean="0"/>
              <a:t>(3.2) = 4</a:t>
            </a:r>
          </a:p>
          <a:p>
            <a:pPr marL="514350" indent="-514350">
              <a:buNone/>
            </a:pPr>
            <a:r>
              <a:rPr lang="pt-BR" dirty="0" smtClean="0"/>
              <a:t>	</a:t>
            </a:r>
            <a:r>
              <a:rPr lang="pt-BR" dirty="0" err="1" smtClean="0"/>
              <a:t>pow</a:t>
            </a:r>
            <a:r>
              <a:rPr lang="pt-BR" dirty="0" smtClean="0"/>
              <a:t>(x,y) – </a:t>
            </a:r>
            <a:r>
              <a:rPr lang="pt-BR" dirty="0" err="1" smtClean="0"/>
              <a:t>x^</a:t>
            </a:r>
            <a:r>
              <a:rPr lang="pt-BR" dirty="0" smtClean="0"/>
              <a:t>y;</a:t>
            </a:r>
          </a:p>
          <a:p>
            <a:pPr marL="514350" indent="-514350">
              <a:buNone/>
            </a:pPr>
            <a:r>
              <a:rPr lang="pt-BR" dirty="0" smtClean="0"/>
              <a:t>	</a:t>
            </a:r>
            <a:r>
              <a:rPr lang="pt-BR" dirty="0" err="1" smtClean="0"/>
              <a:t>sqrt</a:t>
            </a:r>
            <a:r>
              <a:rPr lang="pt-BR" dirty="0" smtClean="0"/>
              <a:t>(x) - √x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Funções Matemáticas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endParaRPr lang="pt-BR" dirty="0" smtClean="0">
              <a:solidFill>
                <a:srgbClr val="00B050"/>
              </a:solidFill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pt-BR" sz="3600" dirty="0" smtClean="0">
                <a:solidFill>
                  <a:srgbClr val="FF0000"/>
                </a:solidFill>
              </a:rPr>
              <a:t>Desenvolvidas pelo usuário</a:t>
            </a:r>
          </a:p>
          <a:p>
            <a:pPr marL="788670" lvl="1" indent="-514350">
              <a:buNone/>
            </a:pPr>
            <a:r>
              <a:rPr lang="pt-BR" sz="2400" dirty="0" err="1" smtClean="0">
                <a:solidFill>
                  <a:srgbClr val="00B050"/>
                </a:solidFill>
              </a:rPr>
              <a:t>Void</a:t>
            </a:r>
            <a:r>
              <a:rPr lang="pt-BR" sz="2400" dirty="0" smtClean="0">
                <a:solidFill>
                  <a:srgbClr val="00B050"/>
                </a:solidFill>
              </a:rPr>
              <a:t> – (ausência) – não retorna valor específico</a:t>
            </a:r>
          </a:p>
          <a:p>
            <a:pPr marL="788670" lvl="1" indent="-514350">
              <a:buFont typeface="+mj-lt"/>
              <a:buAutoNum type="arabicPeriod"/>
            </a:pPr>
            <a:r>
              <a:rPr lang="pt-BR" sz="2400" dirty="0" smtClean="0">
                <a:solidFill>
                  <a:schemeClr val="tx1"/>
                </a:solidFill>
              </a:rPr>
              <a:t>Sem Parâmetro</a:t>
            </a:r>
          </a:p>
          <a:p>
            <a:pPr marL="788670" lvl="1" indent="-514350">
              <a:buFont typeface="+mj-lt"/>
              <a:buAutoNum type="arabicPeriod"/>
            </a:pPr>
            <a:r>
              <a:rPr lang="pt-BR" sz="2400" dirty="0" smtClean="0">
                <a:solidFill>
                  <a:schemeClr val="tx1"/>
                </a:solidFill>
              </a:rPr>
              <a:t>Com Parâmetro</a:t>
            </a:r>
          </a:p>
          <a:p>
            <a:pPr marL="1062990" lvl="2" indent="-514350">
              <a:buFont typeface="+mj-lt"/>
              <a:buAutoNum type="arabicPeriod"/>
            </a:pPr>
            <a:r>
              <a:rPr lang="pt-BR" sz="2100" dirty="0" smtClean="0"/>
              <a:t>Valor </a:t>
            </a:r>
          </a:p>
          <a:p>
            <a:pPr marL="1062990" lvl="2" indent="-514350">
              <a:buFont typeface="+mj-lt"/>
              <a:buAutoNum type="arabicPeriod"/>
            </a:pPr>
            <a:r>
              <a:rPr lang="pt-BR" sz="2100" dirty="0" smtClean="0">
                <a:solidFill>
                  <a:schemeClr val="tx1"/>
                </a:solidFill>
              </a:rPr>
              <a:t>Referência</a:t>
            </a:r>
          </a:p>
          <a:p>
            <a:pPr marL="788670" lvl="1" indent="-514350">
              <a:buNone/>
            </a:pPr>
            <a:endParaRPr lang="pt-BR" dirty="0" smtClean="0"/>
          </a:p>
          <a:p>
            <a:pPr marL="514350" indent="-514350">
              <a:buFont typeface="Wingdings" pitchFamily="2" charset="2"/>
              <a:buChar char="Ø"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Função VOID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257544" cy="4067188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pt-BR" sz="2800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2800" dirty="0" smtClean="0">
                <a:solidFill>
                  <a:srgbClr val="0070C0"/>
                </a:solidFill>
              </a:rPr>
              <a:t>Sem parâmetro</a:t>
            </a:r>
          </a:p>
          <a:p>
            <a:pPr marL="514350" indent="-514350">
              <a:buFont typeface="+mj-lt"/>
              <a:buAutoNum type="arabicPeriod"/>
            </a:pPr>
            <a:endParaRPr lang="pt-BR" sz="2800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</a:t>
            </a:r>
            <a:r>
              <a:rPr lang="pt-BR" sz="2800" dirty="0" err="1" smtClean="0">
                <a:solidFill>
                  <a:srgbClr val="0070C0"/>
                </a:solidFill>
              </a:rPr>
              <a:t>void</a:t>
            </a:r>
            <a:r>
              <a:rPr lang="pt-BR" sz="2800" dirty="0" smtClean="0">
                <a:solidFill>
                  <a:srgbClr val="0070C0"/>
                </a:solidFill>
              </a:rPr>
              <a:t> </a:t>
            </a:r>
            <a:r>
              <a:rPr lang="pt-BR" sz="2800" dirty="0" err="1" smtClean="0">
                <a:solidFill>
                  <a:srgbClr val="FF0000"/>
                </a:solidFill>
              </a:rPr>
              <a:t>name</a:t>
            </a:r>
            <a:r>
              <a:rPr lang="pt-BR" sz="2800" dirty="0" smtClean="0">
                <a:solidFill>
                  <a:srgbClr val="FF0000"/>
                </a:solidFill>
              </a:rPr>
              <a:t>(</a:t>
            </a:r>
            <a:r>
              <a:rPr lang="pt-BR" sz="2800" dirty="0" smtClean="0"/>
              <a:t> </a:t>
            </a:r>
            <a:r>
              <a:rPr lang="pt-BR" sz="2800" dirty="0" err="1" smtClean="0"/>
              <a:t>void</a:t>
            </a:r>
            <a:r>
              <a:rPr lang="pt-BR" sz="2800" dirty="0" smtClean="0"/>
              <a:t> </a:t>
            </a:r>
            <a:r>
              <a:rPr lang="pt-BR" sz="2800" dirty="0" smtClean="0">
                <a:solidFill>
                  <a:srgbClr val="FF0000"/>
                </a:solidFill>
              </a:rPr>
              <a:t>)</a:t>
            </a:r>
          </a:p>
          <a:p>
            <a:pPr marL="514350" indent="-514350">
              <a:buNone/>
            </a:pPr>
            <a:r>
              <a:rPr lang="pt-BR" sz="2800" dirty="0" smtClean="0"/>
              <a:t>		{</a:t>
            </a:r>
          </a:p>
          <a:p>
            <a:pPr marL="514350" indent="-514350">
              <a:buNone/>
            </a:pPr>
            <a:r>
              <a:rPr lang="pt-BR" sz="2800" dirty="0" smtClean="0"/>
              <a:t>		   ...</a:t>
            </a:r>
          </a:p>
          <a:p>
            <a:pPr marL="514350" indent="-514350">
              <a:buNone/>
            </a:pPr>
            <a:r>
              <a:rPr lang="pt-BR" sz="2800" dirty="0" smtClean="0"/>
              <a:t>		}</a:t>
            </a:r>
          </a:p>
        </p:txBody>
      </p:sp>
      <p:sp>
        <p:nvSpPr>
          <p:cNvPr id="13314" name="AutoShape 2" descr="Resultado de imagem para trabalho repetitivo"/>
          <p:cNvSpPr>
            <a:spLocks noChangeAspect="1" noChangeArrowheads="1"/>
          </p:cNvSpPr>
          <p:nvPr/>
        </p:nvSpPr>
        <p:spPr bwMode="auto">
          <a:xfrm>
            <a:off x="155575" y="-2065338"/>
            <a:ext cx="5743575" cy="43053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857752" y="1214422"/>
            <a:ext cx="3257544" cy="406718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 )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{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   </a:t>
            </a:r>
            <a:r>
              <a:rPr kumimoji="0" lang="pt-B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2195</TotalTime>
  <Words>177</Words>
  <Application>Microsoft Office PowerPoint</Application>
  <PresentationFormat>Apresentação na tela (4:3)</PresentationFormat>
  <Paragraphs>199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Origem</vt:lpstr>
      <vt:lpstr>MÓDULO III – PROGRAMAÇÃO Aula 3 – Linguagem C</vt:lpstr>
      <vt:lpstr>Ementa do Módulo de Programação C</vt:lpstr>
      <vt:lpstr>Subprogramas</vt:lpstr>
      <vt:lpstr>Objetivo</vt:lpstr>
      <vt:lpstr>Funções</vt:lpstr>
      <vt:lpstr>Fluxo de Execução</vt:lpstr>
      <vt:lpstr>Funções Matemáticas</vt:lpstr>
      <vt:lpstr>Funções Matemáticas</vt:lpstr>
      <vt:lpstr>Função VOID</vt:lpstr>
      <vt:lpstr>Variáveis Locais e Globais</vt:lpstr>
      <vt:lpstr>Variáveis Locais e Globais</vt:lpstr>
      <vt:lpstr>Função VOID</vt:lpstr>
      <vt:lpstr>Exemplo</vt:lpstr>
      <vt:lpstr>Funções Tipadas</vt:lpstr>
      <vt:lpstr>Funções Tipadas</vt:lpstr>
      <vt:lpstr>Funções Tipadas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</dc:title>
  <dc:creator>Alan Tavares</dc:creator>
  <cp:lastModifiedBy>Alan Tavares</cp:lastModifiedBy>
  <cp:revision>157</cp:revision>
  <dcterms:created xsi:type="dcterms:W3CDTF">2017-01-15T22:04:50Z</dcterms:created>
  <dcterms:modified xsi:type="dcterms:W3CDTF">2017-02-22T03:17:19Z</dcterms:modified>
</cp:coreProperties>
</file>