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6"/>
  </p:notesMasterIdLst>
  <p:sldIdLst>
    <p:sldId id="381" r:id="rId2"/>
    <p:sldId id="384" r:id="rId3"/>
    <p:sldId id="311" r:id="rId4"/>
    <p:sldId id="383" r:id="rId5"/>
    <p:sldId id="382" r:id="rId6"/>
    <p:sldId id="393" r:id="rId7"/>
    <p:sldId id="313" r:id="rId8"/>
    <p:sldId id="319" r:id="rId9"/>
    <p:sldId id="394" r:id="rId10"/>
    <p:sldId id="284" r:id="rId11"/>
    <p:sldId id="315" r:id="rId12"/>
    <p:sldId id="341" r:id="rId13"/>
    <p:sldId id="386" r:id="rId14"/>
    <p:sldId id="278" r:id="rId15"/>
    <p:sldId id="349" r:id="rId16"/>
    <p:sldId id="356" r:id="rId17"/>
    <p:sldId id="287" r:id="rId18"/>
    <p:sldId id="357" r:id="rId19"/>
    <p:sldId id="358" r:id="rId20"/>
    <p:sldId id="359" r:id="rId21"/>
    <p:sldId id="389" r:id="rId22"/>
    <p:sldId id="391" r:id="rId23"/>
    <p:sldId id="390" r:id="rId24"/>
    <p:sldId id="392" r:id="rId2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F1AB2-1976-4502-BF36-3FF5EA218861}" styleName="Estilo Médio 4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714" y="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07877-CA1D-414B-9744-D5765B02D320}" type="datetimeFigureOut">
              <a:rPr lang="pt-BR" smtClean="0"/>
              <a:pPr/>
              <a:t>25/11/2019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08416E-4121-494C-B949-D4093897B48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00ED2-8918-4343-B345-41D0AC0F5DD4}" type="datetimeFigureOut">
              <a:rPr lang="pt-BR" smtClean="0"/>
              <a:pPr/>
              <a:t>25/11/2019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44473-9F1D-48CB-B82C-2CEF89D4C35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00ED2-8918-4343-B345-41D0AC0F5DD4}" type="datetimeFigureOut">
              <a:rPr lang="pt-BR" smtClean="0"/>
              <a:pPr/>
              <a:t>25/11/2019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44473-9F1D-48CB-B82C-2CEF89D4C35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00ED2-8918-4343-B345-41D0AC0F5DD4}" type="datetimeFigureOut">
              <a:rPr lang="pt-BR" smtClean="0"/>
              <a:pPr/>
              <a:t>25/11/2019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44473-9F1D-48CB-B82C-2CEF89D4C35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00ED2-8918-4343-B345-41D0AC0F5DD4}" type="datetimeFigureOut">
              <a:rPr lang="pt-BR" smtClean="0"/>
              <a:pPr/>
              <a:t>25/11/2019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44473-9F1D-48CB-B82C-2CEF89D4C35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00ED2-8918-4343-B345-41D0AC0F5DD4}" type="datetimeFigureOut">
              <a:rPr lang="pt-BR" smtClean="0"/>
              <a:pPr/>
              <a:t>25/11/2019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44473-9F1D-48CB-B82C-2CEF89D4C35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00ED2-8918-4343-B345-41D0AC0F5DD4}" type="datetimeFigureOut">
              <a:rPr lang="pt-BR" smtClean="0"/>
              <a:pPr/>
              <a:t>25/11/2019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44473-9F1D-48CB-B82C-2CEF89D4C35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00ED2-8918-4343-B345-41D0AC0F5DD4}" type="datetimeFigureOut">
              <a:rPr lang="pt-BR" smtClean="0"/>
              <a:pPr/>
              <a:t>25/11/2019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44473-9F1D-48CB-B82C-2CEF89D4C35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00ED2-8918-4343-B345-41D0AC0F5DD4}" type="datetimeFigureOut">
              <a:rPr lang="pt-BR" smtClean="0"/>
              <a:pPr/>
              <a:t>25/11/2019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44473-9F1D-48CB-B82C-2CEF89D4C35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00ED2-8918-4343-B345-41D0AC0F5DD4}" type="datetimeFigureOut">
              <a:rPr lang="pt-BR" smtClean="0"/>
              <a:pPr/>
              <a:t>25/11/2019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44473-9F1D-48CB-B82C-2CEF89D4C35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00ED2-8918-4343-B345-41D0AC0F5DD4}" type="datetimeFigureOut">
              <a:rPr lang="pt-BR" smtClean="0"/>
              <a:pPr/>
              <a:t>25/11/2019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44473-9F1D-48CB-B82C-2CEF89D4C35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00ED2-8918-4343-B345-41D0AC0F5DD4}" type="datetimeFigureOut">
              <a:rPr lang="pt-BR" smtClean="0"/>
              <a:pPr/>
              <a:t>25/11/2019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44473-9F1D-48CB-B82C-2CEF89D4C35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300ED2-8918-4343-B345-41D0AC0F5DD4}" type="datetimeFigureOut">
              <a:rPr lang="pt-BR" smtClean="0"/>
              <a:pPr/>
              <a:t>25/11/2019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44473-9F1D-48CB-B82C-2CEF89D4C35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66844" y="3673487"/>
            <a:ext cx="9144064" cy="1470025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pt-BR" dirty="0"/>
              <a:t>LÓGICA DE PROGRAMAÇÃO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66908" y="5338764"/>
            <a:ext cx="9144000" cy="123350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77500" lnSpcReduction="20000"/>
          </a:bodyPr>
          <a:lstStyle/>
          <a:p>
            <a:endParaRPr lang="pt-BR" dirty="0"/>
          </a:p>
          <a:p>
            <a:r>
              <a:rPr lang="pt-BR" dirty="0"/>
              <a:t>PIBIC-EM 2019</a:t>
            </a:r>
          </a:p>
          <a:p>
            <a:r>
              <a:rPr lang="pt-BR" dirty="0"/>
              <a:t>Alan Tavares – alan@fem.unicamp.br</a:t>
            </a:r>
          </a:p>
        </p:txBody>
      </p:sp>
      <p:pic>
        <p:nvPicPr>
          <p:cNvPr id="14340" name="Picture 4" descr="Resultado de imagem para PROGRAMAÇÃ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477" y="428604"/>
            <a:ext cx="6096043" cy="2857520"/>
          </a:xfrm>
          <a:prstGeom prst="rect">
            <a:avLst/>
          </a:prstGeom>
          <a:noFill/>
        </p:spPr>
      </p:pic>
      <p:pic>
        <p:nvPicPr>
          <p:cNvPr id="14342" name="Picture 6" descr="Resultado de imagem para hacke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71725" y="214290"/>
            <a:ext cx="6858048" cy="3218112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Comentários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None/>
            </a:pPr>
            <a:r>
              <a:rPr lang="pt-BR" dirty="0">
                <a:solidFill>
                  <a:srgbClr val="00B050"/>
                </a:solidFill>
              </a:rPr>
              <a:t>’’’</a:t>
            </a:r>
            <a:r>
              <a:rPr lang="pt-BR" dirty="0"/>
              <a:t> comentários gerais sobre o programa</a:t>
            </a:r>
            <a:r>
              <a:rPr lang="pt-BR" dirty="0">
                <a:solidFill>
                  <a:srgbClr val="00B050"/>
                </a:solidFill>
              </a:rPr>
              <a:t> </a:t>
            </a:r>
          </a:p>
          <a:p>
            <a:pPr marL="514350" indent="-514350">
              <a:buNone/>
            </a:pPr>
            <a:r>
              <a:rPr lang="pt-BR" dirty="0">
                <a:solidFill>
                  <a:srgbClr val="00B050"/>
                </a:solidFill>
              </a:rPr>
              <a:t>	</a:t>
            </a:r>
            <a:r>
              <a:rPr lang="pt-BR" dirty="0"/>
              <a:t>Objetivo: ... </a:t>
            </a:r>
          </a:p>
          <a:p>
            <a:pPr marL="514350" indent="-514350">
              <a:buNone/>
            </a:pPr>
            <a:r>
              <a:rPr lang="pt-BR" dirty="0"/>
              <a:t>	Entrada: ...</a:t>
            </a:r>
          </a:p>
          <a:p>
            <a:pPr marL="514350" indent="-514350">
              <a:buNone/>
            </a:pPr>
            <a:r>
              <a:rPr lang="pt-BR" dirty="0"/>
              <a:t>	Saída: ...	</a:t>
            </a:r>
            <a:r>
              <a:rPr lang="pt-BR" dirty="0">
                <a:solidFill>
                  <a:srgbClr val="00B050"/>
                </a:solidFill>
              </a:rPr>
              <a:t> </a:t>
            </a:r>
          </a:p>
          <a:p>
            <a:pPr marL="514350" indent="-514350">
              <a:buNone/>
            </a:pPr>
            <a:r>
              <a:rPr lang="pt-BR" dirty="0">
                <a:solidFill>
                  <a:srgbClr val="00B050"/>
                </a:solidFill>
              </a:rPr>
              <a:t>’’’ </a:t>
            </a:r>
          </a:p>
          <a:p>
            <a:pPr marL="514350" indent="-514350">
              <a:buNone/>
            </a:pPr>
            <a:endParaRPr lang="pt-BR" dirty="0"/>
          </a:p>
          <a:p>
            <a:pPr marL="514350" indent="-514350">
              <a:buNone/>
            </a:pPr>
            <a:r>
              <a:rPr lang="pt-BR" dirty="0">
                <a:solidFill>
                  <a:srgbClr val="00B050"/>
                </a:solidFill>
              </a:rPr>
              <a:t>#</a:t>
            </a:r>
            <a:r>
              <a:rPr lang="pt-BR" dirty="0"/>
              <a:t> comentários específicos</a:t>
            </a:r>
          </a:p>
          <a:p>
            <a:pPr marL="514350" indent="-514350">
              <a:buFont typeface="+mj-lt"/>
              <a:buAutoNum type="arabicPeriod"/>
            </a:pPr>
            <a:endParaRPr lang="pt-BR" dirty="0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Lógica de Programação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95340" y="1600201"/>
            <a:ext cx="10072758" cy="4525963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pt-BR" dirty="0">
                <a:solidFill>
                  <a:srgbClr val="FF0000"/>
                </a:solidFill>
              </a:rPr>
              <a:t>#algoritmo</a:t>
            </a:r>
            <a:r>
              <a:rPr lang="pt-BR" dirty="0"/>
              <a:t> :  Sequência de instruções (ou passos) para resolver um determinado problema;</a:t>
            </a:r>
          </a:p>
          <a:p>
            <a:endParaRPr lang="pt-BR" dirty="0"/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Definição do Problema</a:t>
            </a:r>
          </a:p>
          <a:p>
            <a:pPr marL="1062990" lvl="2" indent="-514350">
              <a:buNone/>
            </a:pPr>
            <a:r>
              <a:rPr lang="pt-BR" dirty="0"/>
              <a:t>	</a:t>
            </a:r>
            <a:r>
              <a:rPr lang="pt-BR" sz="2800" dirty="0">
                <a:solidFill>
                  <a:srgbClr val="0070C0"/>
                </a:solidFill>
              </a:rPr>
              <a:t>Programa que some 2 valores.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Análise (como fazer?)</a:t>
            </a:r>
          </a:p>
          <a:p>
            <a:pPr marL="788670" lvl="1" indent="-514350">
              <a:buFont typeface="Wingdings" pitchFamily="2" charset="2"/>
              <a:buChar char="ü"/>
            </a:pPr>
            <a:r>
              <a:rPr lang="pt-BR" dirty="0">
                <a:solidFill>
                  <a:srgbClr val="00B050"/>
                </a:solidFill>
              </a:rPr>
              <a:t>Objetivo:</a:t>
            </a:r>
            <a:r>
              <a:rPr lang="pt-BR" dirty="0"/>
              <a:t> </a:t>
            </a:r>
            <a:r>
              <a:rPr lang="pt-BR" dirty="0">
                <a:solidFill>
                  <a:srgbClr val="0070C0"/>
                </a:solidFill>
              </a:rPr>
              <a:t>Retornar a Soma de 2 (dois) valores;</a:t>
            </a:r>
            <a:endParaRPr lang="pt-BR" dirty="0">
              <a:solidFill>
                <a:schemeClr val="accent1"/>
              </a:solidFill>
            </a:endParaRPr>
          </a:p>
          <a:p>
            <a:pPr marL="788670" lvl="1" indent="-514350">
              <a:buFont typeface="Wingdings" pitchFamily="2" charset="2"/>
              <a:buChar char="ü"/>
            </a:pPr>
            <a:r>
              <a:rPr lang="pt-BR" dirty="0">
                <a:solidFill>
                  <a:srgbClr val="00B050"/>
                </a:solidFill>
              </a:rPr>
              <a:t>Entrada: </a:t>
            </a:r>
            <a:r>
              <a:rPr lang="pt-BR" dirty="0">
                <a:solidFill>
                  <a:srgbClr val="0070C0"/>
                </a:solidFill>
              </a:rPr>
              <a:t>Valor 1; Valor 2</a:t>
            </a:r>
            <a:r>
              <a:rPr lang="pt-BR" dirty="0">
                <a:solidFill>
                  <a:schemeClr val="accent1"/>
                </a:solidFill>
              </a:rPr>
              <a:t>;</a:t>
            </a:r>
          </a:p>
          <a:p>
            <a:pPr marL="788670" lvl="1" indent="-514350">
              <a:buFont typeface="Wingdings" pitchFamily="2" charset="2"/>
              <a:buChar char="ü"/>
            </a:pPr>
            <a:r>
              <a:rPr lang="pt-BR" dirty="0">
                <a:solidFill>
                  <a:srgbClr val="00B050"/>
                </a:solidFill>
              </a:rPr>
              <a:t>Saída: </a:t>
            </a:r>
            <a:r>
              <a:rPr lang="pt-BR" dirty="0">
                <a:solidFill>
                  <a:srgbClr val="0070C0"/>
                </a:solidFill>
              </a:rPr>
              <a:t>1 variável para receber o resultado soma;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Algoritmo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Normas (convenções)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23902" y="1357299"/>
            <a:ext cx="10144196" cy="5143535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pt-BR" dirty="0"/>
              <a:t>2. Análise (como fazer?)</a:t>
            </a:r>
          </a:p>
          <a:p>
            <a:pPr marL="788670" lvl="1" indent="-514350">
              <a:buFont typeface="Wingdings" pitchFamily="2" charset="2"/>
              <a:buChar char="ü"/>
            </a:pPr>
            <a:r>
              <a:rPr lang="pt-BR" dirty="0">
                <a:solidFill>
                  <a:srgbClr val="00B050"/>
                </a:solidFill>
              </a:rPr>
              <a:t>Objetivo:</a:t>
            </a:r>
            <a:r>
              <a:rPr lang="pt-BR" dirty="0"/>
              <a:t> </a:t>
            </a:r>
            <a:r>
              <a:rPr lang="pt-BR" dirty="0">
                <a:solidFill>
                  <a:srgbClr val="0070C0"/>
                </a:solidFill>
              </a:rPr>
              <a:t>Retornar a Soma de 2 (dois) valores;</a:t>
            </a:r>
            <a:endParaRPr lang="pt-BR" dirty="0">
              <a:solidFill>
                <a:schemeClr val="accent1"/>
              </a:solidFill>
            </a:endParaRPr>
          </a:p>
          <a:p>
            <a:pPr marL="788670" lvl="1" indent="-514350">
              <a:buFont typeface="Wingdings" pitchFamily="2" charset="2"/>
              <a:buChar char="ü"/>
            </a:pPr>
            <a:r>
              <a:rPr lang="pt-BR" dirty="0">
                <a:solidFill>
                  <a:srgbClr val="00B050"/>
                </a:solidFill>
              </a:rPr>
              <a:t>Entrada: </a:t>
            </a:r>
            <a:r>
              <a:rPr lang="pt-BR" dirty="0">
                <a:solidFill>
                  <a:srgbClr val="0070C0"/>
                </a:solidFill>
              </a:rPr>
              <a:t>Valor 1; Valor 2</a:t>
            </a:r>
            <a:r>
              <a:rPr lang="pt-BR" dirty="0">
                <a:solidFill>
                  <a:schemeClr val="accent1"/>
                </a:solidFill>
              </a:rPr>
              <a:t>;</a:t>
            </a:r>
          </a:p>
          <a:p>
            <a:pPr marL="788670" lvl="1" indent="-514350">
              <a:buFont typeface="Wingdings" pitchFamily="2" charset="2"/>
              <a:buChar char="ü"/>
            </a:pPr>
            <a:r>
              <a:rPr lang="pt-BR" dirty="0">
                <a:solidFill>
                  <a:srgbClr val="00B050"/>
                </a:solidFill>
              </a:rPr>
              <a:t>Saída: </a:t>
            </a:r>
            <a:r>
              <a:rPr lang="pt-BR" dirty="0">
                <a:solidFill>
                  <a:srgbClr val="0070C0"/>
                </a:solidFill>
              </a:rPr>
              <a:t>1 variável para receber o resultado soma;</a:t>
            </a:r>
          </a:p>
          <a:p>
            <a:pPr marL="514350" indent="-514350">
              <a:buNone/>
            </a:pPr>
            <a:r>
              <a:rPr lang="pt-BR" dirty="0"/>
              <a:t>3. Algoritmo</a:t>
            </a:r>
          </a:p>
        </p:txBody>
      </p:sp>
      <p:sp>
        <p:nvSpPr>
          <p:cNvPr id="8" name="Retângulo 7"/>
          <p:cNvSpPr/>
          <p:nvPr/>
        </p:nvSpPr>
        <p:spPr>
          <a:xfrm>
            <a:off x="2952760" y="4357694"/>
            <a:ext cx="7072330" cy="171451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2400" dirty="0">
                <a:solidFill>
                  <a:srgbClr val="00B050"/>
                </a:solidFill>
              </a:rPr>
              <a:t>Ler : </a:t>
            </a:r>
            <a:r>
              <a:rPr lang="pt-BR" sz="2400" dirty="0">
                <a:solidFill>
                  <a:srgbClr val="FF0000"/>
                </a:solidFill>
              </a:rPr>
              <a:t>valor 1 = a</a:t>
            </a:r>
          </a:p>
          <a:p>
            <a:r>
              <a:rPr lang="pt-BR" sz="2400" dirty="0">
                <a:solidFill>
                  <a:srgbClr val="00B050"/>
                </a:solidFill>
              </a:rPr>
              <a:t>Ler : </a:t>
            </a:r>
            <a:r>
              <a:rPr lang="pt-BR" sz="2400" dirty="0">
                <a:solidFill>
                  <a:srgbClr val="FF0000"/>
                </a:solidFill>
              </a:rPr>
              <a:t>valor 2 = b</a:t>
            </a:r>
          </a:p>
          <a:p>
            <a:r>
              <a:rPr lang="pt-BR" sz="2400" dirty="0">
                <a:solidFill>
                  <a:srgbClr val="00B050"/>
                </a:solidFill>
              </a:rPr>
              <a:t>Efetuar Resultado: </a:t>
            </a:r>
            <a:r>
              <a:rPr lang="pt-BR" sz="2400" dirty="0">
                <a:solidFill>
                  <a:srgbClr val="FF0000"/>
                </a:solidFill>
              </a:rPr>
              <a:t>soma = a + b</a:t>
            </a:r>
          </a:p>
          <a:p>
            <a:r>
              <a:rPr lang="pt-BR" sz="2400" dirty="0">
                <a:solidFill>
                  <a:srgbClr val="00B050"/>
                </a:solidFill>
              </a:rPr>
              <a:t>Escrever Resultado: </a:t>
            </a:r>
            <a:r>
              <a:rPr lang="pt-BR" sz="2400" dirty="0">
                <a:solidFill>
                  <a:srgbClr val="FF0000"/>
                </a:solidFill>
              </a:rPr>
              <a:t>(“Resultado: ”+ soma)</a:t>
            </a:r>
          </a:p>
        </p:txBody>
      </p:sp>
      <p:sp>
        <p:nvSpPr>
          <p:cNvPr id="6" name="Retângulo 5"/>
          <p:cNvSpPr/>
          <p:nvPr/>
        </p:nvSpPr>
        <p:spPr>
          <a:xfrm>
            <a:off x="2524100" y="4071942"/>
            <a:ext cx="1071570" cy="35719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rgbClr val="0070C0"/>
                </a:solidFill>
              </a:rPr>
              <a:t>Início</a:t>
            </a:r>
            <a:endParaRPr lang="pt-BR" dirty="0">
              <a:solidFill>
                <a:srgbClr val="0070C0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452662" y="5929330"/>
            <a:ext cx="1071570" cy="35719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rgbClr val="0070C0"/>
                </a:solidFill>
              </a:rPr>
              <a:t>Fim</a:t>
            </a:r>
            <a:endParaRPr lang="pt-BR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Lógica de Programação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1095340" y="1600201"/>
            <a:ext cx="10072758" cy="4525963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None/>
            </a:pPr>
            <a:r>
              <a:rPr lang="pt-BR" b="1" dirty="0"/>
              <a:t>	Tipos de Algoritmo</a:t>
            </a:r>
          </a:p>
          <a:p>
            <a:pPr marL="788670" lvl="1" indent="-514350">
              <a:buNone/>
            </a:pPr>
            <a:r>
              <a:rPr lang="pt-BR" dirty="0"/>
              <a:t>1) Sequencial</a:t>
            </a:r>
          </a:p>
          <a:p>
            <a:pPr marL="788670" lvl="1" indent="-514350">
              <a:buNone/>
            </a:pPr>
            <a:r>
              <a:rPr lang="pt-BR" dirty="0"/>
              <a:t>	- Condicional</a:t>
            </a:r>
          </a:p>
          <a:p>
            <a:pPr marL="788670" lvl="1" indent="-514350">
              <a:buNone/>
            </a:pPr>
            <a:r>
              <a:rPr lang="pt-BR" dirty="0"/>
              <a:t>	- Interação (laço de repetição)</a:t>
            </a:r>
          </a:p>
          <a:p>
            <a:pPr marL="788670" lvl="1" indent="-514350">
              <a:buNone/>
            </a:pPr>
            <a:r>
              <a:rPr lang="pt-BR" dirty="0"/>
              <a:t>2) Paralelo (não será abordado)</a:t>
            </a:r>
          </a:p>
          <a:p>
            <a:pPr marL="788670" lvl="1" indent="-514350">
              <a:buNone/>
            </a:pPr>
            <a:r>
              <a:rPr lang="pt-BR" dirty="0"/>
              <a:t>	- Condicional</a:t>
            </a:r>
          </a:p>
          <a:p>
            <a:pPr marL="788670" lvl="1" indent="-514350">
              <a:buNone/>
            </a:pPr>
            <a:r>
              <a:rPr lang="pt-BR" dirty="0"/>
              <a:t>	- Interação (laço de repetição)</a:t>
            </a:r>
          </a:p>
          <a:p>
            <a:pPr marL="788670" lvl="1" indent="-514350">
              <a:buFont typeface="+mj-lt"/>
              <a:buAutoNum type="arabicPeriod"/>
            </a:pPr>
            <a:endParaRPr lang="pt-BR" dirty="0"/>
          </a:p>
          <a:p>
            <a:pPr marL="0" lvl="1" indent="0" algn="ctr">
              <a:buNone/>
            </a:pPr>
            <a:r>
              <a:rPr lang="pt-BR" u="sng" dirty="0">
                <a:solidFill>
                  <a:srgbClr val="C00000"/>
                </a:solidFill>
              </a:rPr>
              <a:t>Observação</a:t>
            </a:r>
            <a:r>
              <a:rPr lang="pt-BR" dirty="0"/>
              <a:t>: um bom algoritmo pode ser implementado em qualquer linguagem de programação!</a:t>
            </a:r>
          </a:p>
          <a:p>
            <a:pPr marL="788670" lvl="1" indent="-514350">
              <a:buFont typeface="+mj-lt"/>
              <a:buAutoNum type="arabicPeriod"/>
            </a:pPr>
            <a:endParaRPr lang="pt-BR" dirty="0"/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Linguagem de Programação</a:t>
            </a:r>
          </a:p>
        </p:txBody>
      </p:sp>
      <p:cxnSp>
        <p:nvCxnSpPr>
          <p:cNvPr id="13" name="Conector de seta reta 12"/>
          <p:cNvCxnSpPr>
            <a:cxnSpLocks/>
            <a:stCxn id="10" idx="2"/>
            <a:endCxn id="19" idx="0"/>
          </p:cNvCxnSpPr>
          <p:nvPr/>
        </p:nvCxnSpPr>
        <p:spPr>
          <a:xfrm>
            <a:off x="5719665" y="3321843"/>
            <a:ext cx="2948636" cy="627879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/>
          <p:cNvCxnSpPr>
            <a:cxnSpLocks/>
            <a:stCxn id="10" idx="2"/>
            <a:endCxn id="18" idx="0"/>
          </p:cNvCxnSpPr>
          <p:nvPr/>
        </p:nvCxnSpPr>
        <p:spPr>
          <a:xfrm flipH="1">
            <a:off x="3366169" y="3321843"/>
            <a:ext cx="2353496" cy="627879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ângulo 14"/>
          <p:cNvSpPr/>
          <p:nvPr/>
        </p:nvSpPr>
        <p:spPr>
          <a:xfrm>
            <a:off x="1411890" y="4759022"/>
            <a:ext cx="3908558" cy="12389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800" dirty="0" err="1">
                <a:solidFill>
                  <a:schemeClr val="tx1"/>
                </a:solidFill>
              </a:rPr>
              <a:t>Ex</a:t>
            </a:r>
            <a:r>
              <a:rPr lang="pt-BR" sz="2800" dirty="0">
                <a:solidFill>
                  <a:schemeClr val="tx1"/>
                </a:solidFill>
              </a:rPr>
              <a:t>: () ; == &amp;&amp;</a:t>
            </a:r>
          </a:p>
          <a:p>
            <a:pPr algn="ctr"/>
            <a:r>
              <a:rPr lang="pt-BR" sz="2800" dirty="0">
                <a:solidFill>
                  <a:schemeClr val="tx1"/>
                </a:solidFill>
              </a:rPr>
              <a:t>Linguagem / Gramatica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7332044" y="4878416"/>
            <a:ext cx="2672514" cy="100013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Lógica de Funcionamento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0" name="Retângulo de cantos arredondados 18">
            <a:extLst>
              <a:ext uri="{FF2B5EF4-FFF2-40B4-BE49-F238E27FC236}">
                <a16:creationId xmlns:a16="http://schemas.microsoft.com/office/drawing/2014/main" id="{9DC18D7B-6939-4CA6-8B77-25201326B6BD}"/>
              </a:ext>
            </a:extLst>
          </p:cNvPr>
          <p:cNvSpPr/>
          <p:nvPr/>
        </p:nvSpPr>
        <p:spPr>
          <a:xfrm>
            <a:off x="4790971" y="2393149"/>
            <a:ext cx="1857388" cy="92869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/>
              <a:t>Código</a:t>
            </a:r>
            <a:endParaRPr lang="pt-BR" b="1" dirty="0"/>
          </a:p>
        </p:txBody>
      </p:sp>
      <p:sp>
        <p:nvSpPr>
          <p:cNvPr id="18" name="Retângulo de cantos arredondados 17">
            <a:extLst>
              <a:ext uri="{FF2B5EF4-FFF2-40B4-BE49-F238E27FC236}">
                <a16:creationId xmlns:a16="http://schemas.microsoft.com/office/drawing/2014/main" id="{C60AE603-2EB0-4D2E-801C-34C7D8046801}"/>
              </a:ext>
            </a:extLst>
          </p:cNvPr>
          <p:cNvSpPr/>
          <p:nvPr/>
        </p:nvSpPr>
        <p:spPr>
          <a:xfrm>
            <a:off x="2437475" y="3949722"/>
            <a:ext cx="1857388" cy="928694"/>
          </a:xfrm>
          <a:prstGeom prst="roundRect">
            <a:avLst/>
          </a:prstGeom>
          <a:solidFill>
            <a:srgbClr val="C00000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/>
              <a:t>Sintaxe</a:t>
            </a:r>
          </a:p>
        </p:txBody>
      </p:sp>
      <p:sp>
        <p:nvSpPr>
          <p:cNvPr id="19" name="Retângulo de cantos arredondados 17">
            <a:extLst>
              <a:ext uri="{FF2B5EF4-FFF2-40B4-BE49-F238E27FC236}">
                <a16:creationId xmlns:a16="http://schemas.microsoft.com/office/drawing/2014/main" id="{82D1C406-41C4-4B76-BFE3-3970C1BB8F66}"/>
              </a:ext>
            </a:extLst>
          </p:cNvPr>
          <p:cNvSpPr/>
          <p:nvPr/>
        </p:nvSpPr>
        <p:spPr>
          <a:xfrm>
            <a:off x="7739607" y="3949722"/>
            <a:ext cx="1857388" cy="92869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/>
              <a:t>Semântica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Ambiente de Programação</a:t>
            </a:r>
          </a:p>
        </p:txBody>
      </p:sp>
      <p:sp>
        <p:nvSpPr>
          <p:cNvPr id="10" name="Retângulo 9"/>
          <p:cNvSpPr/>
          <p:nvPr/>
        </p:nvSpPr>
        <p:spPr>
          <a:xfrm>
            <a:off x="4810116" y="3143248"/>
            <a:ext cx="1714512" cy="42862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solidFill>
                  <a:srgbClr val="FF0000"/>
                </a:solidFill>
              </a:rPr>
              <a:t>Sintaxe</a:t>
            </a:r>
            <a:endParaRPr lang="pt-BR" sz="1400" b="1" dirty="0">
              <a:solidFill>
                <a:srgbClr val="FF0000"/>
              </a:solidFill>
            </a:endParaRPr>
          </a:p>
        </p:txBody>
      </p:sp>
      <p:grpSp>
        <p:nvGrpSpPr>
          <p:cNvPr id="26" name="Grupo 25"/>
          <p:cNvGrpSpPr/>
          <p:nvPr/>
        </p:nvGrpSpPr>
        <p:grpSpPr>
          <a:xfrm>
            <a:off x="1952596" y="2214554"/>
            <a:ext cx="8286808" cy="3571900"/>
            <a:chOff x="428596" y="2000240"/>
            <a:chExt cx="8286808" cy="3571900"/>
          </a:xfrm>
        </p:grpSpPr>
        <p:sp>
          <p:nvSpPr>
            <p:cNvPr id="8" name="Retângulo 7"/>
            <p:cNvSpPr/>
            <p:nvPr/>
          </p:nvSpPr>
          <p:spPr>
            <a:xfrm>
              <a:off x="2000232" y="4214818"/>
              <a:ext cx="1714512" cy="42862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2000" b="1" dirty="0">
                  <a:solidFill>
                    <a:srgbClr val="FF0000"/>
                  </a:solidFill>
                </a:rPr>
                <a:t>Semântica</a:t>
              </a:r>
              <a:endParaRPr lang="pt-BR" sz="14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11" name="Conector de seta reta 10"/>
            <p:cNvCxnSpPr>
              <a:stCxn id="12" idx="3"/>
              <a:endCxn id="13" idx="1"/>
            </p:cNvCxnSpPr>
            <p:nvPr/>
          </p:nvCxnSpPr>
          <p:spPr>
            <a:xfrm>
              <a:off x="3000364" y="2536025"/>
              <a:ext cx="2500330" cy="1588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tângulo 11"/>
            <p:cNvSpPr/>
            <p:nvPr/>
          </p:nvSpPr>
          <p:spPr>
            <a:xfrm>
              <a:off x="428596" y="2071678"/>
              <a:ext cx="2571768" cy="928694"/>
            </a:xfrm>
            <a:prstGeom prst="rect">
              <a:avLst/>
            </a:prstGeom>
            <a:ln w="38100">
              <a:solidFill>
                <a:srgbClr val="00B05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2400" b="1" dirty="0">
                  <a:solidFill>
                    <a:srgbClr val="00B050"/>
                  </a:solidFill>
                </a:rPr>
                <a:t>Programa Fonte</a:t>
              </a:r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5500694" y="2071678"/>
              <a:ext cx="2857520" cy="928694"/>
            </a:xfrm>
            <a:prstGeom prst="rect">
              <a:avLst/>
            </a:prstGeom>
            <a:ln w="38100">
              <a:solidFill>
                <a:srgbClr val="00B05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2400" b="1" dirty="0">
                  <a:solidFill>
                    <a:srgbClr val="00B050"/>
                  </a:solidFill>
                </a:rPr>
                <a:t>Programa Objeto</a:t>
              </a:r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5143504" y="4357694"/>
              <a:ext cx="3571900" cy="928694"/>
            </a:xfrm>
            <a:prstGeom prst="rect">
              <a:avLst/>
            </a:prstGeom>
            <a:ln w="38100">
              <a:solidFill>
                <a:srgbClr val="00B05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2400" b="1" dirty="0">
                  <a:solidFill>
                    <a:srgbClr val="00B050"/>
                  </a:solidFill>
                </a:rPr>
                <a:t>Resultado da Execução</a:t>
              </a:r>
            </a:p>
          </p:txBody>
        </p:sp>
        <p:cxnSp>
          <p:nvCxnSpPr>
            <p:cNvPr id="15" name="Conector de seta reta 14"/>
            <p:cNvCxnSpPr>
              <a:stCxn id="13" idx="2"/>
              <a:endCxn id="14" idx="0"/>
            </p:cNvCxnSpPr>
            <p:nvPr/>
          </p:nvCxnSpPr>
          <p:spPr>
            <a:xfrm rot="5400000">
              <a:off x="6250793" y="3679033"/>
              <a:ext cx="1357322" cy="1588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de seta reta 15"/>
            <p:cNvCxnSpPr>
              <a:stCxn id="14" idx="1"/>
              <a:endCxn id="17" idx="3"/>
            </p:cNvCxnSpPr>
            <p:nvPr/>
          </p:nvCxnSpPr>
          <p:spPr>
            <a:xfrm rot="10800000">
              <a:off x="2285984" y="4822041"/>
              <a:ext cx="2857520" cy="1588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tângulo 16"/>
            <p:cNvSpPr/>
            <p:nvPr/>
          </p:nvSpPr>
          <p:spPr>
            <a:xfrm>
              <a:off x="928662" y="4500570"/>
              <a:ext cx="1357322" cy="642942"/>
            </a:xfrm>
            <a:prstGeom prst="rect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2800" b="1" dirty="0">
                  <a:solidFill>
                    <a:srgbClr val="FF0000"/>
                  </a:solidFill>
                </a:rPr>
                <a:t>Fim</a:t>
              </a:r>
              <a:endParaRPr lang="pt-BR" b="1" dirty="0">
                <a:solidFill>
                  <a:srgbClr val="FF0000"/>
                </a:solidFill>
              </a:endParaRPr>
            </a:p>
          </p:txBody>
        </p:sp>
        <p:sp>
          <p:nvSpPr>
            <p:cNvPr id="18" name="Retângulo 17"/>
            <p:cNvSpPr/>
            <p:nvPr/>
          </p:nvSpPr>
          <p:spPr>
            <a:xfrm>
              <a:off x="7000892" y="3143248"/>
              <a:ext cx="1428760" cy="42862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2000" b="1" dirty="0">
                  <a:solidFill>
                    <a:schemeClr val="tx1"/>
                  </a:solidFill>
                </a:rPr>
                <a:t>Máquina</a:t>
              </a:r>
              <a:endParaRPr lang="pt-B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Retângulo 18"/>
            <p:cNvSpPr/>
            <p:nvPr/>
          </p:nvSpPr>
          <p:spPr>
            <a:xfrm>
              <a:off x="3143240" y="2000240"/>
              <a:ext cx="1714512" cy="42862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2000" b="1" dirty="0">
                  <a:solidFill>
                    <a:schemeClr val="tx1"/>
                  </a:solidFill>
                </a:rPr>
                <a:t>Compilador</a:t>
              </a:r>
              <a:endParaRPr lang="pt-B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Seta em curva para cima 19"/>
            <p:cNvSpPr/>
            <p:nvPr/>
          </p:nvSpPr>
          <p:spPr>
            <a:xfrm flipH="1">
              <a:off x="2714612" y="3143248"/>
              <a:ext cx="2786082" cy="785818"/>
            </a:xfrm>
            <a:prstGeom prst="curvedUp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21" name="Retângulo 20"/>
            <p:cNvSpPr/>
            <p:nvPr/>
          </p:nvSpPr>
          <p:spPr>
            <a:xfrm>
              <a:off x="2857488" y="5143512"/>
              <a:ext cx="1714512" cy="42862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2000" b="1" dirty="0">
                  <a:solidFill>
                    <a:schemeClr val="tx1"/>
                  </a:solidFill>
                </a:rPr>
                <a:t>OK</a:t>
              </a:r>
              <a:endParaRPr lang="pt-BR" sz="1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2" name="Conector de seta reta 21"/>
            <p:cNvCxnSpPr>
              <a:stCxn id="14" idx="1"/>
            </p:cNvCxnSpPr>
            <p:nvPr/>
          </p:nvCxnSpPr>
          <p:spPr>
            <a:xfrm rot="10800000">
              <a:off x="1571604" y="3286125"/>
              <a:ext cx="3571900" cy="1535917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3" name="Imagem 22" descr="arduino-robot-12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452694" y="1428736"/>
            <a:ext cx="1571604" cy="1016812"/>
          </a:xfrm>
          <a:prstGeom prst="rect">
            <a:avLst/>
          </a:prstGeom>
        </p:spPr>
      </p:pic>
      <p:pic>
        <p:nvPicPr>
          <p:cNvPr id="24" name="Imagem 23" descr="Uno.jpg"/>
          <p:cNvPicPr>
            <a:picLocks noChangeAspect="1"/>
          </p:cNvPicPr>
          <p:nvPr/>
        </p:nvPicPr>
        <p:blipFill>
          <a:blip r:embed="rId3" cstate="print"/>
          <a:srcRect t="11111" b="11110"/>
          <a:stretch>
            <a:fillRect/>
          </a:stretch>
        </p:blipFill>
        <p:spPr>
          <a:xfrm>
            <a:off x="7739074" y="1428737"/>
            <a:ext cx="1500198" cy="1166833"/>
          </a:xfrm>
          <a:prstGeom prst="rect">
            <a:avLst/>
          </a:prstGeom>
        </p:spPr>
      </p:pic>
      <p:pic>
        <p:nvPicPr>
          <p:cNvPr id="1026" name="Picture 2" descr="Automação Residencial com Arduino: acenda lâmpadas pela internet"/>
          <p:cNvPicPr>
            <a:picLocks noChangeAspect="1" noChangeArrowheads="1"/>
          </p:cNvPicPr>
          <p:nvPr/>
        </p:nvPicPr>
        <p:blipFill>
          <a:blip r:embed="rId4"/>
          <a:srcRect l="48429" b="11649"/>
          <a:stretch>
            <a:fillRect/>
          </a:stretch>
        </p:blipFill>
        <p:spPr bwMode="auto">
          <a:xfrm>
            <a:off x="7810512" y="5357827"/>
            <a:ext cx="1285884" cy="1305469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Variável Booleano</a:t>
            </a:r>
          </a:p>
        </p:txBody>
      </p:sp>
      <p:sp>
        <p:nvSpPr>
          <p:cNvPr id="8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1981200" y="1600201"/>
            <a:ext cx="8229600" cy="4525963"/>
          </a:xfrm>
        </p:spPr>
        <p:txBody>
          <a:bodyPr>
            <a:noAutofit/>
          </a:bodyPr>
          <a:lstStyle/>
          <a:p>
            <a:pPr marL="514350" indent="-514350">
              <a:buNone/>
            </a:pPr>
            <a:r>
              <a:rPr lang="pt-BR" sz="2800" b="1" dirty="0"/>
              <a:t>Proposições</a:t>
            </a:r>
          </a:p>
          <a:p>
            <a:pPr marL="788670" lvl="1" indent="-514350">
              <a:buFont typeface="Arial" pitchFamily="34" charset="0"/>
              <a:buChar char="•"/>
            </a:pPr>
            <a:r>
              <a:rPr lang="pt-BR" dirty="0"/>
              <a:t>Sentenças declarativas – Variável : </a:t>
            </a:r>
            <a:r>
              <a:rPr lang="pt-BR" dirty="0">
                <a:solidFill>
                  <a:srgbClr val="0070C0"/>
                </a:solidFill>
              </a:rPr>
              <a:t>Grávida</a:t>
            </a:r>
          </a:p>
          <a:p>
            <a:pPr marL="788670" lvl="1" indent="-514350">
              <a:buFont typeface="Arial" pitchFamily="34" charset="0"/>
              <a:buChar char="•"/>
            </a:pPr>
            <a:r>
              <a:rPr lang="pt-BR" dirty="0"/>
              <a:t>Valor Verdade – </a:t>
            </a:r>
            <a:r>
              <a:rPr lang="pt-BR" dirty="0">
                <a:solidFill>
                  <a:srgbClr val="92D050"/>
                </a:solidFill>
              </a:rPr>
              <a:t>V</a:t>
            </a:r>
            <a:r>
              <a:rPr lang="pt-BR" dirty="0"/>
              <a:t> ou </a:t>
            </a:r>
            <a:r>
              <a:rPr lang="pt-BR" dirty="0">
                <a:solidFill>
                  <a:srgbClr val="FF0000"/>
                </a:solidFill>
              </a:rPr>
              <a:t>F</a:t>
            </a:r>
          </a:p>
          <a:p>
            <a:pPr marL="514350" indent="-514350">
              <a:buNone/>
            </a:pPr>
            <a:endParaRPr lang="pt-BR" sz="2800" dirty="0"/>
          </a:p>
          <a:p>
            <a:pPr marL="514350" indent="-514350">
              <a:buNone/>
            </a:pPr>
            <a:r>
              <a:rPr lang="pt-BR" sz="2800" b="1" dirty="0"/>
              <a:t>Exemplo</a:t>
            </a:r>
          </a:p>
          <a:p>
            <a:pPr marL="788670" lvl="1" indent="-514350">
              <a:buFont typeface="+mj-lt"/>
              <a:buAutoNum type="arabicPeriod"/>
            </a:pPr>
            <a:r>
              <a:rPr lang="pt-BR" dirty="0"/>
              <a:t>Marcos se casou a dois anos com Joaquina.</a:t>
            </a:r>
          </a:p>
          <a:p>
            <a:pPr marL="1188720" lvl="2" indent="-514350">
              <a:buNone/>
            </a:pPr>
            <a:r>
              <a:rPr lang="pt-BR" dirty="0"/>
              <a:t>Logo Status </a:t>
            </a:r>
            <a:r>
              <a:rPr lang="pt-BR" dirty="0">
                <a:solidFill>
                  <a:srgbClr val="0070C0"/>
                </a:solidFill>
              </a:rPr>
              <a:t>Casado = </a:t>
            </a:r>
            <a:r>
              <a:rPr lang="pt-BR" dirty="0">
                <a:solidFill>
                  <a:srgbClr val="92D050"/>
                </a:solidFill>
              </a:rPr>
              <a:t>V</a:t>
            </a:r>
            <a:endParaRPr lang="pt-BR" dirty="0"/>
          </a:p>
          <a:p>
            <a:pPr marL="788670" lvl="1" indent="-514350">
              <a:buFont typeface="+mj-lt"/>
              <a:buAutoNum type="arabicPeriod"/>
            </a:pPr>
            <a:r>
              <a:rPr lang="pt-BR" dirty="0"/>
              <a:t>Marcos acaba de se separar de Joaquina.</a:t>
            </a:r>
          </a:p>
          <a:p>
            <a:pPr marL="1062990" lvl="2" indent="-514350">
              <a:buNone/>
            </a:pPr>
            <a:r>
              <a:rPr lang="pt-BR" dirty="0"/>
              <a:t>  Logo Status </a:t>
            </a:r>
            <a:r>
              <a:rPr lang="pt-BR" dirty="0">
                <a:solidFill>
                  <a:srgbClr val="0070C0"/>
                </a:solidFill>
              </a:rPr>
              <a:t>Casado = </a:t>
            </a:r>
            <a:r>
              <a:rPr lang="pt-BR" dirty="0">
                <a:solidFill>
                  <a:srgbClr val="FF0000"/>
                </a:solidFill>
              </a:rPr>
              <a:t>F</a:t>
            </a:r>
            <a:endParaRPr lang="pt-BR" dirty="0">
              <a:solidFill>
                <a:srgbClr val="92D050"/>
              </a:solidFill>
            </a:endParaRPr>
          </a:p>
          <a:p>
            <a:pPr marL="1062990" lvl="2" indent="-514350">
              <a:buNone/>
            </a:pPr>
            <a:endParaRPr lang="pt-BR" dirty="0">
              <a:solidFill>
                <a:srgbClr val="92D050"/>
              </a:solidFill>
            </a:endParaRPr>
          </a:p>
          <a:p>
            <a:pPr marL="1062990" lvl="2" indent="-514350">
              <a:buNone/>
            </a:pPr>
            <a:endParaRPr lang="pt-BR" dirty="0"/>
          </a:p>
          <a:p>
            <a:pPr marL="514350" indent="-514350">
              <a:buNone/>
            </a:pPr>
            <a:r>
              <a:rPr lang="pt-BR" sz="2800" dirty="0"/>
              <a:t>				</a:t>
            </a:r>
          </a:p>
          <a:p>
            <a:pPr marL="514350" indent="-514350">
              <a:buFont typeface="+mj-lt"/>
              <a:buAutoNum type="arabicPeriod"/>
            </a:pPr>
            <a:endParaRPr lang="pt-BR" sz="2800" dirty="0"/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Tipos de Dados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14350" indent="-514350">
              <a:buNone/>
            </a:pPr>
            <a:r>
              <a:rPr lang="pt-BR" dirty="0"/>
              <a:t>				</a:t>
            </a:r>
          </a:p>
        </p:txBody>
      </p:sp>
      <p:graphicFrame>
        <p:nvGraphicFramePr>
          <p:cNvPr id="9" name="Tabela 8"/>
          <p:cNvGraphicFramePr>
            <a:graphicFrameLocks noGrp="1"/>
          </p:cNvGraphicFramePr>
          <p:nvPr/>
        </p:nvGraphicFramePr>
        <p:xfrm>
          <a:off x="2917009" y="1539474"/>
          <a:ext cx="6357982" cy="37790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40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17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97086"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rgbClr val="00B050"/>
                          </a:solidFill>
                        </a:rPr>
                        <a:t>Tipo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rgbClr val="00B050"/>
                          </a:solidFill>
                        </a:rPr>
                        <a:t>Valores Válidos (Ex.)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8312"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>
                          <a:solidFill>
                            <a:srgbClr val="FF0000"/>
                          </a:solidFill>
                        </a:rPr>
                        <a:t>char</a:t>
                      </a:r>
                      <a:endParaRPr lang="pt-BR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tx1"/>
                          </a:solidFill>
                        </a:rPr>
                        <a:t>‘a’   /   ‘+’   /   ‘-’  /  ‘3’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9482"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>
                          <a:solidFill>
                            <a:srgbClr val="FF0000"/>
                          </a:solidFill>
                        </a:rPr>
                        <a:t>int</a:t>
                      </a:r>
                      <a:endParaRPr lang="pt-BR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tx1"/>
                          </a:solidFill>
                        </a:rPr>
                        <a:t>1,</a:t>
                      </a:r>
                      <a:r>
                        <a:rPr lang="pt-BR" b="1" baseline="0" dirty="0">
                          <a:solidFill>
                            <a:schemeClr val="tx1"/>
                          </a:solidFill>
                        </a:rPr>
                        <a:t> 2, 3, -1 ...</a:t>
                      </a:r>
                      <a:endParaRPr lang="pt-BR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7086"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>
                          <a:solidFill>
                            <a:srgbClr val="FF0000"/>
                          </a:solidFill>
                        </a:rPr>
                        <a:t>float</a:t>
                      </a:r>
                      <a:endParaRPr lang="pt-BR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tx1"/>
                          </a:solidFill>
                        </a:rPr>
                        <a:t>1,5</a:t>
                      </a:r>
                      <a:r>
                        <a:rPr lang="pt-BR" b="1" baseline="0" dirty="0">
                          <a:solidFill>
                            <a:schemeClr val="tx1"/>
                          </a:solidFill>
                        </a:rPr>
                        <a:t>    0,2    -0,5  -  ± 3,4x10^38</a:t>
                      </a:r>
                      <a:endParaRPr lang="pt-BR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7086"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>
                          <a:solidFill>
                            <a:srgbClr val="FF0000"/>
                          </a:solidFill>
                        </a:rPr>
                        <a:t>double</a:t>
                      </a:r>
                      <a:endParaRPr lang="pt-BR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baseline="0" dirty="0">
                          <a:solidFill>
                            <a:schemeClr val="tx1"/>
                          </a:solidFill>
                        </a:rPr>
                        <a:t>± 1,7x10^308</a:t>
                      </a:r>
                      <a:endParaRPr lang="pt-BR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9CC227FE-DC7E-4108-AF32-5EC1A1A1C818}"/>
              </a:ext>
            </a:extLst>
          </p:cNvPr>
          <p:cNvSpPr txBox="1">
            <a:spLocks/>
          </p:cNvSpPr>
          <p:nvPr/>
        </p:nvSpPr>
        <p:spPr>
          <a:xfrm>
            <a:off x="4910327" y="5453463"/>
            <a:ext cx="4471417" cy="942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Arial" panose="020B0604020202020204" pitchFamily="34" charset="0"/>
              <a:buNone/>
            </a:pPr>
            <a:r>
              <a:rPr lang="pt-BR" sz="2400" dirty="0"/>
              <a:t>Sintaxe: </a:t>
            </a:r>
            <a:r>
              <a:rPr lang="pt-BR" sz="2400" dirty="0" err="1">
                <a:solidFill>
                  <a:schemeClr val="accent6"/>
                </a:solidFill>
              </a:rPr>
              <a:t>TipoDado</a:t>
            </a:r>
            <a:r>
              <a:rPr lang="pt-BR" sz="2400" dirty="0">
                <a:solidFill>
                  <a:srgbClr val="FF0000"/>
                </a:solidFill>
              </a:rPr>
              <a:t> </a:t>
            </a:r>
            <a:r>
              <a:rPr lang="pt-BR" sz="2400" dirty="0" err="1">
                <a:solidFill>
                  <a:schemeClr val="accent1"/>
                </a:solidFill>
              </a:rPr>
              <a:t>nomeVariavel</a:t>
            </a:r>
            <a:r>
              <a:rPr lang="pt-BR" sz="2400" dirty="0">
                <a:solidFill>
                  <a:srgbClr val="FF0000"/>
                </a:solidFill>
              </a:rPr>
              <a:t>; </a:t>
            </a:r>
          </a:p>
          <a:p>
            <a:pPr marL="514350" indent="-514350">
              <a:buNone/>
            </a:pPr>
            <a:r>
              <a:rPr lang="pt-BR" sz="2400" dirty="0"/>
              <a:t>Exemplo: </a:t>
            </a:r>
            <a:r>
              <a:rPr lang="pt-BR" sz="2400" dirty="0" err="1">
                <a:solidFill>
                  <a:schemeClr val="accent6"/>
                </a:solidFill>
              </a:rPr>
              <a:t>int</a:t>
            </a:r>
            <a:r>
              <a:rPr lang="pt-BR" sz="2400" dirty="0">
                <a:solidFill>
                  <a:srgbClr val="FF0000"/>
                </a:solidFill>
              </a:rPr>
              <a:t> </a:t>
            </a:r>
            <a:r>
              <a:rPr lang="pt-BR" sz="2400" dirty="0" err="1">
                <a:solidFill>
                  <a:schemeClr val="accent1"/>
                </a:solidFill>
              </a:rPr>
              <a:t>notaAluno</a:t>
            </a:r>
            <a:r>
              <a:rPr lang="pt-BR" sz="2400" dirty="0">
                <a:solidFill>
                  <a:srgbClr val="FF0000"/>
                </a:solidFill>
              </a:rPr>
              <a:t>; </a:t>
            </a:r>
            <a:r>
              <a:rPr lang="pt-BR" sz="2400" dirty="0"/>
              <a:t>	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Operadores Aritméticos</a:t>
            </a:r>
          </a:p>
        </p:txBody>
      </p:sp>
      <p:sp>
        <p:nvSpPr>
          <p:cNvPr id="7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1981200" y="1528763"/>
            <a:ext cx="8229600" cy="4900633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pt-BR" sz="2400" dirty="0">
                <a:solidFill>
                  <a:srgbClr val="FF0000"/>
                </a:solidFill>
              </a:rPr>
              <a:t>Exemplo1: </a:t>
            </a:r>
            <a:r>
              <a:rPr lang="pt-BR" sz="2400" dirty="0">
                <a:solidFill>
                  <a:srgbClr val="0070C0"/>
                </a:solidFill>
              </a:rPr>
              <a:t>r = 350%100; r = 50 </a:t>
            </a:r>
            <a:r>
              <a:rPr lang="pt-BR" sz="2400" dirty="0">
                <a:solidFill>
                  <a:srgbClr val="FF0000"/>
                </a:solidFill>
              </a:rPr>
              <a:t>(Resto) </a:t>
            </a:r>
          </a:p>
          <a:p>
            <a:pPr marL="514350" indent="-514350">
              <a:buNone/>
            </a:pPr>
            <a:r>
              <a:rPr lang="pt-BR" sz="2400" dirty="0">
                <a:solidFill>
                  <a:srgbClr val="FF0000"/>
                </a:solidFill>
              </a:rPr>
              <a:t>Exemplo2: </a:t>
            </a:r>
            <a:r>
              <a:rPr lang="pt-BR" sz="2400" dirty="0">
                <a:solidFill>
                  <a:srgbClr val="0070C0"/>
                </a:solidFill>
              </a:rPr>
              <a:t>r = 350/100; r = 3,5 = 3 (</a:t>
            </a:r>
            <a:r>
              <a:rPr lang="pt-BR" sz="2400" dirty="0">
                <a:solidFill>
                  <a:srgbClr val="FF0000"/>
                </a:solidFill>
              </a:rPr>
              <a:t>Divisão)</a:t>
            </a:r>
          </a:p>
          <a:p>
            <a:pPr marL="514350" indent="-514350">
              <a:buNone/>
            </a:pPr>
            <a:endParaRPr lang="pt-BR" sz="2400" dirty="0">
              <a:solidFill>
                <a:srgbClr val="FF0000"/>
              </a:solidFill>
            </a:endParaRPr>
          </a:p>
          <a:p>
            <a:pPr marL="514350" indent="-514350">
              <a:buNone/>
            </a:pPr>
            <a:r>
              <a:rPr lang="pt-BR" sz="2400" dirty="0"/>
              <a:t>	Retorna um número inteiro, o resto da divisão.</a:t>
            </a:r>
          </a:p>
          <a:p>
            <a:pPr marL="514350" indent="-514350">
              <a:buNone/>
            </a:pPr>
            <a:r>
              <a:rPr lang="pt-BR" sz="2400" dirty="0"/>
              <a:t>				</a:t>
            </a:r>
          </a:p>
        </p:txBody>
      </p:sp>
      <p:graphicFrame>
        <p:nvGraphicFramePr>
          <p:cNvPr id="9" name="Tabela 8"/>
          <p:cNvGraphicFramePr>
            <a:graphicFrameLocks noGrp="1"/>
          </p:cNvGraphicFramePr>
          <p:nvPr/>
        </p:nvGraphicFramePr>
        <p:xfrm>
          <a:off x="3738546" y="3500438"/>
          <a:ext cx="4572032" cy="2603505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2860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0701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+</a:t>
                      </a:r>
                      <a:endParaRPr lang="pt-BR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soma</a:t>
                      </a:r>
                      <a:endParaRPr lang="pt-BR" sz="20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701"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/>
                        <a:t>Subtração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0701"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/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/>
                        <a:t>multiplicação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0701"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/>
                        <a:t>/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/>
                        <a:t>divisão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0701"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/>
                        <a:t>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/>
                        <a:t>resto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Operadores Lógicos</a:t>
            </a:r>
          </a:p>
        </p:txBody>
      </p:sp>
      <p:sp>
        <p:nvSpPr>
          <p:cNvPr id="11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1981200" y="1634512"/>
            <a:ext cx="8401080" cy="4937760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pt-BR" sz="2400" dirty="0">
                <a:solidFill>
                  <a:srgbClr val="FF0000"/>
                </a:solidFill>
              </a:rPr>
              <a:t>Exemplo1: </a:t>
            </a:r>
            <a:r>
              <a:rPr lang="pt-BR" sz="2400" dirty="0">
                <a:solidFill>
                  <a:srgbClr val="0070C0"/>
                </a:solidFill>
              </a:rPr>
              <a:t>(ps4 </a:t>
            </a:r>
            <a:r>
              <a:rPr lang="pt-BR" sz="2400" b="1" dirty="0" err="1">
                <a:solidFill>
                  <a:schemeClr val="accent3"/>
                </a:solidFill>
              </a:rPr>
              <a:t>and</a:t>
            </a:r>
            <a:r>
              <a:rPr lang="pt-BR" sz="2400" dirty="0">
                <a:solidFill>
                  <a:srgbClr val="0070C0"/>
                </a:solidFill>
              </a:rPr>
              <a:t> controle) – </a:t>
            </a:r>
            <a:r>
              <a:rPr lang="pt-BR" sz="2400" dirty="0"/>
              <a:t>Verdadeiro somente se os dois operadores forem verdadeiros</a:t>
            </a:r>
          </a:p>
          <a:p>
            <a:pPr marL="514350" indent="-514350">
              <a:buNone/>
            </a:pPr>
            <a:r>
              <a:rPr lang="pt-BR" sz="2400" dirty="0">
                <a:solidFill>
                  <a:srgbClr val="FF0000"/>
                </a:solidFill>
              </a:rPr>
              <a:t>Exemplo2: </a:t>
            </a:r>
            <a:r>
              <a:rPr lang="pt-BR" sz="2400" dirty="0">
                <a:solidFill>
                  <a:srgbClr val="0070C0"/>
                </a:solidFill>
              </a:rPr>
              <a:t>(</a:t>
            </a:r>
            <a:r>
              <a:rPr lang="pt-BR" sz="2400" dirty="0" err="1">
                <a:solidFill>
                  <a:srgbClr val="0070C0"/>
                </a:solidFill>
              </a:rPr>
              <a:t>fanta</a:t>
            </a:r>
            <a:r>
              <a:rPr lang="pt-BR" sz="2400" dirty="0">
                <a:solidFill>
                  <a:srgbClr val="0070C0"/>
                </a:solidFill>
              </a:rPr>
              <a:t> laranja </a:t>
            </a:r>
            <a:r>
              <a:rPr lang="pt-BR" sz="2400" b="1" dirty="0" err="1">
                <a:solidFill>
                  <a:schemeClr val="accent3"/>
                </a:solidFill>
              </a:rPr>
              <a:t>or</a:t>
            </a:r>
            <a:r>
              <a:rPr lang="pt-BR" sz="2400" dirty="0">
                <a:solidFill>
                  <a:srgbClr val="0070C0"/>
                </a:solidFill>
              </a:rPr>
              <a:t> </a:t>
            </a:r>
            <a:r>
              <a:rPr lang="pt-BR" sz="2400" dirty="0" err="1">
                <a:solidFill>
                  <a:srgbClr val="0070C0"/>
                </a:solidFill>
              </a:rPr>
              <a:t>grapete</a:t>
            </a:r>
            <a:r>
              <a:rPr lang="pt-BR" sz="2400" dirty="0">
                <a:solidFill>
                  <a:srgbClr val="0070C0"/>
                </a:solidFill>
              </a:rPr>
              <a:t> laranja) – </a:t>
            </a:r>
            <a:r>
              <a:rPr lang="pt-BR" sz="2400" dirty="0"/>
              <a:t>Verdadeiro se pelo menos um dos dois operadores forem verdadeiros.</a:t>
            </a:r>
          </a:p>
          <a:p>
            <a:pPr marL="514350" indent="-514350">
              <a:buNone/>
            </a:pPr>
            <a:r>
              <a:rPr lang="pt-BR" sz="2400" dirty="0">
                <a:solidFill>
                  <a:srgbClr val="FF0000"/>
                </a:solidFill>
              </a:rPr>
              <a:t>Exemplo3: </a:t>
            </a:r>
            <a:r>
              <a:rPr lang="pt-BR" sz="2400" b="1" dirty="0" err="1">
                <a:solidFill>
                  <a:schemeClr val="accent3"/>
                </a:solidFill>
              </a:rPr>
              <a:t>not</a:t>
            </a:r>
            <a:r>
              <a:rPr lang="pt-BR" sz="2400" dirty="0">
                <a:solidFill>
                  <a:srgbClr val="0070C0"/>
                </a:solidFill>
              </a:rPr>
              <a:t>(ladrão) – </a:t>
            </a:r>
            <a:r>
              <a:rPr lang="pt-BR" sz="2400" dirty="0"/>
              <a:t>Verdadeiro se variável “ladrão” for falso e falso se variável “ladrão” for verdadeiro.</a:t>
            </a:r>
          </a:p>
          <a:p>
            <a:pPr marL="514350" indent="-514350">
              <a:buNone/>
            </a:pPr>
            <a:r>
              <a:rPr lang="pt-BR" dirty="0">
                <a:solidFill>
                  <a:srgbClr val="0070C0"/>
                </a:solidFill>
              </a:rPr>
              <a:t>             </a:t>
            </a:r>
          </a:p>
          <a:p>
            <a:pPr marL="514350" indent="-514350">
              <a:buNone/>
            </a:pPr>
            <a:r>
              <a:rPr lang="pt-BR" sz="2800" dirty="0">
                <a:solidFill>
                  <a:srgbClr val="00B050"/>
                </a:solidFill>
              </a:rPr>
              <a:t>Booleanos</a:t>
            </a:r>
            <a:r>
              <a:rPr lang="pt-BR" sz="2800" dirty="0"/>
              <a:t> = </a:t>
            </a:r>
            <a:r>
              <a:rPr lang="pt-BR" sz="2800" dirty="0">
                <a:solidFill>
                  <a:srgbClr val="FF0000"/>
                </a:solidFill>
              </a:rPr>
              <a:t>V e F</a:t>
            </a:r>
            <a:r>
              <a:rPr lang="pt-BR" sz="2800" dirty="0"/>
              <a:t> </a:t>
            </a:r>
          </a:p>
          <a:p>
            <a:pPr marL="514350" indent="-514350">
              <a:buNone/>
            </a:pPr>
            <a:r>
              <a:rPr lang="pt-BR" sz="2800" dirty="0"/>
              <a:t>			</a:t>
            </a:r>
            <a:r>
              <a:rPr lang="pt-BR" sz="2800" dirty="0">
                <a:solidFill>
                  <a:srgbClr val="FF0000"/>
                </a:solidFill>
              </a:rPr>
              <a:t>S e N</a:t>
            </a:r>
          </a:p>
          <a:p>
            <a:pPr marL="514350" indent="-514350">
              <a:buNone/>
            </a:pPr>
            <a:r>
              <a:rPr lang="pt-BR" sz="2800" dirty="0">
                <a:solidFill>
                  <a:srgbClr val="FF0000"/>
                </a:solidFill>
              </a:rPr>
              <a:t>			1 e 0</a:t>
            </a:r>
            <a:r>
              <a:rPr lang="pt-BR" dirty="0"/>
              <a:t>			</a:t>
            </a:r>
          </a:p>
        </p:txBody>
      </p:sp>
      <p:graphicFrame>
        <p:nvGraphicFramePr>
          <p:cNvPr id="13" name="Tabela 12"/>
          <p:cNvGraphicFramePr>
            <a:graphicFrameLocks noGrp="1"/>
          </p:cNvGraphicFramePr>
          <p:nvPr/>
        </p:nvGraphicFramePr>
        <p:xfrm>
          <a:off x="5738810" y="4500570"/>
          <a:ext cx="3714776" cy="1919292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857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73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9764"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 err="1"/>
                        <a:t>And</a:t>
                      </a:r>
                      <a:endParaRPr lang="pt-BR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“E”</a:t>
                      </a:r>
                      <a:endParaRPr lang="pt-BR" sz="20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764"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 err="1"/>
                        <a:t>Or</a:t>
                      </a:r>
                      <a:endParaRPr lang="pt-BR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/>
                        <a:t>“Ou”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9764"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 err="1"/>
                        <a:t>Not</a:t>
                      </a:r>
                      <a:endParaRPr lang="pt-BR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/>
                        <a:t>“Não”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Ementa Lógica de Programação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595275" y="1571612"/>
            <a:ext cx="10787138" cy="4357718"/>
          </a:xfrm>
        </p:spPr>
        <p:txBody>
          <a:bodyPr>
            <a:normAutofit/>
          </a:bodyPr>
          <a:lstStyle/>
          <a:p>
            <a:r>
              <a:rPr lang="pt-BR" dirty="0"/>
              <a:t>Conceito Iniciais</a:t>
            </a:r>
          </a:p>
          <a:p>
            <a:pPr marL="531813" lvl="1" indent="-258763">
              <a:buFont typeface="Wingdings" pitchFamily="2" charset="2"/>
              <a:buChar char="ü"/>
            </a:pPr>
            <a:r>
              <a:rPr lang="pt-BR" dirty="0"/>
              <a:t>Algoritmo / Definição de Problema / Análise Solução;</a:t>
            </a:r>
          </a:p>
          <a:p>
            <a:pPr marL="273050" indent="-273050"/>
            <a:r>
              <a:rPr lang="pt-BR" dirty="0"/>
              <a:t>Estruturação de Dados</a:t>
            </a:r>
          </a:p>
          <a:p>
            <a:pPr marL="547370" lvl="1" indent="-273050">
              <a:buFont typeface="Wingdings" pitchFamily="2" charset="2"/>
              <a:buChar char="ü"/>
            </a:pPr>
            <a:r>
              <a:rPr lang="pt-BR" dirty="0"/>
              <a:t>Conceito de Constantes / Variáveis / Operadores;</a:t>
            </a:r>
          </a:p>
          <a:p>
            <a:pPr marL="273050" indent="-273050">
              <a:buNone/>
            </a:pPr>
            <a:endParaRPr lang="pt-BR" dirty="0"/>
          </a:p>
          <a:p>
            <a:pPr marL="273050" indent="-273050">
              <a:buNone/>
            </a:pPr>
            <a:endParaRPr lang="pt-BR" dirty="0"/>
          </a:p>
          <a:p>
            <a:pPr marL="273050" indent="-273050"/>
            <a:endParaRPr lang="pt-BR" dirty="0"/>
          </a:p>
          <a:p>
            <a:pPr marL="273050" indent="-273050"/>
            <a:endParaRPr lang="pt-BR" dirty="0"/>
          </a:p>
          <a:p>
            <a:pPr marL="788670" lvl="1" indent="-514350">
              <a:buFont typeface="+mj-lt"/>
              <a:buAutoNum type="alphaLcPeriod"/>
            </a:pPr>
            <a:endParaRPr lang="pt-BR" dirty="0"/>
          </a:p>
          <a:p>
            <a:pPr marL="788670" lvl="1" indent="-514350">
              <a:buFont typeface="+mj-lt"/>
              <a:buAutoNum type="alphaLcPeriod"/>
            </a:pPr>
            <a:endParaRPr lang="pt-BR" dirty="0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Operadores Relacionais</a:t>
            </a:r>
          </a:p>
        </p:txBody>
      </p:sp>
      <p:sp>
        <p:nvSpPr>
          <p:cNvPr id="6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1981200" y="1600201"/>
            <a:ext cx="8229600" cy="4829195"/>
          </a:xfrm>
        </p:spPr>
        <p:txBody>
          <a:bodyPr/>
          <a:lstStyle/>
          <a:p>
            <a:pPr marL="514350" indent="-514350">
              <a:buNone/>
            </a:pPr>
            <a:r>
              <a:rPr lang="pt-BR" sz="2400" dirty="0">
                <a:solidFill>
                  <a:srgbClr val="FF0000"/>
                </a:solidFill>
              </a:rPr>
              <a:t>Exemplo1: </a:t>
            </a:r>
            <a:r>
              <a:rPr lang="pt-BR" sz="2400" dirty="0">
                <a:solidFill>
                  <a:srgbClr val="0070C0"/>
                </a:solidFill>
              </a:rPr>
              <a:t>(x==y) – operação </a:t>
            </a:r>
            <a:r>
              <a:rPr lang="pt-BR" sz="2400" dirty="0">
                <a:solidFill>
                  <a:srgbClr val="FF0000"/>
                </a:solidFill>
              </a:rPr>
              <a:t>falsa</a:t>
            </a:r>
          </a:p>
          <a:p>
            <a:pPr marL="514350" indent="-514350">
              <a:buNone/>
            </a:pPr>
            <a:r>
              <a:rPr lang="pt-BR" sz="2400" dirty="0">
                <a:solidFill>
                  <a:srgbClr val="FF0000"/>
                </a:solidFill>
              </a:rPr>
              <a:t>Exemplo2:</a:t>
            </a:r>
            <a:r>
              <a:rPr lang="pt-BR" sz="2400" dirty="0">
                <a:solidFill>
                  <a:srgbClr val="0070C0"/>
                </a:solidFill>
              </a:rPr>
              <a:t> (x!=y) – operação </a:t>
            </a:r>
            <a:r>
              <a:rPr lang="pt-BR" sz="2400" dirty="0">
                <a:solidFill>
                  <a:srgbClr val="00B050"/>
                </a:solidFill>
              </a:rPr>
              <a:t>verdadeira</a:t>
            </a:r>
          </a:p>
          <a:p>
            <a:pPr marL="514350" indent="-514350">
              <a:buNone/>
            </a:pPr>
            <a:r>
              <a:rPr lang="pt-BR" sz="2400" dirty="0"/>
              <a:t>	Comparar uma variável com o outra, sendo </a:t>
            </a:r>
            <a:r>
              <a:rPr lang="pt-BR" sz="2400" dirty="0">
                <a:solidFill>
                  <a:srgbClr val="00B050"/>
                </a:solidFill>
              </a:rPr>
              <a:t>x=1 e y=2</a:t>
            </a:r>
            <a:r>
              <a:rPr lang="pt-BR" sz="2400" dirty="0"/>
              <a:t>.</a:t>
            </a:r>
          </a:p>
          <a:p>
            <a:pPr marL="514350" indent="-514350">
              <a:buNone/>
            </a:pPr>
            <a:r>
              <a:rPr lang="pt-BR" dirty="0"/>
              <a:t>				</a:t>
            </a:r>
          </a:p>
        </p:txBody>
      </p:sp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3524232" y="3143248"/>
          <a:ext cx="4929222" cy="3124206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4646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46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0701"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/>
                        <a:t>==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/>
                        <a:t>igual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701"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/>
                        <a:t>!=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/>
                        <a:t>diferente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0701"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/>
                        <a:t>&lt;=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/>
                        <a:t>menor</a:t>
                      </a:r>
                      <a:r>
                        <a:rPr lang="pt-BR" sz="2000" b="1" baseline="0" dirty="0"/>
                        <a:t> ou igual</a:t>
                      </a:r>
                      <a:endParaRPr lang="pt-BR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0701"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/>
                        <a:t>&gt;=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/>
                        <a:t>maior</a:t>
                      </a:r>
                      <a:r>
                        <a:rPr lang="pt-BR" sz="2000" b="1" baseline="0" dirty="0"/>
                        <a:t> ou igual</a:t>
                      </a:r>
                      <a:endParaRPr lang="pt-BR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0701"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/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/>
                        <a:t>menor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0701"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/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/>
                        <a:t>maior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Lógica de Programação - </a:t>
            </a:r>
            <a:r>
              <a:rPr lang="pt-BR" b="1" dirty="0"/>
              <a:t>Exercícios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t-BR" sz="2800" dirty="0"/>
              <a:t>Ler </a:t>
            </a:r>
            <a:r>
              <a:rPr lang="pt-BR" sz="2800" u="sng" dirty="0"/>
              <a:t>quatro</a:t>
            </a:r>
            <a:r>
              <a:rPr lang="pt-BR" sz="2800" dirty="0"/>
              <a:t> valores </a:t>
            </a:r>
            <a:r>
              <a:rPr lang="pt-BR" sz="2800" u="sng" dirty="0"/>
              <a:t>inteiros</a:t>
            </a:r>
            <a:r>
              <a:rPr lang="pt-BR" sz="2800" dirty="0"/>
              <a:t>, em seguida, efetue a </a:t>
            </a:r>
            <a:r>
              <a:rPr lang="pt-BR" sz="2800" u="sng" dirty="0"/>
              <a:t>média</a:t>
            </a:r>
            <a:r>
              <a:rPr lang="pt-BR" sz="2800" dirty="0"/>
              <a:t> e mostre o </a:t>
            </a:r>
            <a:r>
              <a:rPr lang="pt-BR" sz="2800" u="sng" dirty="0"/>
              <a:t>resultado final</a:t>
            </a:r>
            <a:r>
              <a:rPr lang="pt-BR" sz="28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800" dirty="0"/>
              <a:t>Ler um </a:t>
            </a:r>
            <a:r>
              <a:rPr lang="pt-BR" sz="2800" u="sng" dirty="0"/>
              <a:t>preço</a:t>
            </a:r>
            <a:r>
              <a:rPr lang="pt-BR" sz="2800" dirty="0"/>
              <a:t> de um produto em </a:t>
            </a:r>
            <a:r>
              <a:rPr lang="pt-BR" sz="2800" u="sng" dirty="0"/>
              <a:t>reais</a:t>
            </a:r>
            <a:r>
              <a:rPr lang="pt-BR" sz="2800" dirty="0"/>
              <a:t>, e a </a:t>
            </a:r>
            <a:r>
              <a:rPr lang="pt-BR" sz="2800" u="sng" dirty="0"/>
              <a:t>taxa</a:t>
            </a:r>
            <a:r>
              <a:rPr lang="pt-BR" sz="2800" dirty="0"/>
              <a:t> de conversão em dólar e informar o </a:t>
            </a:r>
            <a:r>
              <a:rPr lang="pt-BR" sz="2800" u="sng" dirty="0"/>
              <a:t>preço</a:t>
            </a:r>
            <a:r>
              <a:rPr lang="pt-BR" sz="2800" dirty="0"/>
              <a:t> do produto convertido para </a:t>
            </a:r>
            <a:r>
              <a:rPr lang="pt-BR" sz="2800" u="sng" dirty="0"/>
              <a:t>dólar</a:t>
            </a:r>
            <a:r>
              <a:rPr lang="pt-BR" sz="2800" dirty="0"/>
              <a:t>.</a:t>
            </a:r>
          </a:p>
          <a:p>
            <a:pPr marL="514350" indent="-514350">
              <a:buFont typeface="+mj-lt"/>
              <a:buAutoNum type="arabicPeriod"/>
            </a:pPr>
            <a:endParaRPr lang="pt-BR" dirty="0"/>
          </a:p>
        </p:txBody>
      </p:sp>
      <p:pic>
        <p:nvPicPr>
          <p:cNvPr id="4" name="Picture 4" descr="Resultado de imagem para programaçã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95670" y="4143380"/>
            <a:ext cx="4381530" cy="205384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1095340" y="1219200"/>
            <a:ext cx="10001320" cy="4924444"/>
          </a:xfrm>
        </p:spPr>
        <p:txBody>
          <a:bodyPr/>
          <a:lstStyle/>
          <a:p>
            <a:pPr marL="514350" indent="-514350">
              <a:buNone/>
            </a:pPr>
            <a:r>
              <a:rPr lang="pt-BR" dirty="0"/>
              <a:t>Algoritmo: </a:t>
            </a:r>
            <a:r>
              <a:rPr lang="pt-BR" u="sng" dirty="0">
                <a:solidFill>
                  <a:srgbClr val="0070C0"/>
                </a:solidFill>
              </a:rPr>
              <a:t>Efetua Média</a:t>
            </a:r>
          </a:p>
          <a:p>
            <a:pPr marL="788670" lvl="1" indent="-514350">
              <a:buNone/>
            </a:pPr>
            <a:r>
              <a:rPr lang="pt-BR" dirty="0"/>
              <a:t>Objetivo: </a:t>
            </a:r>
            <a:r>
              <a:rPr lang="pt-BR" dirty="0">
                <a:solidFill>
                  <a:srgbClr val="0070C0"/>
                </a:solidFill>
              </a:rPr>
              <a:t>Retorna a média de 4 valores</a:t>
            </a:r>
          </a:p>
          <a:p>
            <a:pPr marL="788670" lvl="1" indent="-514350">
              <a:buNone/>
            </a:pPr>
            <a:r>
              <a:rPr lang="pt-BR" dirty="0"/>
              <a:t>Entrada: </a:t>
            </a:r>
            <a:r>
              <a:rPr lang="pt-BR" dirty="0">
                <a:solidFill>
                  <a:srgbClr val="0070C0"/>
                </a:solidFill>
              </a:rPr>
              <a:t>4 valores inteiros</a:t>
            </a:r>
          </a:p>
          <a:p>
            <a:pPr marL="788670" lvl="1" indent="-514350">
              <a:buNone/>
            </a:pPr>
            <a:r>
              <a:rPr lang="pt-BR" dirty="0"/>
              <a:t>Saída: </a:t>
            </a:r>
            <a:r>
              <a:rPr lang="pt-BR" dirty="0">
                <a:solidFill>
                  <a:srgbClr val="0070C0"/>
                </a:solidFill>
              </a:rPr>
              <a:t>Média dos 4 valores inteiros</a:t>
            </a:r>
          </a:p>
          <a:p>
            <a:pPr marL="514350" indent="-514350">
              <a:buNone/>
            </a:pPr>
            <a:endParaRPr lang="pt-BR" dirty="0"/>
          </a:p>
          <a:p>
            <a:pPr marL="514350" indent="-514350">
              <a:buNone/>
            </a:pPr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1166778" y="3429000"/>
            <a:ext cx="1428760" cy="35719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rgbClr val="0070C0"/>
                </a:solidFill>
              </a:rPr>
              <a:t>Início</a:t>
            </a:r>
            <a:endParaRPr lang="pt-BR" dirty="0">
              <a:solidFill>
                <a:srgbClr val="0070C0"/>
              </a:solidFill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1095340" y="5143512"/>
            <a:ext cx="1428760" cy="35719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rgbClr val="0070C0"/>
                </a:solidFill>
              </a:rPr>
              <a:t>Fim</a:t>
            </a:r>
            <a:endParaRPr lang="pt-BR" dirty="0">
              <a:solidFill>
                <a:srgbClr val="0070C0"/>
              </a:solidFill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809588" y="3786190"/>
            <a:ext cx="5143536" cy="42862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rgbClr val="00B050"/>
                </a:solidFill>
              </a:rPr>
              <a:t>Ler : </a:t>
            </a:r>
            <a:r>
              <a:rPr lang="pt-BR" sz="2400" dirty="0">
                <a:solidFill>
                  <a:srgbClr val="FF0000"/>
                </a:solidFill>
              </a:rPr>
              <a:t>val1, val2, val3, val4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166646" y="4286256"/>
            <a:ext cx="9715568" cy="42862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rgbClr val="00B050"/>
                </a:solidFill>
              </a:rPr>
              <a:t>Efetuar média: </a:t>
            </a:r>
            <a:r>
              <a:rPr lang="pt-BR" sz="2400" dirty="0">
                <a:solidFill>
                  <a:srgbClr val="FF0000"/>
                </a:solidFill>
              </a:rPr>
              <a:t>media = (val1 + val2 + val3 + val4) / 4 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809588" y="4714884"/>
            <a:ext cx="6905673" cy="42862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rgbClr val="00B050"/>
                </a:solidFill>
              </a:rPr>
              <a:t>Escrever Resultado: </a:t>
            </a:r>
            <a:r>
              <a:rPr lang="pt-BR" sz="2400" dirty="0">
                <a:solidFill>
                  <a:srgbClr val="FF0000"/>
                </a:solidFill>
              </a:rPr>
              <a:t>(“Média: ” + media)</a:t>
            </a:r>
            <a:endParaRPr lang="pt-BR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1095340" y="1219200"/>
            <a:ext cx="10001320" cy="4924444"/>
          </a:xfrm>
        </p:spPr>
        <p:txBody>
          <a:bodyPr/>
          <a:lstStyle/>
          <a:p>
            <a:pPr marL="514350" indent="-514350">
              <a:buNone/>
            </a:pPr>
            <a:r>
              <a:rPr lang="pt-BR" dirty="0"/>
              <a:t>Algoritmo: </a:t>
            </a:r>
            <a:r>
              <a:rPr lang="pt-BR" u="sng" dirty="0">
                <a:solidFill>
                  <a:srgbClr val="0070C0"/>
                </a:solidFill>
              </a:rPr>
              <a:t>Converter para Dólar</a:t>
            </a:r>
          </a:p>
          <a:p>
            <a:pPr marL="788670" lvl="1" indent="-514350">
              <a:buNone/>
            </a:pPr>
            <a:r>
              <a:rPr lang="pt-BR" dirty="0"/>
              <a:t>Objetivo: </a:t>
            </a:r>
            <a:r>
              <a:rPr lang="pt-BR" dirty="0">
                <a:solidFill>
                  <a:srgbClr val="0070C0"/>
                </a:solidFill>
              </a:rPr>
              <a:t>Informar a conversão de um valor de Real para Dólar</a:t>
            </a:r>
          </a:p>
          <a:p>
            <a:pPr marL="788670" lvl="1" indent="-514350">
              <a:buNone/>
            </a:pPr>
            <a:r>
              <a:rPr lang="pt-BR" dirty="0"/>
              <a:t>Entrada: </a:t>
            </a:r>
            <a:r>
              <a:rPr lang="pt-BR" dirty="0">
                <a:solidFill>
                  <a:srgbClr val="0070C0"/>
                </a:solidFill>
              </a:rPr>
              <a:t>Preço em Real, Taxa de Conversão</a:t>
            </a:r>
          </a:p>
          <a:p>
            <a:pPr marL="788670" lvl="1" indent="-514350">
              <a:buNone/>
            </a:pPr>
            <a:r>
              <a:rPr lang="pt-BR" dirty="0"/>
              <a:t>Saída: </a:t>
            </a:r>
            <a:r>
              <a:rPr lang="pt-BR" dirty="0">
                <a:solidFill>
                  <a:srgbClr val="0070C0"/>
                </a:solidFill>
              </a:rPr>
              <a:t>Preço em Dólar</a:t>
            </a:r>
          </a:p>
          <a:p>
            <a:pPr marL="514350" indent="-514350">
              <a:buNone/>
            </a:pPr>
            <a:endParaRPr lang="pt-BR" dirty="0"/>
          </a:p>
          <a:p>
            <a:pPr marL="514350" indent="-514350">
              <a:buNone/>
            </a:pPr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1166778" y="3429000"/>
            <a:ext cx="1428760" cy="35719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rgbClr val="0070C0"/>
                </a:solidFill>
              </a:rPr>
              <a:t>Início</a:t>
            </a:r>
            <a:endParaRPr lang="pt-BR" dirty="0">
              <a:solidFill>
                <a:srgbClr val="0070C0"/>
              </a:solidFill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1095340" y="5715016"/>
            <a:ext cx="1428760" cy="35719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rgbClr val="0070C0"/>
                </a:solidFill>
              </a:rPr>
              <a:t>Fim</a:t>
            </a:r>
            <a:endParaRPr lang="pt-BR" dirty="0">
              <a:solidFill>
                <a:srgbClr val="0070C0"/>
              </a:solidFill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809588" y="3786190"/>
            <a:ext cx="5143536" cy="42862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rgbClr val="00B050"/>
                </a:solidFill>
              </a:rPr>
              <a:t>Ler : </a:t>
            </a:r>
            <a:r>
              <a:rPr lang="pt-BR" sz="2400" dirty="0">
                <a:solidFill>
                  <a:srgbClr val="FF0000"/>
                </a:solidFill>
              </a:rPr>
              <a:t>valor em real - </a:t>
            </a:r>
            <a:r>
              <a:rPr lang="pt-BR" sz="2400" dirty="0" err="1">
                <a:solidFill>
                  <a:srgbClr val="FF0000"/>
                </a:solidFill>
              </a:rPr>
              <a:t>valreal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714337" y="4214818"/>
            <a:ext cx="5524539" cy="42862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rgbClr val="00B050"/>
                </a:solidFill>
              </a:rPr>
              <a:t>Ler :</a:t>
            </a:r>
            <a:r>
              <a:rPr lang="pt-BR" sz="2400" dirty="0">
                <a:solidFill>
                  <a:srgbClr val="FF0000"/>
                </a:solidFill>
              </a:rPr>
              <a:t> taxa de conversão - taxa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666712" y="4714884"/>
            <a:ext cx="9144064" cy="42862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rgbClr val="00B050"/>
                </a:solidFill>
              </a:rPr>
              <a:t>Efetuar Conversão: </a:t>
            </a:r>
            <a:r>
              <a:rPr lang="pt-BR" sz="2400" dirty="0">
                <a:solidFill>
                  <a:srgbClr val="FF0000"/>
                </a:solidFill>
              </a:rPr>
              <a:t>preço de dólar - </a:t>
            </a:r>
            <a:r>
              <a:rPr lang="pt-BR" sz="2400" dirty="0" err="1">
                <a:solidFill>
                  <a:srgbClr val="FF0000"/>
                </a:solidFill>
              </a:rPr>
              <a:t>pdolar</a:t>
            </a:r>
            <a:r>
              <a:rPr lang="pt-BR" sz="2400" dirty="0">
                <a:solidFill>
                  <a:srgbClr val="FF0000"/>
                </a:solidFill>
              </a:rPr>
              <a:t> = </a:t>
            </a:r>
            <a:r>
              <a:rPr lang="pt-BR" sz="2400" dirty="0" err="1">
                <a:solidFill>
                  <a:srgbClr val="FF0000"/>
                </a:solidFill>
              </a:rPr>
              <a:t>valreal</a:t>
            </a:r>
            <a:r>
              <a:rPr lang="pt-BR" sz="2400" dirty="0">
                <a:solidFill>
                  <a:srgbClr val="FF0000"/>
                </a:solidFill>
              </a:rPr>
              <a:t> *taxa 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952464" y="5214950"/>
            <a:ext cx="7548615" cy="42862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rgbClr val="00B050"/>
                </a:solidFill>
              </a:rPr>
              <a:t>Escrever Resultado: </a:t>
            </a:r>
            <a:r>
              <a:rPr lang="pt-BR" sz="2400" dirty="0">
                <a:solidFill>
                  <a:srgbClr val="FF0000"/>
                </a:solidFill>
              </a:rPr>
              <a:t>(“Preço em Dólar: ” + </a:t>
            </a:r>
            <a:r>
              <a:rPr lang="pt-BR" sz="2400" dirty="0" err="1">
                <a:solidFill>
                  <a:srgbClr val="FF0000"/>
                </a:solidFill>
              </a:rPr>
              <a:t>pdolar</a:t>
            </a:r>
            <a:r>
              <a:rPr lang="pt-BR" sz="2400" dirty="0">
                <a:solidFill>
                  <a:srgbClr val="FF0000"/>
                </a:solidFill>
              </a:rPr>
              <a:t>)</a:t>
            </a:r>
            <a:endParaRPr lang="pt-BR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981200" y="1600201"/>
            <a:ext cx="8115328" cy="4525963"/>
          </a:xfrm>
        </p:spPr>
        <p:txBody>
          <a:bodyPr>
            <a:normAutofit/>
          </a:bodyPr>
          <a:lstStyle/>
          <a:p>
            <a:pPr marL="514350" indent="-514350">
              <a:buFont typeface="Wingdings" pitchFamily="2" charset="2"/>
              <a:buChar char="ü"/>
            </a:pPr>
            <a:r>
              <a:rPr lang="pt-BR" dirty="0"/>
              <a:t>Conceituar Lógica de Programação</a:t>
            </a:r>
          </a:p>
          <a:p>
            <a:pPr marL="514350" indent="-514350">
              <a:buFont typeface="Wingdings" pitchFamily="2" charset="2"/>
              <a:buChar char="ü"/>
            </a:pPr>
            <a:r>
              <a:rPr lang="pt-BR" dirty="0"/>
              <a:t>Definir Problema</a:t>
            </a:r>
          </a:p>
          <a:p>
            <a:pPr marL="514350" indent="-514350">
              <a:buFont typeface="Wingdings" pitchFamily="2" charset="2"/>
              <a:buChar char="ü"/>
            </a:pPr>
            <a:r>
              <a:rPr lang="pt-BR" dirty="0"/>
              <a:t>Analisar</a:t>
            </a:r>
          </a:p>
          <a:p>
            <a:pPr marL="514350" indent="-514350">
              <a:buFont typeface="Wingdings" pitchFamily="2" charset="2"/>
              <a:buChar char="ü"/>
            </a:pPr>
            <a:r>
              <a:rPr lang="pt-BR" dirty="0"/>
              <a:t>Criar Algoritmo</a:t>
            </a:r>
          </a:p>
          <a:p>
            <a:pPr marL="514350" indent="-514350">
              <a:buFont typeface="Wingdings" pitchFamily="2" charset="2"/>
              <a:buChar char="ü"/>
            </a:pPr>
            <a:r>
              <a:rPr lang="pt-BR" dirty="0"/>
              <a:t>Implementar na Linguagem</a:t>
            </a:r>
          </a:p>
          <a:p>
            <a:pPr marL="914400" lvl="1" indent="-514350">
              <a:buNone/>
            </a:pPr>
            <a:r>
              <a:rPr lang="pt-BR" dirty="0"/>
              <a:t>		</a:t>
            </a:r>
            <a:r>
              <a:rPr lang="pt-BR" sz="3200" dirty="0"/>
              <a:t>		</a:t>
            </a:r>
            <a:endParaRPr lang="pt-BR" dirty="0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Lógica de Programação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Introdução – O que é programação?</a:t>
            </a:r>
          </a:p>
          <a:p>
            <a:r>
              <a:rPr lang="pt-BR" dirty="0"/>
              <a:t>Definição de Problema</a:t>
            </a:r>
          </a:p>
          <a:p>
            <a:r>
              <a:rPr lang="pt-BR" dirty="0"/>
              <a:t>Análise Solução</a:t>
            </a:r>
          </a:p>
        </p:txBody>
      </p:sp>
      <p:pic>
        <p:nvPicPr>
          <p:cNvPr id="7" name="Picture 2" descr="Resultado de imagem para o que é?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52926" y="3357562"/>
            <a:ext cx="2428892" cy="2757728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Lógica de Programação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1166778" y="1600201"/>
            <a:ext cx="9858444" cy="45259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dirty="0"/>
              <a:t>	</a:t>
            </a:r>
            <a:r>
              <a:rPr lang="pt-BR" b="1" dirty="0"/>
              <a:t>Condessa</a:t>
            </a:r>
            <a:r>
              <a:rPr lang="pt-BR" dirty="0"/>
              <a:t> </a:t>
            </a:r>
            <a:r>
              <a:rPr lang="pt-BR" b="1" dirty="0"/>
              <a:t>Ada </a:t>
            </a:r>
            <a:r>
              <a:rPr lang="pt-BR" b="1" dirty="0" err="1"/>
              <a:t>Lovelace</a:t>
            </a:r>
            <a:r>
              <a:rPr lang="pt-BR" b="1" dirty="0"/>
              <a:t>: </a:t>
            </a:r>
            <a:r>
              <a:rPr lang="pt-BR" dirty="0"/>
              <a:t>Criou o</a:t>
            </a:r>
            <a:r>
              <a:rPr lang="pt-BR" b="1" dirty="0"/>
              <a:t> </a:t>
            </a:r>
            <a:r>
              <a:rPr lang="pt-BR" u="sng" dirty="0"/>
              <a:t>primeiro algoritmo </a:t>
            </a:r>
            <a:r>
              <a:rPr lang="pt-BR" dirty="0"/>
              <a:t>para ser processado por uma </a:t>
            </a:r>
            <a:r>
              <a:rPr lang="pt-BR" u="sng" dirty="0"/>
              <a:t>máquina(calculadora)</a:t>
            </a:r>
            <a:r>
              <a:rPr lang="pt-BR" dirty="0"/>
              <a:t>, sendo ela a </a:t>
            </a:r>
            <a:r>
              <a:rPr lang="pt-BR" u="sng" dirty="0"/>
              <a:t>primeira programadora</a:t>
            </a:r>
            <a:r>
              <a:rPr lang="pt-BR" dirty="0"/>
              <a:t> da história - século XIX.</a:t>
            </a:r>
          </a:p>
        </p:txBody>
      </p:sp>
      <p:pic>
        <p:nvPicPr>
          <p:cNvPr id="1026" name="Picture 2" descr="Ada Lovelac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81490" y="3500438"/>
            <a:ext cx="2786080" cy="2643206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programação?</a:t>
            </a:r>
          </a:p>
        </p:txBody>
      </p:sp>
      <p:grpSp>
        <p:nvGrpSpPr>
          <p:cNvPr id="4" name="Grupo 32"/>
          <p:cNvGrpSpPr/>
          <p:nvPr/>
        </p:nvGrpSpPr>
        <p:grpSpPr>
          <a:xfrm>
            <a:off x="4857740" y="1857364"/>
            <a:ext cx="4071962" cy="1285884"/>
            <a:chOff x="3518291" y="2522629"/>
            <a:chExt cx="3053973" cy="1044780"/>
          </a:xfrm>
        </p:grpSpPr>
        <p:sp>
          <p:nvSpPr>
            <p:cNvPr id="8" name="Retângulo de cantos arredondados 7"/>
            <p:cNvSpPr/>
            <p:nvPr/>
          </p:nvSpPr>
          <p:spPr>
            <a:xfrm>
              <a:off x="4714876" y="2522629"/>
              <a:ext cx="1857388" cy="104478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b="1" dirty="0"/>
                <a:t>Programa</a:t>
              </a:r>
              <a:endParaRPr lang="pt-BR" b="1" dirty="0"/>
            </a:p>
          </p:txBody>
        </p:sp>
        <p:cxnSp>
          <p:nvCxnSpPr>
            <p:cNvPr id="10" name="Conector de seta reta 9"/>
            <p:cNvCxnSpPr>
              <a:stCxn id="6" idx="3"/>
              <a:endCxn id="8" idx="1"/>
            </p:cNvCxnSpPr>
            <p:nvPr/>
          </p:nvCxnSpPr>
          <p:spPr>
            <a:xfrm>
              <a:off x="3518291" y="3045018"/>
              <a:ext cx="1196588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" name="Grupo 31"/>
          <p:cNvGrpSpPr/>
          <p:nvPr/>
        </p:nvGrpSpPr>
        <p:grpSpPr>
          <a:xfrm>
            <a:off x="6429378" y="3214686"/>
            <a:ext cx="2524142" cy="2643206"/>
            <a:chOff x="4697835" y="3595231"/>
            <a:chExt cx="1806267" cy="2014351"/>
          </a:xfrm>
        </p:grpSpPr>
        <p:sp>
          <p:nvSpPr>
            <p:cNvPr id="14" name="Retângulo de cantos arredondados 13"/>
            <p:cNvSpPr/>
            <p:nvPr/>
          </p:nvSpPr>
          <p:spPr>
            <a:xfrm>
              <a:off x="4697835" y="4680888"/>
              <a:ext cx="1806267" cy="928694"/>
            </a:xfrm>
            <a:prstGeom prst="roundRect">
              <a:avLst/>
            </a:prstGeom>
            <a:solidFill>
              <a:srgbClr val="00B050"/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b="1" dirty="0"/>
                <a:t>Solução</a:t>
              </a:r>
              <a:endParaRPr lang="pt-BR" b="1" dirty="0"/>
            </a:p>
          </p:txBody>
        </p:sp>
        <p:cxnSp>
          <p:nvCxnSpPr>
            <p:cNvPr id="17" name="Conector de seta reta 16"/>
            <p:cNvCxnSpPr>
              <a:stCxn id="8" idx="2"/>
              <a:endCxn id="14" idx="0"/>
            </p:cNvCxnSpPr>
            <p:nvPr/>
          </p:nvCxnSpPr>
          <p:spPr>
            <a:xfrm rot="5400000">
              <a:off x="5058141" y="4138058"/>
              <a:ext cx="1085656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1" name="Grupo 20"/>
          <p:cNvGrpSpPr/>
          <p:nvPr/>
        </p:nvGrpSpPr>
        <p:grpSpPr>
          <a:xfrm>
            <a:off x="2166910" y="1928801"/>
            <a:ext cx="2857520" cy="4171951"/>
            <a:chOff x="2166910" y="1928801"/>
            <a:chExt cx="2857520" cy="4171951"/>
          </a:xfrm>
        </p:grpSpPr>
        <p:sp>
          <p:nvSpPr>
            <p:cNvPr id="6" name="Retângulo de cantos arredondados 5"/>
            <p:cNvSpPr/>
            <p:nvPr/>
          </p:nvSpPr>
          <p:spPr>
            <a:xfrm>
              <a:off x="2381224" y="1928801"/>
              <a:ext cx="2476517" cy="1143008"/>
            </a:xfrm>
            <a:prstGeom prst="roundRect">
              <a:avLst/>
            </a:prstGeom>
            <a:solidFill>
              <a:srgbClr val="C00000"/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b="1" dirty="0"/>
                <a:t>Problema</a:t>
              </a:r>
              <a:endParaRPr lang="pt-BR" b="1" dirty="0"/>
            </a:p>
          </p:txBody>
        </p:sp>
        <p:pic>
          <p:nvPicPr>
            <p:cNvPr id="14340" name="Picture 4" descr="Resultado de imagem para fome"/>
            <p:cNvPicPr>
              <a:picLocks noChangeAspect="1" noChangeArrowheads="1"/>
            </p:cNvPicPr>
            <p:nvPr/>
          </p:nvPicPr>
          <p:blipFill>
            <a:blip r:embed="rId2"/>
            <a:srcRect l="14105" r="15370"/>
            <a:stretch>
              <a:fillRect/>
            </a:stretch>
          </p:blipFill>
          <p:spPr bwMode="auto">
            <a:xfrm>
              <a:off x="2166910" y="3786190"/>
              <a:ext cx="2857520" cy="2314562"/>
            </a:xfrm>
            <a:prstGeom prst="rect">
              <a:avLst/>
            </a:prstGeom>
            <a:noFill/>
          </p:spPr>
        </p:pic>
      </p:grpSp>
      <p:grpSp>
        <p:nvGrpSpPr>
          <p:cNvPr id="20" name="Grupo 19"/>
          <p:cNvGrpSpPr/>
          <p:nvPr/>
        </p:nvGrpSpPr>
        <p:grpSpPr>
          <a:xfrm>
            <a:off x="9096491" y="3286125"/>
            <a:ext cx="2143045" cy="2214577"/>
            <a:chOff x="9310710" y="3214687"/>
            <a:chExt cx="2143045" cy="2214577"/>
          </a:xfrm>
        </p:grpSpPr>
        <p:pic>
          <p:nvPicPr>
            <p:cNvPr id="14338" name="Picture 2" descr="Resultado de imagem para delivery pizza drone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9453491" y="3214687"/>
              <a:ext cx="2000264" cy="1333509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19" name="Seta dobrada para cima 18"/>
            <p:cNvSpPr/>
            <p:nvPr/>
          </p:nvSpPr>
          <p:spPr>
            <a:xfrm rot="5400000" flipV="1">
              <a:off x="9596462" y="4357694"/>
              <a:ext cx="785818" cy="1357322"/>
            </a:xfrm>
            <a:prstGeom prst="bentUp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Aplicações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42F335B5-B4F1-41B1-A59A-BFC7FEA0BB87}"/>
              </a:ext>
            </a:extLst>
          </p:cNvPr>
          <p:cNvSpPr/>
          <p:nvPr/>
        </p:nvSpPr>
        <p:spPr>
          <a:xfrm>
            <a:off x="3101857" y="3119706"/>
            <a:ext cx="532448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algn="ctr">
              <a:buNone/>
            </a:pPr>
            <a:r>
              <a:rPr lang="pt-BR" sz="2400" b="1" dirty="0"/>
              <a:t>Mercado Amplo</a:t>
            </a:r>
          </a:p>
          <a:p>
            <a:pPr marL="514350" indent="-514350" algn="ctr">
              <a:buNone/>
            </a:pPr>
            <a:r>
              <a:rPr lang="pt-BR" sz="2400" i="1" dirty="0" err="1"/>
              <a:t>IDEs</a:t>
            </a:r>
            <a:r>
              <a:rPr lang="pt-BR" sz="2400" i="1" dirty="0"/>
              <a:t>, Microcontroladores, ROS + Arduino  </a:t>
            </a:r>
            <a:endParaRPr lang="pt-BR" sz="2400" b="1" i="1" dirty="0"/>
          </a:p>
        </p:txBody>
      </p:sp>
      <p:pic>
        <p:nvPicPr>
          <p:cNvPr id="2058" name="Picture 10" descr="Resultado de imagem para arduino c++">
            <a:extLst>
              <a:ext uri="{FF2B5EF4-FFF2-40B4-BE49-F238E27FC236}">
                <a16:creationId xmlns:a16="http://schemas.microsoft.com/office/drawing/2014/main" id="{5571EDF2-1AB2-4755-BAF2-AA54F96E47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1923" y="4029164"/>
            <a:ext cx="2079244" cy="2079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Resultado de imagem para ros â robot operating system">
            <a:extLst>
              <a:ext uri="{FF2B5EF4-FFF2-40B4-BE49-F238E27FC236}">
                <a16:creationId xmlns:a16="http://schemas.microsoft.com/office/drawing/2014/main" id="{1CB290CD-8CEC-4F6B-8424-A66BBD6A19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5270" y="1912158"/>
            <a:ext cx="2903588" cy="1743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Conector de seta reta 28">
            <a:extLst>
              <a:ext uri="{FF2B5EF4-FFF2-40B4-BE49-F238E27FC236}">
                <a16:creationId xmlns:a16="http://schemas.microsoft.com/office/drawing/2014/main" id="{50692C18-B063-4F9A-9058-632D49E7C52A}"/>
              </a:ext>
            </a:extLst>
          </p:cNvPr>
          <p:cNvCxnSpPr>
            <a:cxnSpLocks/>
          </p:cNvCxnSpPr>
          <p:nvPr/>
        </p:nvCxnSpPr>
        <p:spPr>
          <a:xfrm flipH="1" flipV="1">
            <a:off x="3775921" y="2649266"/>
            <a:ext cx="1234440" cy="440626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28">
            <a:extLst>
              <a:ext uri="{FF2B5EF4-FFF2-40B4-BE49-F238E27FC236}">
                <a16:creationId xmlns:a16="http://schemas.microsoft.com/office/drawing/2014/main" id="{49C8C28E-768E-4FB4-8089-B7CA2D61D41C}"/>
              </a:ext>
            </a:extLst>
          </p:cNvPr>
          <p:cNvCxnSpPr>
            <a:cxnSpLocks/>
          </p:cNvCxnSpPr>
          <p:nvPr/>
        </p:nvCxnSpPr>
        <p:spPr>
          <a:xfrm flipV="1">
            <a:off x="7012119" y="2735542"/>
            <a:ext cx="1500900" cy="354350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28">
            <a:extLst>
              <a:ext uri="{FF2B5EF4-FFF2-40B4-BE49-F238E27FC236}">
                <a16:creationId xmlns:a16="http://schemas.microsoft.com/office/drawing/2014/main" id="{3311C6B9-88E4-4D20-A8EE-EB91D3F3845B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5764100" y="3950703"/>
            <a:ext cx="0" cy="982278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8">
            <a:extLst>
              <a:ext uri="{FF2B5EF4-FFF2-40B4-BE49-F238E27FC236}">
                <a16:creationId xmlns:a16="http://schemas.microsoft.com/office/drawing/2014/main" id="{181BBAAA-C03B-478B-9464-AC0DE7941DF0}"/>
              </a:ext>
            </a:extLst>
          </p:cNvPr>
          <p:cNvCxnSpPr>
            <a:cxnSpLocks/>
          </p:cNvCxnSpPr>
          <p:nvPr/>
        </p:nvCxnSpPr>
        <p:spPr>
          <a:xfrm flipH="1">
            <a:off x="3032751" y="4205646"/>
            <a:ext cx="1247990" cy="488953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0" name="Picture 4" descr="Resultado de imagem para visÃ£o computacional">
            <a:extLst>
              <a:ext uri="{FF2B5EF4-FFF2-40B4-BE49-F238E27FC236}">
                <a16:creationId xmlns:a16="http://schemas.microsoft.com/office/drawing/2014/main" id="{90C53F69-26A6-45BE-8536-64C3B436BB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9093" y="5068786"/>
            <a:ext cx="3671538" cy="1550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" name="Conector de seta reta 28">
            <a:extLst>
              <a:ext uri="{FF2B5EF4-FFF2-40B4-BE49-F238E27FC236}">
                <a16:creationId xmlns:a16="http://schemas.microsoft.com/office/drawing/2014/main" id="{CD0E58E6-B257-44DD-A290-A3C497ACA157}"/>
              </a:ext>
            </a:extLst>
          </p:cNvPr>
          <p:cNvCxnSpPr>
            <a:cxnSpLocks/>
          </p:cNvCxnSpPr>
          <p:nvPr/>
        </p:nvCxnSpPr>
        <p:spPr>
          <a:xfrm>
            <a:off x="7193040" y="4232031"/>
            <a:ext cx="1179956" cy="518767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Resultado de imagem para nasa">
            <a:extLst>
              <a:ext uri="{FF2B5EF4-FFF2-40B4-BE49-F238E27FC236}">
                <a16:creationId xmlns:a16="http://schemas.microsoft.com/office/drawing/2014/main" id="{B95D161B-122E-4BCB-B281-62634A6A15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866" y="1155125"/>
            <a:ext cx="1842930" cy="1842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m para youtube">
            <a:extLst>
              <a:ext uri="{FF2B5EF4-FFF2-40B4-BE49-F238E27FC236}">
                <a16:creationId xmlns:a16="http://schemas.microsoft.com/office/drawing/2014/main" id="{10487B46-D2D2-4872-B5D0-FBB37AB237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029164"/>
            <a:ext cx="2208148" cy="2208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6622385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Lógica de Programação</a:t>
            </a:r>
          </a:p>
        </p:txBody>
      </p:sp>
      <p:sp>
        <p:nvSpPr>
          <p:cNvPr id="18" name="Retângulo de cantos arredondados 17"/>
          <p:cNvSpPr/>
          <p:nvPr/>
        </p:nvSpPr>
        <p:spPr>
          <a:xfrm>
            <a:off x="3024166" y="3381388"/>
            <a:ext cx="1857388" cy="928694"/>
          </a:xfrm>
          <a:prstGeom prst="roundRect">
            <a:avLst/>
          </a:prstGeom>
          <a:solidFill>
            <a:srgbClr val="C00000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/>
              <a:t>Problema</a:t>
            </a:r>
          </a:p>
        </p:txBody>
      </p:sp>
      <p:sp>
        <p:nvSpPr>
          <p:cNvPr id="19" name="Retângulo de cantos arredondados 18"/>
          <p:cNvSpPr/>
          <p:nvPr/>
        </p:nvSpPr>
        <p:spPr>
          <a:xfrm>
            <a:off x="7024694" y="3381388"/>
            <a:ext cx="1857388" cy="92869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/>
              <a:t>Programa</a:t>
            </a:r>
            <a:endParaRPr lang="pt-BR" b="1" dirty="0"/>
          </a:p>
        </p:txBody>
      </p:sp>
      <p:cxnSp>
        <p:nvCxnSpPr>
          <p:cNvPr id="20" name="Conector de seta reta 19"/>
          <p:cNvCxnSpPr>
            <a:stCxn id="18" idx="3"/>
            <a:endCxn id="19" idx="1"/>
          </p:cNvCxnSpPr>
          <p:nvPr/>
        </p:nvCxnSpPr>
        <p:spPr>
          <a:xfrm>
            <a:off x="4881554" y="3845735"/>
            <a:ext cx="214314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Retângulo de cantos arredondados 20"/>
          <p:cNvSpPr/>
          <p:nvPr/>
        </p:nvSpPr>
        <p:spPr>
          <a:xfrm>
            <a:off x="7024694" y="5500702"/>
            <a:ext cx="1857388" cy="928694"/>
          </a:xfrm>
          <a:prstGeom prst="roundRect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/>
              <a:t>Solução</a:t>
            </a:r>
            <a:endParaRPr lang="pt-BR" b="1" dirty="0"/>
          </a:p>
        </p:txBody>
      </p:sp>
      <p:cxnSp>
        <p:nvCxnSpPr>
          <p:cNvPr id="22" name="Conector de seta reta 21"/>
          <p:cNvCxnSpPr>
            <a:stCxn id="19" idx="2"/>
            <a:endCxn id="21" idx="0"/>
          </p:cNvCxnSpPr>
          <p:nvPr/>
        </p:nvCxnSpPr>
        <p:spPr>
          <a:xfrm rot="5400000">
            <a:off x="7358078" y="4905392"/>
            <a:ext cx="119062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3" name="Grupo 31"/>
          <p:cNvGrpSpPr/>
          <p:nvPr/>
        </p:nvGrpSpPr>
        <p:grpSpPr>
          <a:xfrm>
            <a:off x="4881554" y="1666876"/>
            <a:ext cx="4000528" cy="928694"/>
            <a:chOff x="2571736" y="1571612"/>
            <a:chExt cx="4000528" cy="928694"/>
          </a:xfrm>
        </p:grpSpPr>
        <p:sp>
          <p:nvSpPr>
            <p:cNvPr id="24" name="Retângulo de cantos arredondados 23"/>
            <p:cNvSpPr/>
            <p:nvPr/>
          </p:nvSpPr>
          <p:spPr>
            <a:xfrm>
              <a:off x="4714876" y="1571612"/>
              <a:ext cx="1857388" cy="928694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b="1" dirty="0"/>
                <a:t>Algoritmo</a:t>
              </a:r>
              <a:endParaRPr lang="pt-BR" b="1" dirty="0"/>
            </a:p>
          </p:txBody>
        </p:sp>
        <p:cxnSp>
          <p:nvCxnSpPr>
            <p:cNvPr id="25" name="Conector de seta reta 24"/>
            <p:cNvCxnSpPr>
              <a:stCxn id="27" idx="3"/>
              <a:endCxn id="24" idx="1"/>
            </p:cNvCxnSpPr>
            <p:nvPr/>
          </p:nvCxnSpPr>
          <p:spPr>
            <a:xfrm>
              <a:off x="2571736" y="2035959"/>
              <a:ext cx="214314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6" name="Grupo 30"/>
          <p:cNvGrpSpPr/>
          <p:nvPr/>
        </p:nvGrpSpPr>
        <p:grpSpPr>
          <a:xfrm>
            <a:off x="3024166" y="1666876"/>
            <a:ext cx="1857388" cy="1715306"/>
            <a:chOff x="1857356" y="1571612"/>
            <a:chExt cx="1857388" cy="1715306"/>
          </a:xfrm>
        </p:grpSpPr>
        <p:sp>
          <p:nvSpPr>
            <p:cNvPr id="27" name="Retângulo de cantos arredondados 26"/>
            <p:cNvSpPr/>
            <p:nvPr/>
          </p:nvSpPr>
          <p:spPr>
            <a:xfrm>
              <a:off x="1857356" y="1571612"/>
              <a:ext cx="1857388" cy="928694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b="1" dirty="0"/>
                <a:t>Análise</a:t>
              </a:r>
              <a:endParaRPr lang="pt-BR" b="1" dirty="0"/>
            </a:p>
          </p:txBody>
        </p:sp>
        <p:cxnSp>
          <p:nvCxnSpPr>
            <p:cNvPr id="28" name="Conector de seta reta 27"/>
            <p:cNvCxnSpPr>
              <a:stCxn id="18" idx="0"/>
              <a:endCxn id="27" idx="2"/>
            </p:cNvCxnSpPr>
            <p:nvPr/>
          </p:nvCxnSpPr>
          <p:spPr>
            <a:xfrm rot="5400000" flipH="1" flipV="1">
              <a:off x="2393141" y="2893215"/>
              <a:ext cx="78581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9" name="Conector de seta reta 28"/>
          <p:cNvCxnSpPr>
            <a:endCxn id="19" idx="0"/>
          </p:cNvCxnSpPr>
          <p:nvPr/>
        </p:nvCxnSpPr>
        <p:spPr>
          <a:xfrm rot="5400000">
            <a:off x="7560479" y="2988479"/>
            <a:ext cx="785818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Retângulo 29"/>
          <p:cNvSpPr/>
          <p:nvPr/>
        </p:nvSpPr>
        <p:spPr>
          <a:xfrm>
            <a:off x="2524100" y="1428736"/>
            <a:ext cx="7072362" cy="314327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1" name="Conector de seta reta 30"/>
          <p:cNvCxnSpPr>
            <a:stCxn id="21" idx="1"/>
          </p:cNvCxnSpPr>
          <p:nvPr/>
        </p:nvCxnSpPr>
        <p:spPr>
          <a:xfrm rot="10800000">
            <a:off x="5188208" y="5965037"/>
            <a:ext cx="1836486" cy="1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3314" name="Picture 2" descr="Resultado de imagem para rob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24166" y="4714884"/>
            <a:ext cx="1881134" cy="1881134"/>
          </a:xfrm>
          <a:prstGeom prst="rect">
            <a:avLst/>
          </a:prstGeom>
          <a:noFill/>
        </p:spPr>
      </p:pic>
      <p:sp>
        <p:nvSpPr>
          <p:cNvPr id="34" name="Retângulo 33"/>
          <p:cNvSpPr/>
          <p:nvPr/>
        </p:nvSpPr>
        <p:spPr>
          <a:xfrm>
            <a:off x="4881554" y="3643314"/>
            <a:ext cx="2143140" cy="35719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Lógica de Programação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981200" y="1600201"/>
            <a:ext cx="8115328" cy="45259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dirty="0"/>
              <a:t>Definição de Problema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Análise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Algoritmo</a:t>
            </a:r>
          </a:p>
          <a:p>
            <a:pPr marL="914400" lvl="1" indent="-514350">
              <a:buNone/>
            </a:pPr>
            <a:r>
              <a:rPr lang="pt-BR" dirty="0"/>
              <a:t>		Receita</a:t>
            </a:r>
            <a:r>
              <a:rPr lang="pt-BR" sz="3200" dirty="0"/>
              <a:t>		    Algoritmo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3452794" y="3929066"/>
            <a:ext cx="1857388" cy="1928826"/>
          </a:xfrm>
          <a:prstGeom prst="rect">
            <a:avLst/>
          </a:prstGeom>
          <a:ln w="38100"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000" dirty="0"/>
              <a:t>Ingredientes</a:t>
            </a:r>
          </a:p>
          <a:p>
            <a:pPr algn="ctr"/>
            <a:endParaRPr lang="pt-BR" sz="2000" dirty="0"/>
          </a:p>
          <a:p>
            <a:pPr algn="ctr"/>
            <a:r>
              <a:rPr lang="pt-BR" sz="2000" dirty="0"/>
              <a:t>Modo de preparo</a:t>
            </a:r>
          </a:p>
        </p:txBody>
      </p:sp>
      <p:sp>
        <p:nvSpPr>
          <p:cNvPr id="7" name="Retângulo 6"/>
          <p:cNvSpPr/>
          <p:nvPr/>
        </p:nvSpPr>
        <p:spPr>
          <a:xfrm>
            <a:off x="6953256" y="3929066"/>
            <a:ext cx="1857388" cy="1928826"/>
          </a:xfrm>
          <a:prstGeom prst="rect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000" dirty="0"/>
              <a:t>Entradas</a:t>
            </a:r>
          </a:p>
          <a:p>
            <a:pPr algn="ctr"/>
            <a:endParaRPr lang="pt-BR" sz="2000" dirty="0"/>
          </a:p>
          <a:p>
            <a:pPr algn="ctr"/>
            <a:r>
              <a:rPr lang="pt-BR" sz="2000" dirty="0"/>
              <a:t>Instruções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Variáveis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838200" y="1600201"/>
            <a:ext cx="10515600" cy="4576762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pt-BR" dirty="0"/>
              <a:t>				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E751B4E6-DC69-46ED-A352-6D88B21E2485}"/>
              </a:ext>
            </a:extLst>
          </p:cNvPr>
          <p:cNvSpPr txBox="1">
            <a:spLocks/>
          </p:cNvSpPr>
          <p:nvPr/>
        </p:nvSpPr>
        <p:spPr>
          <a:xfrm>
            <a:off x="1981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Arial" panose="020B0604020202020204" pitchFamily="34" charset="0"/>
              <a:buNone/>
            </a:pPr>
            <a:r>
              <a:rPr lang="pt-BR" b="1" dirty="0"/>
              <a:t>Definição Variável</a:t>
            </a:r>
          </a:p>
          <a:p>
            <a:pPr marL="788670" lvl="1" indent="-514350"/>
            <a:r>
              <a:rPr lang="pt-BR" dirty="0"/>
              <a:t>Espaço de memória que armazena dados</a:t>
            </a:r>
            <a:endParaRPr lang="pt-BR" dirty="0">
              <a:solidFill>
                <a:srgbClr val="0070C0"/>
              </a:solidFill>
            </a:endParaRPr>
          </a:p>
          <a:p>
            <a:pPr marL="788670" lvl="1" indent="-514350"/>
            <a:r>
              <a:rPr lang="pt-BR" dirty="0"/>
              <a:t>Os dados variam, por isso o nome variável</a:t>
            </a:r>
          </a:p>
          <a:p>
            <a:pPr marL="0" lvl="1" indent="0">
              <a:buNone/>
            </a:pPr>
            <a:r>
              <a:rPr lang="pt-BR" sz="2800" b="1" dirty="0"/>
              <a:t>Definição Constante</a:t>
            </a:r>
          </a:p>
          <a:p>
            <a:pPr marL="804863" lvl="1" indent="-539750"/>
            <a:r>
              <a:rPr lang="pt-BR" dirty="0"/>
              <a:t>Valores em memória que não poderão ser alteradas durante a execução do programa.</a:t>
            </a:r>
            <a:endParaRPr lang="pt-BR" b="1" dirty="0"/>
          </a:p>
          <a:p>
            <a:pPr marL="514350" indent="-514350">
              <a:buFont typeface="Arial" panose="020B0604020202020204" pitchFamily="34" charset="0"/>
              <a:buNone/>
            </a:pPr>
            <a:r>
              <a:rPr lang="pt-BR" b="1" dirty="0"/>
              <a:t>Exemplo</a:t>
            </a:r>
          </a:p>
          <a:p>
            <a:pPr marL="788670" lvl="1" indent="-514350">
              <a:buFont typeface="+mj-lt"/>
              <a:buAutoNum type="arabicPeriod"/>
            </a:pPr>
            <a:r>
              <a:rPr lang="pt-BR" dirty="0"/>
              <a:t>Declarando variável:</a:t>
            </a:r>
          </a:p>
          <a:p>
            <a:pPr marL="1188720" lvl="2" indent="-514350">
              <a:buNone/>
            </a:pPr>
            <a:r>
              <a:rPr lang="pt-BR" dirty="0">
                <a:solidFill>
                  <a:srgbClr val="0070C0"/>
                </a:solidFill>
              </a:rPr>
              <a:t>	Humor </a:t>
            </a:r>
            <a:r>
              <a:rPr lang="pt-BR" dirty="0">
                <a:sym typeface="Wingdings" panose="05000000000000000000" pitchFamily="2" charset="2"/>
              </a:rPr>
              <a:t></a:t>
            </a:r>
            <a:r>
              <a:rPr lang="pt-BR" dirty="0">
                <a:solidFill>
                  <a:srgbClr val="0070C0"/>
                </a:solidFill>
              </a:rPr>
              <a:t> </a:t>
            </a:r>
            <a:r>
              <a:rPr lang="pt-BR" dirty="0">
                <a:solidFill>
                  <a:schemeClr val="accent6"/>
                </a:solidFill>
              </a:rPr>
              <a:t>“feliz” </a:t>
            </a:r>
            <a:r>
              <a:rPr lang="pt-BR" dirty="0">
                <a:solidFill>
                  <a:srgbClr val="92D050"/>
                </a:solidFill>
              </a:rPr>
              <a:t>	 </a:t>
            </a:r>
            <a:r>
              <a:rPr lang="pt-BR" dirty="0">
                <a:solidFill>
                  <a:srgbClr val="0070C0"/>
                </a:solidFill>
              </a:rPr>
              <a:t>Humor </a:t>
            </a:r>
            <a:r>
              <a:rPr lang="pt-BR" dirty="0">
                <a:sym typeface="Wingdings" panose="05000000000000000000" pitchFamily="2" charset="2"/>
              </a:rPr>
              <a:t></a:t>
            </a:r>
            <a:r>
              <a:rPr lang="pt-BR" dirty="0">
                <a:solidFill>
                  <a:srgbClr val="0070C0"/>
                </a:solidFill>
              </a:rPr>
              <a:t> </a:t>
            </a:r>
            <a:r>
              <a:rPr lang="pt-BR" dirty="0">
                <a:solidFill>
                  <a:schemeClr val="accent6"/>
                </a:solidFill>
              </a:rPr>
              <a:t>“triste”</a:t>
            </a:r>
          </a:p>
          <a:p>
            <a:pPr marL="788670" lvl="1" indent="-514350">
              <a:buFont typeface="+mj-lt"/>
              <a:buAutoNum type="arabicPeriod"/>
            </a:pPr>
            <a:r>
              <a:rPr lang="pt-BR" dirty="0"/>
              <a:t>Declaração de constante:</a:t>
            </a:r>
          </a:p>
          <a:p>
            <a:pPr marL="1188720" lvl="2" indent="-514350">
              <a:buNone/>
            </a:pPr>
            <a:r>
              <a:rPr lang="pt-BR" dirty="0">
                <a:solidFill>
                  <a:srgbClr val="0070C0"/>
                </a:solidFill>
              </a:rPr>
              <a:t>	#define</a:t>
            </a:r>
            <a:r>
              <a:rPr lang="pt-BR" dirty="0">
                <a:solidFill>
                  <a:srgbClr val="FF0000"/>
                </a:solidFill>
              </a:rPr>
              <a:t> PI </a:t>
            </a:r>
            <a:r>
              <a:rPr lang="pt-BR" dirty="0">
                <a:solidFill>
                  <a:schemeClr val="accent6"/>
                </a:solidFill>
              </a:rPr>
              <a:t>3.1415</a:t>
            </a:r>
          </a:p>
          <a:p>
            <a:pPr marL="1062990" lvl="2" indent="-514350">
              <a:buFont typeface="Arial" panose="020B0604020202020204" pitchFamily="34" charset="0"/>
              <a:buNone/>
            </a:pPr>
            <a:endParaRPr lang="pt-BR" dirty="0"/>
          </a:p>
          <a:p>
            <a:pPr marL="514350" indent="-514350">
              <a:buFont typeface="Arial" panose="020B0604020202020204" pitchFamily="34" charset="0"/>
              <a:buNone/>
            </a:pPr>
            <a:r>
              <a:rPr lang="pt-BR" dirty="0"/>
              <a:t>				</a:t>
            </a:r>
          </a:p>
          <a:p>
            <a:pPr marL="514350" indent="-514350">
              <a:buFont typeface="+mj-lt"/>
              <a:buAutoNum type="arabicPeriod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74044785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5911</TotalTime>
  <Words>969</Words>
  <Application>Microsoft Office PowerPoint</Application>
  <PresentationFormat>Widescreen</PresentationFormat>
  <Paragraphs>219</Paragraphs>
  <Slides>24</Slides>
  <Notes>0</Notes>
  <HiddenSlides>1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28" baseType="lpstr">
      <vt:lpstr>Arial</vt:lpstr>
      <vt:lpstr>Calibri</vt:lpstr>
      <vt:lpstr>Wingdings</vt:lpstr>
      <vt:lpstr>Tema do Office</vt:lpstr>
      <vt:lpstr>LÓGICA DE PROGRAMAÇÃO</vt:lpstr>
      <vt:lpstr>Ementa Lógica de Programação</vt:lpstr>
      <vt:lpstr>Lógica de Programação</vt:lpstr>
      <vt:lpstr>Lógica de Programação</vt:lpstr>
      <vt:lpstr>O que é programação?</vt:lpstr>
      <vt:lpstr>Aplicações</vt:lpstr>
      <vt:lpstr>Lógica de Programação</vt:lpstr>
      <vt:lpstr>Lógica de Programação</vt:lpstr>
      <vt:lpstr>Variáveis</vt:lpstr>
      <vt:lpstr>Comentários</vt:lpstr>
      <vt:lpstr>Lógica de Programação</vt:lpstr>
      <vt:lpstr>Normas (convenções)</vt:lpstr>
      <vt:lpstr>Lógica de Programação</vt:lpstr>
      <vt:lpstr>Linguagem de Programação</vt:lpstr>
      <vt:lpstr>Ambiente de Programação</vt:lpstr>
      <vt:lpstr>Variável Booleano</vt:lpstr>
      <vt:lpstr>Tipos de Dados</vt:lpstr>
      <vt:lpstr>Operadores Aritméticos</vt:lpstr>
      <vt:lpstr>Operadores Lógicos</vt:lpstr>
      <vt:lpstr>Operadores Relacionais</vt:lpstr>
      <vt:lpstr>Lógica de Programação - Exercícios</vt:lpstr>
      <vt:lpstr>Resultado</vt:lpstr>
      <vt:lpstr>Resultado</vt:lpstr>
      <vt:lpstr>Resumo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Placa de Desenvolvimento Arduino e suas Aplicações</dc:title>
  <dc:creator>Alan Tavares</dc:creator>
  <cp:lastModifiedBy>Alan Tavares</cp:lastModifiedBy>
  <cp:revision>330</cp:revision>
  <dcterms:created xsi:type="dcterms:W3CDTF">2017-03-04T22:16:59Z</dcterms:created>
  <dcterms:modified xsi:type="dcterms:W3CDTF">2019-11-25T19:55:28Z</dcterms:modified>
</cp:coreProperties>
</file>