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77" r:id="rId5"/>
    <p:sldId id="280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290" r:id="rId29"/>
    <p:sldId id="291" r:id="rId30"/>
    <p:sldId id="292" r:id="rId31"/>
    <p:sldId id="31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88" autoAdjust="0"/>
    <p:restoredTop sz="94640" autoAdjust="0"/>
  </p:normalViewPr>
  <p:slideViewPr>
    <p:cSldViewPr>
      <p:cViewPr varScale="1">
        <p:scale>
          <a:sx n="67" d="100"/>
          <a:sy n="67" d="100"/>
        </p:scale>
        <p:origin x="-11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LÓGICA DE PROGRAMAÇÃO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2018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Ler um valor inteiro e, no caso de ser menor do que 5, emitir uma mensagem avisando que o número é menor.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 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 valor &lt; 5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mensagem, “O numero lido é menor que 5”;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Fim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obs</a:t>
            </a:r>
            <a:r>
              <a:rPr lang="pt-BR" dirty="0" smtClean="0">
                <a:solidFill>
                  <a:srgbClr val="0070C0"/>
                </a:solidFill>
              </a:rPr>
              <a:t>: </a:t>
            </a:r>
            <a:r>
              <a:rPr lang="pt-BR" dirty="0" smtClean="0">
                <a:solidFill>
                  <a:srgbClr val="FF0000"/>
                </a:solidFill>
              </a:rPr>
              <a:t>não esquecer da </a:t>
            </a:r>
            <a:r>
              <a:rPr lang="pt-BR" dirty="0" err="1" smtClean="0">
                <a:solidFill>
                  <a:srgbClr val="FF0000"/>
                </a:solidFill>
              </a:rPr>
              <a:t>identação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Dupla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43174" y="1214422"/>
            <a:ext cx="3071834" cy="1643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r>
              <a:rPr lang="pt-BR" sz="2400" dirty="0" smtClean="0"/>
              <a:t>     </a:t>
            </a:r>
            <a:r>
              <a:rPr lang="pt-BR" sz="2400" u="sng" dirty="0" smtClean="0"/>
              <a:t>Comando </a:t>
            </a:r>
            <a:r>
              <a:rPr lang="pt-BR" sz="2400" u="sng" dirty="0" smtClean="0">
                <a:solidFill>
                  <a:srgbClr val="0070C0"/>
                </a:solidFill>
              </a:rPr>
              <a:t>V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Senão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     </a:t>
            </a:r>
            <a:r>
              <a:rPr lang="pt-BR" sz="2400" u="sng" dirty="0" smtClean="0"/>
              <a:t>Comando </a:t>
            </a:r>
            <a:r>
              <a:rPr lang="pt-BR" sz="2400" u="sng" dirty="0" smtClean="0">
                <a:solidFill>
                  <a:srgbClr val="0070C0"/>
                </a:solidFill>
              </a:rPr>
              <a:t>F</a:t>
            </a:r>
            <a:endParaRPr lang="pt-BR" sz="2400" u="sng" dirty="0"/>
          </a:p>
        </p:txBody>
      </p:sp>
      <p:sp>
        <p:nvSpPr>
          <p:cNvPr id="8" name="Losango 7"/>
          <p:cNvSpPr/>
          <p:nvPr/>
        </p:nvSpPr>
        <p:spPr>
          <a:xfrm>
            <a:off x="2571736" y="3000372"/>
            <a:ext cx="3286148" cy="1500198"/>
          </a:xfrm>
          <a:prstGeom prst="diamond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Expressão Lógica</a:t>
            </a:r>
          </a:p>
        </p:txBody>
      </p:sp>
      <p:cxnSp>
        <p:nvCxnSpPr>
          <p:cNvPr id="14" name="Forma 13"/>
          <p:cNvCxnSpPr>
            <a:stCxn id="8" idx="3"/>
            <a:endCxn id="38" idx="0"/>
          </p:cNvCxnSpPr>
          <p:nvPr/>
        </p:nvCxnSpPr>
        <p:spPr>
          <a:xfrm>
            <a:off x="5857884" y="3750471"/>
            <a:ext cx="937750" cy="117872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8" idx="1"/>
            <a:endCxn id="37" idx="0"/>
          </p:cNvCxnSpPr>
          <p:nvPr/>
        </p:nvCxnSpPr>
        <p:spPr>
          <a:xfrm rot="10800000" flipV="1">
            <a:off x="1584346" y="3750470"/>
            <a:ext cx="987390" cy="1107289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760800" y="3345420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Falso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3345420"/>
            <a:ext cx="1372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Verdadeiro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57224" y="485776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Comando F</a:t>
            </a:r>
            <a:endParaRPr lang="pt-BR" b="1" dirty="0"/>
          </a:p>
        </p:txBody>
      </p:sp>
      <p:sp>
        <p:nvSpPr>
          <p:cNvPr id="38" name="Retângulo 37"/>
          <p:cNvSpPr/>
          <p:nvPr/>
        </p:nvSpPr>
        <p:spPr>
          <a:xfrm>
            <a:off x="6072198" y="4929198"/>
            <a:ext cx="144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Comando V</a:t>
            </a:r>
            <a:endParaRPr lang="pt-BR" b="1" dirty="0">
              <a:solidFill>
                <a:srgbClr val="00B050"/>
              </a:solidFill>
            </a:endParaRPr>
          </a:p>
        </p:txBody>
      </p:sp>
      <p:cxnSp>
        <p:nvCxnSpPr>
          <p:cNvPr id="39" name="Forma 38"/>
          <p:cNvCxnSpPr>
            <a:stCxn id="37" idx="2"/>
            <a:endCxn id="43" idx="1"/>
          </p:cNvCxnSpPr>
          <p:nvPr/>
        </p:nvCxnSpPr>
        <p:spPr>
          <a:xfrm rot="16200000" flipH="1">
            <a:off x="2376994" y="4434444"/>
            <a:ext cx="616541" cy="22018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786182" y="5643578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Saída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44" name="Forma 43"/>
          <p:cNvCxnSpPr>
            <a:stCxn id="38" idx="2"/>
            <a:endCxn id="43" idx="3"/>
          </p:cNvCxnSpPr>
          <p:nvPr/>
        </p:nvCxnSpPr>
        <p:spPr>
          <a:xfrm rot="5400000">
            <a:off x="5433696" y="4481694"/>
            <a:ext cx="545103" cy="217877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valor for par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valor é ímpar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ímpar”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Fim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 verificar se é par ou ímpar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valor lido é par ou ímpar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Se</a:t>
            </a:r>
            <a:r>
              <a:rPr lang="pt-BR" dirty="0" smtClean="0">
                <a:solidFill>
                  <a:srgbClr val="FF0000"/>
                </a:solidFill>
              </a:rPr>
              <a:t> valor%2 == 0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“É ímpar”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Fim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Seleção Simples		  </a:t>
            </a:r>
            <a:r>
              <a:rPr lang="pt-BR" sz="2400" dirty="0" smtClean="0">
                <a:solidFill>
                  <a:srgbClr val="0070C0"/>
                </a:solidFill>
              </a:rPr>
              <a:t>Seleção Dupla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5786" y="2214554"/>
            <a:ext cx="3071834" cy="1643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FF000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43438" y="2214554"/>
            <a:ext cx="3071834" cy="314327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70C0"/>
                </a:solidFill>
              </a:rPr>
              <a:t>Se</a:t>
            </a:r>
            <a:r>
              <a:rPr lang="pt-BR" sz="2400" dirty="0" smtClean="0"/>
              <a:t> Expressão Lógica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Senão</a:t>
            </a:r>
          </a:p>
          <a:p>
            <a:pPr algn="ctr"/>
            <a:r>
              <a:rPr lang="pt-BR" sz="2400" dirty="0" smtClean="0"/>
              <a:t>Comando 1;</a:t>
            </a:r>
            <a:endParaRPr lang="pt-BR" sz="2400" dirty="0" smtClean="0">
              <a:solidFill>
                <a:srgbClr val="0070C0"/>
              </a:solidFill>
            </a:endParaRPr>
          </a:p>
          <a:p>
            <a:pPr algn="ctr"/>
            <a:r>
              <a:rPr lang="pt-BR" sz="2400" dirty="0" smtClean="0"/>
              <a:t>Comando 2;</a:t>
            </a:r>
          </a:p>
          <a:p>
            <a:pPr algn="ctr"/>
            <a:r>
              <a:rPr lang="pt-BR" sz="2400" dirty="0" smtClean="0"/>
              <a:t>...</a:t>
            </a:r>
            <a:endParaRPr lang="pt-BR" sz="2400" dirty="0"/>
          </a:p>
        </p:txBody>
      </p:sp>
      <p:pic>
        <p:nvPicPr>
          <p:cNvPr id="1026" name="Picture 2" descr="Resultado de imagem para log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71942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70C0"/>
                </a:solidFill>
              </a:rPr>
              <a:t>Se</a:t>
            </a:r>
            <a:r>
              <a:rPr lang="pt-BR" sz="2800" dirty="0" smtClean="0"/>
              <a:t> Expressão Lógica</a:t>
            </a:r>
          </a:p>
          <a:p>
            <a:pPr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		Se</a:t>
            </a:r>
            <a:r>
              <a:rPr lang="pt-BR" sz="2800" dirty="0" smtClean="0"/>
              <a:t> Expressão Lógica</a:t>
            </a:r>
          </a:p>
          <a:p>
            <a:pPr>
              <a:buNone/>
            </a:pPr>
            <a:r>
              <a:rPr lang="pt-BR" sz="2800" dirty="0" smtClean="0"/>
              <a:t>			Comando 1;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	</a:t>
            </a:r>
            <a:r>
              <a:rPr lang="pt-BR" sz="2800" dirty="0" smtClean="0"/>
              <a:t>Comando 2;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Senão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1;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2;	</a:t>
            </a:r>
          </a:p>
        </p:txBody>
      </p:sp>
      <p:sp>
        <p:nvSpPr>
          <p:cNvPr id="8" name="Retângulo 7"/>
          <p:cNvSpPr/>
          <p:nvPr/>
        </p:nvSpPr>
        <p:spPr>
          <a:xfrm>
            <a:off x="1357290" y="2143116"/>
            <a:ext cx="3143272" cy="150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Dupla: Sintaxe em “</a:t>
            </a:r>
            <a:r>
              <a:rPr lang="pt-BR" dirty="0" err="1" smtClean="0"/>
              <a:t>Python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if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Expressão Lógica</a:t>
            </a:r>
            <a:r>
              <a:rPr lang="pt-BR" sz="2800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  </a:t>
            </a:r>
            <a:r>
              <a:rPr lang="pt-BR" sz="2800" dirty="0" smtClean="0"/>
              <a:t>comando 1</a:t>
            </a:r>
          </a:p>
          <a:p>
            <a:pPr>
              <a:buNone/>
            </a:pPr>
            <a:r>
              <a:rPr lang="pt-BR" sz="2800" dirty="0" smtClean="0"/>
              <a:t>	       comando 2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else</a:t>
            </a:r>
            <a:r>
              <a:rPr lang="pt-BR" sz="2800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comando 1</a:t>
            </a:r>
          </a:p>
          <a:p>
            <a:pPr>
              <a:buNone/>
            </a:pPr>
            <a:r>
              <a:rPr lang="pt-BR" sz="2800" dirty="0" smtClean="0"/>
              <a:t>	       comando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um número e, se ele for positivo, verificar se é par ou ímpar.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se o número é positivo, par ou ímpar. 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Valor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Mensagem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valor&gt;0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Se</a:t>
            </a:r>
            <a:r>
              <a:rPr lang="pt-BR" dirty="0" smtClean="0">
                <a:solidFill>
                  <a:srgbClr val="FF0000"/>
                </a:solidFill>
              </a:rPr>
              <a:t> valor%2 == 0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Escrever </a:t>
            </a:r>
            <a:r>
              <a:rPr lang="pt-BR" dirty="0" smtClean="0">
                <a:solidFill>
                  <a:srgbClr val="FF0000"/>
                </a:solidFill>
              </a:rPr>
              <a:t> “É ímpar”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Escrever </a:t>
            </a:r>
            <a:r>
              <a:rPr lang="pt-BR" dirty="0" smtClean="0">
                <a:solidFill>
                  <a:srgbClr val="FF0000"/>
                </a:solidFill>
              </a:rPr>
              <a:t> “Não é positivo”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Pseudo-Código </a:t>
            </a:r>
            <a:r>
              <a:rPr lang="pt-BR" u="sng" dirty="0" smtClean="0"/>
              <a:t>Par ou Ímpar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valor;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(</a:t>
            </a:r>
            <a:r>
              <a:rPr lang="pt-BR" dirty="0" smtClean="0">
                <a:solidFill>
                  <a:schemeClr val="tx1"/>
                </a:solidFill>
              </a:rPr>
              <a:t>valor&gt;0</a:t>
            </a:r>
            <a:r>
              <a:rPr lang="pt-BR" dirty="0" smtClean="0">
                <a:solidFill>
                  <a:srgbClr val="FF0000"/>
                </a:solidFill>
              </a:rPr>
              <a:t>) :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(</a:t>
            </a:r>
            <a:r>
              <a:rPr lang="pt-BR" dirty="0" smtClean="0">
                <a:solidFill>
                  <a:schemeClr val="tx1"/>
                </a:solidFill>
              </a:rPr>
              <a:t>valor%2 == 0</a:t>
            </a:r>
            <a:r>
              <a:rPr lang="pt-BR" dirty="0" smtClean="0">
                <a:solidFill>
                  <a:srgbClr val="FF0000"/>
                </a:solidFill>
              </a:rPr>
              <a:t>) :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escreve </a:t>
            </a:r>
            <a:r>
              <a:rPr lang="pt-BR" dirty="0" smtClean="0">
                <a:solidFill>
                  <a:srgbClr val="FF0000"/>
                </a:solidFill>
              </a:rPr>
              <a:t> “É 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</a:t>
            </a:r>
            <a:r>
              <a:rPr lang="pt-BR" dirty="0" err="1" smtClean="0">
                <a:solidFill>
                  <a:srgbClr val="0070C0"/>
                </a:solidFill>
              </a:rPr>
              <a:t>else</a:t>
            </a:r>
            <a:r>
              <a:rPr lang="pt-BR" dirty="0" smtClean="0">
                <a:solidFill>
                  <a:srgbClr val="FF0000"/>
                </a:solidFill>
              </a:rPr>
              <a:t> :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escreve </a:t>
            </a:r>
            <a:r>
              <a:rPr lang="pt-BR" dirty="0" smtClean="0">
                <a:solidFill>
                  <a:srgbClr val="FF0000"/>
                </a:solidFill>
              </a:rPr>
              <a:t> “É ímpar”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0070C0"/>
                </a:solidFill>
              </a:rPr>
              <a:t>else</a:t>
            </a:r>
            <a:r>
              <a:rPr lang="pt-BR" dirty="0" smtClean="0">
                <a:solidFill>
                  <a:srgbClr val="00B050"/>
                </a:solidFill>
              </a:rPr>
              <a:t>: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escreve </a:t>
            </a:r>
            <a:r>
              <a:rPr lang="pt-BR" dirty="0" smtClean="0">
                <a:solidFill>
                  <a:srgbClr val="FF0000"/>
                </a:solidFill>
              </a:rPr>
              <a:t> “Não é positivo”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762" y="3571876"/>
            <a:ext cx="199947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>
            <a:off x="1177901" y="3106735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1177901" y="3963991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822299" y="5249875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2/3/4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–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/Ler/Calcular/Escrever/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– </a:t>
            </a:r>
            <a:r>
              <a:rPr lang="pt-BR" dirty="0" smtClean="0">
                <a:solidFill>
                  <a:srgbClr val="00B050"/>
                </a:solidFill>
              </a:rPr>
              <a:t>Conceitos/Operadores lógicos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Simples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Dupla</a:t>
            </a:r>
          </a:p>
          <a:p>
            <a:pPr marL="1062990" lvl="2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Seleção Múltipla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Ler um número e imprimir a mensagem adequada ao número:</a:t>
            </a:r>
            <a:endParaRPr lang="pt-BR" sz="2800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Obs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70C0"/>
                </a:solidFill>
              </a:rPr>
              <a:t>Se não for nenhum desses números, imprimir mensagem erro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86116" y="1857364"/>
            <a:ext cx="2357454" cy="171451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FF0000"/>
                </a:solidFill>
              </a:rPr>
              <a:t>1 </a:t>
            </a:r>
            <a:r>
              <a:rPr lang="pt-BR" sz="2400" dirty="0" smtClean="0">
                <a:solidFill>
                  <a:schemeClr val="tx1"/>
                </a:solidFill>
              </a:rPr>
              <a:t>- “Número 1”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chemeClr val="tx1"/>
                </a:solidFill>
              </a:rPr>
              <a:t>- “Número 2”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>
                <a:solidFill>
                  <a:schemeClr val="tx1"/>
                </a:solidFill>
              </a:rPr>
              <a:t>- “Número 3”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chemeClr val="tx1"/>
                </a:solidFill>
              </a:rPr>
              <a:t> - “Número 4”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1472" y="4500570"/>
            <a:ext cx="8229600" cy="1352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a mensagem adequada ao número lido. 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Saída:  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Mensagem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Se</a:t>
            </a:r>
            <a:r>
              <a:rPr lang="pt-BR" dirty="0" smtClean="0">
                <a:solidFill>
                  <a:srgbClr val="FF0000"/>
                </a:solidFill>
              </a:rPr>
              <a:t> num == 1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Escrever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num == 2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Escrever </a:t>
            </a:r>
            <a:r>
              <a:rPr lang="pt-BR" dirty="0" smtClean="0">
                <a:solidFill>
                  <a:srgbClr val="FF0000"/>
                </a:solidFill>
              </a:rPr>
              <a:t> “Número 2”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</a:t>
            </a:r>
            <a:r>
              <a:rPr lang="pt-BR" dirty="0" smtClean="0">
                <a:solidFill>
                  <a:srgbClr val="00B050"/>
                </a:solidFill>
              </a:rPr>
              <a:t>Senão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  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num == 3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       Escrever </a:t>
            </a:r>
            <a:r>
              <a:rPr lang="pt-BR" dirty="0" smtClean="0">
                <a:solidFill>
                  <a:srgbClr val="FF0000"/>
                </a:solidFill>
              </a:rPr>
              <a:t> “Número 3”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          Senão</a:t>
            </a:r>
            <a:r>
              <a:rPr lang="pt-BR" dirty="0" smtClean="0">
                <a:solidFill>
                  <a:srgbClr val="FF0000"/>
                </a:solidFill>
              </a:rPr>
              <a:t>    		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              Se</a:t>
            </a:r>
            <a:r>
              <a:rPr lang="pt-BR" dirty="0" smtClean="0">
                <a:solidFill>
                  <a:srgbClr val="FF0000"/>
                </a:solidFill>
              </a:rPr>
              <a:t> num == 4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              Escrever </a:t>
            </a:r>
            <a:r>
              <a:rPr lang="pt-BR" dirty="0" smtClean="0">
                <a:solidFill>
                  <a:srgbClr val="FF0000"/>
                </a:solidFill>
              </a:rPr>
              <a:t> “Número 4”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           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              Escrever </a:t>
            </a:r>
            <a:r>
              <a:rPr lang="pt-BR" dirty="0" smtClean="0">
                <a:solidFill>
                  <a:srgbClr val="FF0000"/>
                </a:solidFill>
              </a:rPr>
              <a:t> “Número inválido”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Obs</a:t>
            </a:r>
            <a:r>
              <a:rPr lang="pt-BR" dirty="0" smtClean="0">
                <a:solidFill>
                  <a:srgbClr val="FF0000"/>
                </a:solidFill>
              </a:rPr>
              <a:t>:  Expressão é uma variável que pode ser um </a:t>
            </a:r>
            <a:r>
              <a:rPr lang="pt-BR" u="sng" dirty="0" smtClean="0">
                <a:solidFill>
                  <a:srgbClr val="FF0000"/>
                </a:solidFill>
              </a:rPr>
              <a:t>inteiro</a:t>
            </a:r>
            <a:r>
              <a:rPr lang="pt-BR" dirty="0" smtClean="0">
                <a:solidFill>
                  <a:srgbClr val="FF0000"/>
                </a:solidFill>
              </a:rPr>
              <a:t> ou um </a:t>
            </a:r>
            <a:r>
              <a:rPr lang="pt-BR" u="sng" dirty="0" err="1" smtClean="0">
                <a:solidFill>
                  <a:srgbClr val="FF0000"/>
                </a:solidFill>
              </a:rPr>
              <a:t>caracter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smtClean="0"/>
              <a:t>		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071670" y="1285860"/>
            <a:ext cx="4071966" cy="32147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Desvie </a:t>
            </a:r>
            <a:r>
              <a:rPr lang="pt-BR" sz="2400" dirty="0" smtClean="0">
                <a:solidFill>
                  <a:schemeClr val="tx1"/>
                </a:solidFill>
              </a:rPr>
              <a:t>(Expressão)</a:t>
            </a:r>
          </a:p>
          <a:p>
            <a:r>
              <a:rPr lang="pt-BR" sz="2400" dirty="0" smtClean="0"/>
              <a:t>     </a:t>
            </a:r>
            <a:r>
              <a:rPr lang="pt-BR" sz="2400" dirty="0" smtClean="0">
                <a:solidFill>
                  <a:srgbClr val="00B050"/>
                </a:solidFill>
              </a:rPr>
              <a:t>Opção </a:t>
            </a:r>
            <a:r>
              <a:rPr lang="pt-BR" sz="2400" dirty="0" smtClean="0">
                <a:solidFill>
                  <a:schemeClr val="tx1"/>
                </a:solidFill>
              </a:rPr>
              <a:t>&lt;conteúdo 1&gt;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	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     </a:t>
            </a:r>
            <a:r>
              <a:rPr lang="pt-BR" sz="2400" dirty="0" smtClean="0">
                <a:solidFill>
                  <a:srgbClr val="00B050"/>
                </a:solidFill>
              </a:rPr>
              <a:t>Opção </a:t>
            </a:r>
            <a:r>
              <a:rPr lang="pt-BR" sz="2400" dirty="0" smtClean="0">
                <a:solidFill>
                  <a:schemeClr val="tx1"/>
                </a:solidFill>
              </a:rPr>
              <a:t>&lt;conteúdo 2&gt;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	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     DEFAUT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	 </a:t>
            </a:r>
            <a:r>
              <a:rPr lang="pt-BR" sz="2400" dirty="0" smtClean="0">
                <a:solidFill>
                  <a:schemeClr val="tx1"/>
                </a:solidFill>
              </a:rPr>
              <a:t>&lt;</a:t>
            </a:r>
            <a:r>
              <a:rPr lang="pt-BR" sz="2400" dirty="0" smtClean="0">
                <a:solidFill>
                  <a:srgbClr val="00B050"/>
                </a:solidFill>
              </a:rPr>
              <a:t>comando</a:t>
            </a:r>
            <a:r>
              <a:rPr lang="pt-BR" sz="2400" dirty="0" smtClean="0">
                <a:solidFill>
                  <a:schemeClr val="tx1"/>
                </a:solidFill>
              </a:rPr>
              <a:t>&gt;</a:t>
            </a:r>
            <a:endParaRPr lang="pt-BR" sz="24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Múltipla: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Switch (</a:t>
            </a:r>
            <a:r>
              <a:rPr lang="pt-BR" sz="2800" dirty="0" smtClean="0"/>
              <a:t>nome</a:t>
            </a:r>
            <a:r>
              <a:rPr lang="pt-BR" sz="2800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</a:t>
            </a:r>
            <a:r>
              <a:rPr lang="pt-BR" sz="28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‘</a:t>
            </a:r>
            <a:r>
              <a:rPr lang="pt-BR" sz="2800" dirty="0" err="1" smtClean="0">
                <a:solidFill>
                  <a:srgbClr val="0070C0"/>
                </a:solidFill>
              </a:rPr>
              <a:t>alberto</a:t>
            </a:r>
            <a:r>
              <a:rPr lang="pt-BR" sz="2800" dirty="0" smtClean="0"/>
              <a:t>’;</a:t>
            </a:r>
          </a:p>
          <a:p>
            <a:pPr>
              <a:buNone/>
            </a:pPr>
            <a:r>
              <a:rPr lang="pt-BR" sz="2800" dirty="0" smtClean="0"/>
              <a:t>	       	</a:t>
            </a:r>
            <a:r>
              <a:rPr lang="pt-BR" sz="2800" dirty="0" smtClean="0">
                <a:solidFill>
                  <a:srgbClr val="00B050"/>
                </a:solidFill>
              </a:rPr>
              <a:t>comando 1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	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case</a:t>
            </a:r>
            <a:r>
              <a:rPr lang="pt-BR" sz="2800" dirty="0" smtClean="0">
                <a:solidFill>
                  <a:srgbClr val="0070C0"/>
                </a:solidFill>
              </a:rPr>
              <a:t> ‘</a:t>
            </a:r>
            <a:r>
              <a:rPr lang="pt-BR" sz="2800" dirty="0" err="1" smtClean="0">
                <a:solidFill>
                  <a:srgbClr val="0070C0"/>
                </a:solidFill>
              </a:rPr>
              <a:t>joao</a:t>
            </a:r>
            <a:r>
              <a:rPr lang="pt-BR" sz="2800" dirty="0" smtClean="0"/>
              <a:t>’;</a:t>
            </a:r>
          </a:p>
          <a:p>
            <a:pPr>
              <a:buNone/>
            </a:pPr>
            <a:r>
              <a:rPr lang="pt-BR" sz="2800" dirty="0" smtClean="0"/>
              <a:t>	       	</a:t>
            </a:r>
            <a:r>
              <a:rPr lang="pt-BR" sz="2800" dirty="0" smtClean="0">
                <a:solidFill>
                  <a:srgbClr val="00B050"/>
                </a:solidFill>
              </a:rPr>
              <a:t>comando 2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	 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/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 default:		</a:t>
            </a:r>
            <a:r>
              <a:rPr lang="pt-BR" sz="2800" dirty="0" smtClean="0"/>
              <a:t> //opcional	</a:t>
            </a:r>
            <a:endParaRPr lang="pt-BR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		comandos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	   }</a:t>
            </a:r>
            <a:endParaRPr lang="pt-B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Seleção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Desvie</a:t>
            </a:r>
            <a:r>
              <a:rPr lang="pt-BR" dirty="0" smtClean="0">
                <a:solidFill>
                  <a:srgbClr val="FF0000"/>
                </a:solidFill>
              </a:rPr>
              <a:t> (num)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Opção </a:t>
            </a:r>
            <a:r>
              <a:rPr lang="pt-BR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2”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3”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Opção </a:t>
            </a:r>
            <a:r>
              <a:rPr lang="pt-BR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00B050"/>
                </a:solidFill>
              </a:rPr>
              <a:t>   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Escrever </a:t>
            </a:r>
            <a:r>
              <a:rPr lang="pt-BR" dirty="0" smtClean="0">
                <a:solidFill>
                  <a:srgbClr val="FF0000"/>
                </a:solidFill>
              </a:rPr>
              <a:t> “Número 4”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 Default: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   </a:t>
            </a:r>
            <a:r>
              <a:rPr lang="pt-BR" dirty="0" smtClean="0">
                <a:solidFill>
                  <a:srgbClr val="00B050"/>
                </a:solidFill>
              </a:rPr>
              <a:t>Escrever </a:t>
            </a:r>
            <a:r>
              <a:rPr lang="pt-BR" dirty="0" smtClean="0">
                <a:solidFill>
                  <a:srgbClr val="FF0000"/>
                </a:solidFill>
              </a:rPr>
              <a:t> “Número inválido”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Pseudo-Código </a:t>
            </a:r>
            <a:r>
              <a:rPr lang="pt-BR" u="sng" dirty="0" smtClean="0"/>
              <a:t>Seleção Múltipla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95248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num;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Switch </a:t>
            </a:r>
            <a:r>
              <a:rPr lang="pt-BR" dirty="0" smtClean="0">
                <a:solidFill>
                  <a:srgbClr val="FF0000"/>
                </a:solidFill>
              </a:rPr>
              <a:t>(num)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{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case </a:t>
            </a:r>
            <a:r>
              <a:rPr lang="pt-BR" dirty="0" smtClean="0">
                <a:solidFill>
                  <a:srgbClr val="FF0000"/>
                </a:solidFill>
              </a:rPr>
              <a:t>1 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1”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2 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2”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3 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3”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case </a:t>
            </a:r>
            <a:r>
              <a:rPr lang="pt-BR" dirty="0" smtClean="0">
                <a:solidFill>
                  <a:srgbClr val="FF0000"/>
                </a:solidFill>
              </a:rPr>
              <a:t>4 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“Número 4”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default:  </a:t>
            </a:r>
            <a:r>
              <a:rPr lang="pt-BR" dirty="0" smtClean="0">
                <a:solidFill>
                  <a:schemeClr val="tx1"/>
                </a:solidFill>
              </a:rPr>
              <a:t>Escrever</a:t>
            </a: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“Número inválido”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}</a:t>
            </a:r>
          </a:p>
          <a:p>
            <a:pPr marL="788670" lvl="1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</a:t>
            </a:r>
            <a:endParaRPr lang="pt-BR" dirty="0" smtClean="0">
              <a:solidFill>
                <a:srgbClr val="00B050"/>
              </a:solidFill>
            </a:endParaRP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Simples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Dupla</a:t>
            </a:r>
          </a:p>
          <a:p>
            <a:pPr marL="1062990" lvl="2" indent="-514350">
              <a:buFont typeface="Wingdings" pitchFamily="2" charset="2"/>
              <a:buChar char="ü"/>
            </a:pPr>
            <a:r>
              <a:rPr lang="pt-BR" dirty="0" smtClean="0"/>
              <a:t>Seleção Múltipla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Programa que realize a seleção automática de um candidato a vaga de training. O programa deverá ler o </a:t>
            </a:r>
            <a:r>
              <a:rPr lang="pt-BR" u="sng" dirty="0" smtClean="0"/>
              <a:t>nome,</a:t>
            </a:r>
            <a:r>
              <a:rPr lang="pt-BR" dirty="0" smtClean="0"/>
              <a:t> </a:t>
            </a:r>
            <a:r>
              <a:rPr lang="pt-BR" u="sng" dirty="0" smtClean="0"/>
              <a:t>idade</a:t>
            </a:r>
            <a:r>
              <a:rPr lang="pt-BR" dirty="0" smtClean="0"/>
              <a:t>, </a:t>
            </a:r>
            <a:r>
              <a:rPr lang="pt-BR" u="sng" dirty="0" smtClean="0"/>
              <a:t>profissão,</a:t>
            </a:r>
            <a:r>
              <a:rPr lang="pt-BR" dirty="0" smtClean="0"/>
              <a:t> </a:t>
            </a:r>
            <a:r>
              <a:rPr lang="pt-BR" u="sng" dirty="0" smtClean="0"/>
              <a:t>status de experiência profissional (Sim/Não</a:t>
            </a:r>
            <a:r>
              <a:rPr lang="pt-BR" dirty="0" smtClean="0"/>
              <a:t>), se é </a:t>
            </a:r>
            <a:r>
              <a:rPr lang="pt-BR" u="sng" dirty="0" smtClean="0"/>
              <a:t>fumante</a:t>
            </a:r>
            <a:r>
              <a:rPr lang="pt-BR" dirty="0" smtClean="0"/>
              <a:t> e </a:t>
            </a:r>
            <a:r>
              <a:rPr lang="pt-BR" u="sng" dirty="0" smtClean="0"/>
              <a:t>estado civil</a:t>
            </a:r>
            <a:r>
              <a:rPr lang="pt-BR" dirty="0" smtClean="0"/>
              <a:t>. O programa analisará os dados, se atender aos requisitos, o programa mostrará o nome no final do programa.  O processo de escolha dependerá dos seguintes requisitos, o candidato deverá: 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Ter entre 18 até 21 anos de idade;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Engenheiro ou Administrador;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Ser solteiro;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Não ser fumante(V/F);</a:t>
            </a:r>
          </a:p>
          <a:p>
            <a:pPr marL="788670" lvl="1" indent="-514350">
              <a:buFont typeface="+mj-lt"/>
              <a:buAutoNum type="alphaLcParenR"/>
            </a:pPr>
            <a:r>
              <a:rPr lang="pt-BR" dirty="0" smtClean="0"/>
              <a:t>Ter experiência profissional (Sim);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Seleção Training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Selecionar candidatos baseado nos critérios da empresa, por fim mostrar nome dos aprovados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nome, idade, profissão, status experiência Sim/Não e estado civil. 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Nome do candidato selecionado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nome candidato: </a:t>
            </a:r>
            <a:r>
              <a:rPr lang="pt-BR" dirty="0" smtClean="0">
                <a:solidFill>
                  <a:srgbClr val="FF0000"/>
                </a:solidFill>
              </a:rPr>
              <a:t>nome;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idade candidato: </a:t>
            </a:r>
            <a:r>
              <a:rPr lang="pt-BR" dirty="0" smtClean="0">
                <a:solidFill>
                  <a:srgbClr val="FF0000"/>
                </a:solidFill>
              </a:rPr>
              <a:t>idade;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profissão candidato: </a:t>
            </a:r>
            <a:r>
              <a:rPr lang="pt-BR" dirty="0" smtClean="0">
                <a:solidFill>
                  <a:srgbClr val="FF0000"/>
                </a:solidFill>
              </a:rPr>
              <a:t>profissão;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status experiência: </a:t>
            </a:r>
            <a:r>
              <a:rPr lang="pt-BR" dirty="0" smtClean="0">
                <a:solidFill>
                  <a:srgbClr val="FF0000"/>
                </a:solidFill>
              </a:rPr>
              <a:t>status (Sim/Não);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status fumante:</a:t>
            </a:r>
            <a:r>
              <a:rPr lang="pt-BR" dirty="0" smtClean="0">
                <a:solidFill>
                  <a:srgbClr val="FF0000"/>
                </a:solidFill>
              </a:rPr>
              <a:t>  Verdadeiro/Falso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estado civil candidato:  </a:t>
            </a:r>
            <a:r>
              <a:rPr lang="pt-BR" dirty="0" smtClean="0">
                <a:solidFill>
                  <a:srgbClr val="FF0000"/>
                </a:solidFill>
              </a:rPr>
              <a:t>estado civil (solteiro, casado...); 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/ Preposições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Negação = </a:t>
            </a:r>
            <a:r>
              <a:rPr lang="pt-BR" dirty="0" smtClean="0">
                <a:solidFill>
                  <a:srgbClr val="0070C0"/>
                </a:solidFill>
              </a:rPr>
              <a:t>“Não”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Conjunção = </a:t>
            </a:r>
            <a:r>
              <a:rPr lang="pt-BR" dirty="0" smtClean="0">
                <a:solidFill>
                  <a:srgbClr val="0070C0"/>
                </a:solidFill>
              </a:rPr>
              <a:t>“E”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Disjunção = </a:t>
            </a:r>
            <a:r>
              <a:rPr lang="pt-BR" dirty="0" smtClean="0">
                <a:solidFill>
                  <a:srgbClr val="0070C0"/>
                </a:solidFill>
              </a:rPr>
              <a:t>“Ou”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Condicionais </a:t>
            </a:r>
            <a:r>
              <a:rPr lang="pt-BR" dirty="0" smtClean="0">
                <a:solidFill>
                  <a:srgbClr val="0070C0"/>
                </a:solidFill>
              </a:rPr>
              <a:t>“Se (...) Então”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24444"/>
          </a:xfrm>
        </p:spPr>
        <p:txBody>
          <a:bodyPr/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Se </a:t>
            </a:r>
            <a:r>
              <a:rPr lang="pt-BR" dirty="0" smtClean="0">
                <a:solidFill>
                  <a:srgbClr val="FF0000"/>
                </a:solidFill>
              </a:rPr>
              <a:t>idade &gt;= 18 </a:t>
            </a:r>
            <a:r>
              <a:rPr lang="pt-BR" dirty="0" smtClean="0">
                <a:solidFill>
                  <a:srgbClr val="00B050"/>
                </a:solidFill>
              </a:rPr>
              <a:t>E </a:t>
            </a:r>
            <a:r>
              <a:rPr lang="pt-BR" dirty="0" smtClean="0">
                <a:solidFill>
                  <a:srgbClr val="FF0000"/>
                </a:solidFill>
              </a:rPr>
              <a:t>idade &lt;= 21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92D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profissao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“engenheiro” </a:t>
            </a:r>
            <a:r>
              <a:rPr lang="pt-BR" dirty="0" smtClean="0">
                <a:solidFill>
                  <a:srgbClr val="00B050"/>
                </a:solidFill>
              </a:rPr>
              <a:t>OU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profissao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“administrador”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estadocivil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“solteiro”  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Não</a:t>
            </a:r>
            <a:r>
              <a:rPr lang="pt-BR" dirty="0" smtClean="0">
                <a:solidFill>
                  <a:srgbClr val="FF0000"/>
                </a:solidFill>
              </a:rPr>
              <a:t>(fumante) 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</a:t>
            </a:r>
            <a:r>
              <a:rPr lang="pt-BR" dirty="0" smtClean="0">
                <a:solidFill>
                  <a:srgbClr val="00B050"/>
                </a:solidFill>
              </a:rPr>
              <a:t>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experiencia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==</a:t>
            </a:r>
            <a:r>
              <a:rPr lang="pt-BR" dirty="0" smtClean="0">
                <a:solidFill>
                  <a:srgbClr val="FF0000"/>
                </a:solidFill>
              </a:rPr>
              <a:t> “Sim”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</a:t>
            </a:r>
            <a:r>
              <a:rPr lang="pt-BR" dirty="0" smtClean="0">
                <a:solidFill>
                  <a:srgbClr val="00B050"/>
                </a:solidFill>
              </a:rPr>
              <a:t>escrever</a:t>
            </a:r>
            <a:r>
              <a:rPr lang="pt-BR" dirty="0" smtClean="0">
                <a:solidFill>
                  <a:srgbClr val="FF0000"/>
                </a:solidFill>
              </a:rPr>
              <a:t> nome;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smtClean="0">
                <a:solidFill>
                  <a:srgbClr val="00B050"/>
                </a:solidFill>
              </a:rPr>
              <a:t> Senão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		   escrever</a:t>
            </a:r>
            <a:r>
              <a:rPr lang="pt-BR" dirty="0" smtClean="0">
                <a:solidFill>
                  <a:srgbClr val="FF0000"/>
                </a:solidFill>
              </a:rPr>
              <a:t> “Seu perfil não bate com o da empresa”;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Desafios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9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Escreva um programa que leia 2 números inteiros e compare-os, mostrando na tela uma mensagem:</a:t>
            </a:r>
          </a:p>
          <a:p>
            <a:pPr marL="788670" lvl="1" indent="-514350" algn="just">
              <a:buNone/>
            </a:pPr>
            <a:r>
              <a:rPr lang="pt-BR" dirty="0" smtClean="0"/>
              <a:t>	- O primeiro valor é maior;</a:t>
            </a:r>
          </a:p>
          <a:p>
            <a:pPr marL="788670" lvl="1" indent="-514350" algn="just">
              <a:buNone/>
            </a:pPr>
            <a:r>
              <a:rPr lang="pt-BR" dirty="0" smtClean="0"/>
              <a:t>	- O Segundo valor é maior;</a:t>
            </a:r>
          </a:p>
          <a:p>
            <a:pPr marL="788670" lvl="1" indent="-514350" algn="just">
              <a:buNone/>
            </a:pPr>
            <a:r>
              <a:rPr lang="pt-BR" dirty="0" smtClean="0"/>
              <a:t>	- Não existe valor é maior,  todos são iguais;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Faça um programa que leia o ano de nascimento de um jovem e informe, de acordo com sua idade. </a:t>
            </a:r>
          </a:p>
          <a:p>
            <a:pPr marL="788670" lvl="1" indent="-514350" algn="just">
              <a:buNone/>
            </a:pPr>
            <a:r>
              <a:rPr lang="pt-BR" dirty="0" smtClean="0"/>
              <a:t>	- Se ele ainda vai se alistar ao serviço militar;</a:t>
            </a:r>
          </a:p>
          <a:p>
            <a:pPr marL="788670" lvl="1" indent="-514350" algn="just">
              <a:buNone/>
            </a:pPr>
            <a:r>
              <a:rPr lang="pt-BR" dirty="0" smtClean="0"/>
              <a:t>	- Se é hora dele se alistar ao serviço militar;</a:t>
            </a:r>
          </a:p>
          <a:p>
            <a:pPr marL="788670" lvl="1" indent="-514350" algn="just">
              <a:buNone/>
            </a:pPr>
            <a:r>
              <a:rPr lang="pt-BR" dirty="0" smtClean="0"/>
              <a:t>	- Se já passou o tempo de se alistar ao serviço militar;</a:t>
            </a:r>
          </a:p>
          <a:p>
            <a:pPr marL="788670" lvl="1" indent="-514350" algn="just">
              <a:buNone/>
            </a:pPr>
            <a:r>
              <a:rPr lang="pt-BR" dirty="0" smtClean="0"/>
              <a:t>	</a:t>
            </a:r>
            <a:r>
              <a:rPr lang="pt-BR" dirty="0" err="1" smtClean="0"/>
              <a:t>Obs</a:t>
            </a:r>
            <a:r>
              <a:rPr lang="pt-BR" dirty="0" smtClean="0"/>
              <a:t>: Seu programa deverá mostrar o tempo que falta ou que passou do tempo: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Escreva um programa para aprovar o empréstimo bancário para a compra de uma casa. O programa vai perguntar o </a:t>
            </a:r>
            <a:r>
              <a:rPr lang="pt-BR" b="1" dirty="0" smtClean="0"/>
              <a:t>valor da casa</a:t>
            </a:r>
            <a:r>
              <a:rPr lang="pt-BR" dirty="0" smtClean="0"/>
              <a:t>, o </a:t>
            </a:r>
            <a:r>
              <a:rPr lang="pt-BR" b="1" dirty="0" smtClean="0"/>
              <a:t>salário</a:t>
            </a:r>
            <a:r>
              <a:rPr lang="pt-BR" dirty="0" smtClean="0"/>
              <a:t> do comprador e em </a:t>
            </a:r>
            <a:r>
              <a:rPr lang="pt-BR" b="1" dirty="0" smtClean="0"/>
              <a:t>quantos anos </a:t>
            </a:r>
            <a:r>
              <a:rPr lang="pt-BR" dirty="0" smtClean="0"/>
              <a:t>ele vai pagar.</a:t>
            </a:r>
          </a:p>
          <a:p>
            <a:pPr marL="788670" lvl="1" indent="-514350" algn="just">
              <a:buNone/>
            </a:pPr>
            <a:r>
              <a:rPr lang="pt-BR" dirty="0" smtClean="0"/>
              <a:t>	</a:t>
            </a:r>
            <a:r>
              <a:rPr lang="pt-BR" dirty="0" err="1" smtClean="0"/>
              <a:t>Obs</a:t>
            </a:r>
            <a:r>
              <a:rPr lang="pt-BR" dirty="0" smtClean="0"/>
              <a:t>: calcule o valor da prestação mensal, sabendo que ela não pode exceder 30% do salário ou então o empréstimo será negado.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–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/Ler/Calcular/Escrever/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– </a:t>
            </a:r>
            <a:r>
              <a:rPr lang="pt-BR" dirty="0" smtClean="0">
                <a:solidFill>
                  <a:srgbClr val="00B050"/>
                </a:solidFill>
              </a:rPr>
              <a:t>Conceitos/Operadores lógicos/Notações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r = 350%100; r = 50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r = 350/100; r = 3,5 = 3</a:t>
            </a:r>
          </a:p>
          <a:p>
            <a:pPr marL="514350" indent="-514350">
              <a:buNone/>
            </a:pPr>
            <a:r>
              <a:rPr lang="pt-BR" dirty="0" smtClean="0"/>
              <a:t>	Retorna um número inteiro, o resto da divisão.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071802" y="2928934"/>
          <a:ext cx="3476628" cy="26035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soma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*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/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%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(Booleanos)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760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(ps4 &amp;&amp; controle) – aceita somente os dois      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(</a:t>
            </a:r>
            <a:r>
              <a:rPr lang="pt-BR" dirty="0" err="1" smtClean="0">
                <a:solidFill>
                  <a:srgbClr val="0070C0"/>
                </a:solidFill>
              </a:rPr>
              <a:t>fanta</a:t>
            </a:r>
            <a:r>
              <a:rPr lang="pt-BR" dirty="0" smtClean="0">
                <a:solidFill>
                  <a:srgbClr val="0070C0"/>
                </a:solidFill>
              </a:rPr>
              <a:t> laranja |</a:t>
            </a:r>
            <a:r>
              <a:rPr lang="pt-BR" dirty="0" err="1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grapete</a:t>
            </a:r>
            <a:r>
              <a:rPr lang="pt-BR" dirty="0" smtClean="0">
                <a:solidFill>
                  <a:srgbClr val="0070C0"/>
                </a:solidFill>
              </a:rPr>
              <a:t> laranja) – aceita qualquer um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B050"/>
                </a:solidFill>
              </a:rPr>
              <a:t>Booleanos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FF0000"/>
                </a:solidFill>
              </a:rPr>
              <a:t>V e F</a:t>
            </a:r>
            <a:r>
              <a:rPr lang="pt-BR" dirty="0" smtClean="0"/>
              <a:t> </a:t>
            </a:r>
          </a:p>
          <a:p>
            <a:pPr marL="514350" indent="-514350">
              <a:buNone/>
            </a:pPr>
            <a:r>
              <a:rPr lang="pt-BR" dirty="0" smtClean="0"/>
              <a:t>			    </a:t>
            </a:r>
            <a:r>
              <a:rPr lang="pt-BR" dirty="0" smtClean="0">
                <a:solidFill>
                  <a:srgbClr val="FF0000"/>
                </a:solidFill>
              </a:rPr>
              <a:t>S e N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	    0 e 1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43438" y="3071810"/>
          <a:ext cx="3476628" cy="156210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&amp;&amp;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“E”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|</a:t>
                      </a:r>
                      <a:r>
                        <a:rPr lang="pt-BR" b="1" dirty="0" err="1" smtClean="0"/>
                        <a:t>|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“Ou”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!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“Não”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x==y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x!=y</a:t>
            </a:r>
          </a:p>
          <a:p>
            <a:pPr marL="514350" indent="-514350">
              <a:buNone/>
            </a:pPr>
            <a:r>
              <a:rPr lang="pt-BR" dirty="0" smtClean="0"/>
              <a:t>	Comparar,  um operando com o outro.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071802" y="2928934"/>
          <a:ext cx="3476628" cy="312420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8314"/>
                <a:gridCol w="1738314"/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==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igual</a:t>
                      </a:r>
                      <a:endParaRPr lang="pt-BR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!=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&lt;=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ou igual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&gt;=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ou igual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&lt;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&gt;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Condicional Simples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Dupla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Múltipla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Condicional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x==18</a:t>
            </a:r>
          </a:p>
          <a:p>
            <a:pPr marL="514350" indent="-514350">
              <a:buNone/>
            </a:pPr>
            <a:r>
              <a:rPr lang="pt-BR" smtClean="0">
                <a:solidFill>
                  <a:srgbClr val="0070C0"/>
                </a:solidFill>
              </a:rPr>
              <a:t>              </a:t>
            </a:r>
            <a:r>
              <a:rPr lang="pt-BR" smtClean="0">
                <a:solidFill>
                  <a:srgbClr val="0070C0"/>
                </a:solidFill>
              </a:rPr>
              <a:t>x&gt;=</a:t>
            </a:r>
            <a:r>
              <a:rPr lang="pt-BR" dirty="0" smtClean="0">
                <a:solidFill>
                  <a:srgbClr val="0070C0"/>
                </a:solidFill>
              </a:rPr>
              <a:t>18 </a:t>
            </a:r>
            <a:r>
              <a:rPr lang="pt-BR" dirty="0" smtClean="0">
                <a:solidFill>
                  <a:srgbClr val="FF0000"/>
                </a:solidFill>
              </a:rPr>
              <a:t>E</a:t>
            </a:r>
            <a:r>
              <a:rPr lang="pt-BR" dirty="0" smtClean="0">
                <a:solidFill>
                  <a:srgbClr val="0070C0"/>
                </a:solidFill>
              </a:rPr>
              <a:t> x&lt;21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y==0 </a:t>
            </a:r>
            <a:r>
              <a:rPr lang="pt-BR" dirty="0" smtClean="0">
                <a:solidFill>
                  <a:srgbClr val="FF0000"/>
                </a:solidFill>
              </a:rPr>
              <a:t>OU</a:t>
            </a:r>
            <a:r>
              <a:rPr lang="pt-BR" dirty="0" smtClean="0">
                <a:solidFill>
                  <a:srgbClr val="0070C0"/>
                </a:solidFill>
              </a:rPr>
              <a:t> y&lt;=65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		</a:t>
            </a:r>
            <a:r>
              <a:rPr lang="pt-BR" dirty="0" smtClean="0">
                <a:solidFill>
                  <a:srgbClr val="00B050"/>
                </a:solidFill>
              </a:rPr>
              <a:t>V </a:t>
            </a:r>
            <a:r>
              <a:rPr lang="pt-BR" dirty="0" smtClean="0"/>
              <a:t>ou</a:t>
            </a:r>
            <a:r>
              <a:rPr lang="pt-BR" dirty="0" smtClean="0">
                <a:solidFill>
                  <a:srgbClr val="FF0000"/>
                </a:solidFill>
              </a:rPr>
              <a:t> F</a:t>
            </a:r>
          </a:p>
          <a:p>
            <a:pPr marL="514350" indent="-514350">
              <a:buNone/>
            </a:pPr>
            <a:r>
              <a:rPr lang="pt-BR" dirty="0" smtClean="0"/>
              <a:t>	Retorna um estado verdadeiro ou falso.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43174" y="1500174"/>
            <a:ext cx="3071834" cy="1000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Se</a:t>
            </a:r>
            <a:r>
              <a:rPr lang="pt-BR" sz="2400" dirty="0" smtClean="0"/>
              <a:t> </a:t>
            </a:r>
            <a:r>
              <a:rPr lang="pt-BR" sz="2400" u="sng" dirty="0" smtClean="0"/>
              <a:t>Expressão Lógica</a:t>
            </a:r>
          </a:p>
          <a:p>
            <a:pPr algn="ctr"/>
            <a:r>
              <a:rPr lang="pt-BR" sz="2400" dirty="0" smtClean="0"/>
              <a:t>Comando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000232" y="1571612"/>
            <a:ext cx="428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>
                <a:solidFill>
                  <a:srgbClr val="0070C0"/>
                </a:solidFill>
              </a:rPr>
              <a:t>if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3"/>
          </p:cNvCxnSpPr>
          <p:nvPr/>
        </p:nvCxnSpPr>
        <p:spPr>
          <a:xfrm flipV="1">
            <a:off x="2428860" y="1857364"/>
            <a:ext cx="428628" cy="374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 flipV="1">
            <a:off x="1500166" y="3714752"/>
            <a:ext cx="2500330" cy="500066"/>
          </a:xfrm>
          <a:prstGeom prst="arc">
            <a:avLst>
              <a:gd name="adj1" fmla="val 10832913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3189</TotalTime>
  <Words>1096</Words>
  <Application>Microsoft Office PowerPoint</Application>
  <PresentationFormat>Apresentação na tela (4:3)</PresentationFormat>
  <Paragraphs>376</Paragraphs>
  <Slides>31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Origem</vt:lpstr>
      <vt:lpstr>LÓGICA DE PROGRAMAÇÃO Aula 2</vt:lpstr>
      <vt:lpstr>Ementa do Módulo de Programação</vt:lpstr>
      <vt:lpstr>Operadores Lógicos / Preposições </vt:lpstr>
      <vt:lpstr>Lógica de Programação</vt:lpstr>
      <vt:lpstr>Operadores Aritméticos</vt:lpstr>
      <vt:lpstr>Operadores Lógicos (Booleanos)</vt:lpstr>
      <vt:lpstr>Operadores Relacionais</vt:lpstr>
      <vt:lpstr>Estrutura de Controle: Condicionais</vt:lpstr>
      <vt:lpstr>Condicional Simples</vt:lpstr>
      <vt:lpstr>Problema</vt:lpstr>
      <vt:lpstr>Seleção Dupla</vt:lpstr>
      <vt:lpstr>Problema</vt:lpstr>
      <vt:lpstr>Problema</vt:lpstr>
      <vt:lpstr>Problema</vt:lpstr>
      <vt:lpstr>Estrutura de Controle: Condicionais</vt:lpstr>
      <vt:lpstr>Estrutura de Controle: Condicionais</vt:lpstr>
      <vt:lpstr>Seleção Dupla: Sintaxe em “Python”</vt:lpstr>
      <vt:lpstr>Problema</vt:lpstr>
      <vt:lpstr>Pseudo-Código Par ou Ímpar</vt:lpstr>
      <vt:lpstr>Lógica de Programação</vt:lpstr>
      <vt:lpstr>Problema Seleção Múltipla</vt:lpstr>
      <vt:lpstr>Problema Seleção Múltipla</vt:lpstr>
      <vt:lpstr>Seleção Múltipla</vt:lpstr>
      <vt:lpstr>Seleção Múltipla: Sintaxe em “C”</vt:lpstr>
      <vt:lpstr>Problema Seleção Múltipla</vt:lpstr>
      <vt:lpstr>Pseudo-Código Seleção Múltipla</vt:lpstr>
      <vt:lpstr>Lógica de Programação</vt:lpstr>
      <vt:lpstr>Lógica de Programação - Exercícios</vt:lpstr>
      <vt:lpstr>Normas (convenções) Algoritmo</vt:lpstr>
      <vt:lpstr>Continuação</vt:lpstr>
      <vt:lpstr>Lógica de Programação - Desafios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144</cp:revision>
  <dcterms:created xsi:type="dcterms:W3CDTF">2017-01-15T22:04:50Z</dcterms:created>
  <dcterms:modified xsi:type="dcterms:W3CDTF">2018-10-23T18:58:07Z</dcterms:modified>
</cp:coreProperties>
</file>