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80" r:id="rId5"/>
    <p:sldId id="293" r:id="rId6"/>
    <p:sldId id="336" r:id="rId7"/>
    <p:sldId id="316" r:id="rId8"/>
    <p:sldId id="317" r:id="rId9"/>
    <p:sldId id="318" r:id="rId10"/>
    <p:sldId id="319" r:id="rId11"/>
    <p:sldId id="320" r:id="rId12"/>
    <p:sldId id="337" r:id="rId13"/>
    <p:sldId id="322" r:id="rId14"/>
    <p:sldId id="298" r:id="rId15"/>
    <p:sldId id="323" r:id="rId16"/>
    <p:sldId id="324" r:id="rId17"/>
    <p:sldId id="325" r:id="rId18"/>
    <p:sldId id="326" r:id="rId19"/>
    <p:sldId id="327" r:id="rId20"/>
    <p:sldId id="329" r:id="rId21"/>
    <p:sldId id="330" r:id="rId22"/>
    <p:sldId id="331" r:id="rId23"/>
    <p:sldId id="332" r:id="rId24"/>
    <p:sldId id="290" r:id="rId25"/>
    <p:sldId id="291" r:id="rId26"/>
    <p:sldId id="334" r:id="rId27"/>
    <p:sldId id="33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8" autoAdjust="0"/>
    <p:restoredTop sz="94640" autoAdjust="0"/>
  </p:normalViewPr>
  <p:slideViewPr>
    <p:cSldViewPr>
      <p:cViewPr varScale="1">
        <p:scale>
          <a:sx n="65" d="100"/>
          <a:sy n="65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LÓGICA DE PROGRAMAÇÃO</a:t>
            </a:r>
            <a:br>
              <a:rPr lang="pt-BR" dirty="0"/>
            </a:br>
            <a:r>
              <a:rPr lang="pt-BR" dirty="0"/>
              <a:t>Aula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/>
              <a:t>PIBIC-EM 2018</a:t>
            </a:r>
          </a:p>
          <a:p>
            <a:r>
              <a:rPr lang="pt-BR" dirty="0"/>
              <a:t>Alan Tavares – alan@fem.unicamp.br</a:t>
            </a:r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Ler e escrever os números de um intervalo definido pelo usuário.</a:t>
            </a:r>
            <a:endParaRPr lang="pt-BR" dirty="0"/>
          </a:p>
          <a:p>
            <a:pPr marL="788670" lvl="1" indent="-514350">
              <a:buNone/>
            </a:pPr>
            <a:r>
              <a:rPr lang="pt-BR" dirty="0"/>
              <a:t>	Análise</a:t>
            </a:r>
          </a:p>
          <a:p>
            <a:pPr marL="788670" lvl="1" indent="-514350">
              <a:buNone/>
            </a:pPr>
            <a:r>
              <a:rPr lang="pt-BR" dirty="0"/>
              <a:t>Objetivo:  </a:t>
            </a:r>
            <a:r>
              <a:rPr lang="pt-BR" dirty="0">
                <a:solidFill>
                  <a:srgbClr val="0070C0"/>
                </a:solidFill>
              </a:rPr>
              <a:t>Escrever todos os números de um dado intervalo</a:t>
            </a:r>
          </a:p>
          <a:p>
            <a:pPr marL="788670" lvl="1" indent="-514350">
              <a:buNone/>
            </a:pPr>
            <a:r>
              <a:rPr lang="pt-BR" dirty="0"/>
              <a:t>Entrada:  </a:t>
            </a:r>
            <a:r>
              <a:rPr lang="pt-BR" dirty="0">
                <a:solidFill>
                  <a:srgbClr val="0070C0"/>
                </a:solidFill>
              </a:rPr>
              <a:t>Início do intervalo; Fim do Intervalo; Passo do intervalo </a:t>
            </a:r>
          </a:p>
          <a:p>
            <a:pPr marL="788670" lvl="1" indent="-514350">
              <a:buNone/>
            </a:pPr>
            <a:r>
              <a:rPr lang="pt-BR" dirty="0"/>
              <a:t>Saída:  </a:t>
            </a:r>
            <a:r>
              <a:rPr lang="pt-BR" dirty="0">
                <a:solidFill>
                  <a:srgbClr val="0070C0"/>
                </a:solidFill>
              </a:rPr>
              <a:t>Números do intervalo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 lnSpcReduction="10000"/>
          </a:bodyPr>
          <a:lstStyle/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FF0000"/>
                </a:solidFill>
              </a:rPr>
              <a:t>inicio &lt;inteiro&gt;;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fim &lt;inteiro&gt;;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passo &lt;inteiro&gt;;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00B050"/>
                </a:solidFill>
              </a:rPr>
              <a:t>Ler </a:t>
            </a:r>
            <a:r>
              <a:rPr lang="pt-BR" dirty="0">
                <a:solidFill>
                  <a:srgbClr val="FF0000"/>
                </a:solidFill>
              </a:rPr>
              <a:t>inicio;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00B050"/>
                </a:solidFill>
              </a:rPr>
              <a:t>Ler </a:t>
            </a:r>
            <a:r>
              <a:rPr lang="pt-BR" dirty="0">
                <a:solidFill>
                  <a:srgbClr val="FF0000"/>
                </a:solidFill>
              </a:rPr>
              <a:t>fim;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Ler </a:t>
            </a:r>
            <a:r>
              <a:rPr lang="pt-BR" dirty="0">
                <a:solidFill>
                  <a:srgbClr val="FF0000"/>
                </a:solidFill>
              </a:rPr>
              <a:t>passo;</a:t>
            </a:r>
            <a:endParaRPr lang="pt-BR" dirty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B050"/>
                </a:solidFill>
              </a:rPr>
              <a:t>Para (</a:t>
            </a:r>
            <a:r>
              <a:rPr lang="pt-BR" dirty="0">
                <a:solidFill>
                  <a:srgbClr val="FF0000"/>
                </a:solidFill>
              </a:rPr>
              <a:t>i = </a:t>
            </a:r>
            <a:r>
              <a:rPr lang="pt-BR" dirty="0">
                <a:solidFill>
                  <a:srgbClr val="0070C0"/>
                </a:solidFill>
              </a:rPr>
              <a:t>inicio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;</a:t>
            </a:r>
            <a:r>
              <a:rPr lang="pt-BR" dirty="0">
                <a:solidFill>
                  <a:srgbClr val="FF0000"/>
                </a:solidFill>
              </a:rPr>
              <a:t>  i &lt;= </a:t>
            </a:r>
            <a:r>
              <a:rPr lang="pt-BR" dirty="0">
                <a:solidFill>
                  <a:srgbClr val="0070C0"/>
                </a:solidFill>
              </a:rPr>
              <a:t>fim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;</a:t>
            </a:r>
            <a:r>
              <a:rPr lang="pt-BR" dirty="0">
                <a:solidFill>
                  <a:srgbClr val="FF0000"/>
                </a:solidFill>
              </a:rPr>
              <a:t> i </a:t>
            </a:r>
            <a:r>
              <a:rPr lang="pt-BR" dirty="0">
                <a:solidFill>
                  <a:srgbClr val="0070C0"/>
                </a:solidFill>
              </a:rPr>
              <a:t>+passo</a:t>
            </a:r>
            <a:r>
              <a:rPr lang="pt-BR" dirty="0">
                <a:solidFill>
                  <a:srgbClr val="00B050"/>
                </a:solidFill>
              </a:rPr>
              <a:t>)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Repita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    Escrever</a:t>
            </a:r>
            <a:r>
              <a:rPr lang="pt-BR" dirty="0">
                <a:solidFill>
                  <a:srgbClr val="FF0000"/>
                </a:solidFill>
              </a:rPr>
              <a:t> i;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Fim-Para</a:t>
            </a:r>
            <a:endParaRPr lang="pt-BR" dirty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 - Código: Sintaxe em “</a:t>
            </a:r>
            <a:r>
              <a:rPr lang="pt-BR" dirty="0" err="1"/>
              <a:t>Python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pt-BR" sz="2800" dirty="0"/>
              <a:t>inicio = </a:t>
            </a:r>
            <a:r>
              <a:rPr lang="pt-BR" sz="2800" dirty="0">
                <a:solidFill>
                  <a:srgbClr val="00B050"/>
                </a:solidFill>
              </a:rPr>
              <a:t>0</a:t>
            </a:r>
          </a:p>
          <a:p>
            <a:pPr>
              <a:buNone/>
            </a:pPr>
            <a:r>
              <a:rPr lang="pt-BR" sz="2800" dirty="0"/>
              <a:t>fim = </a:t>
            </a:r>
            <a:r>
              <a:rPr lang="pt-BR" sz="2800" dirty="0">
                <a:solidFill>
                  <a:srgbClr val="00B050"/>
                </a:solidFill>
              </a:rPr>
              <a:t>10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for i </a:t>
            </a:r>
            <a:r>
              <a:rPr lang="pt-BR" sz="2800" dirty="0">
                <a:solidFill>
                  <a:srgbClr val="00B050"/>
                </a:solidFill>
              </a:rPr>
              <a:t>in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>
                <a:solidFill>
                  <a:srgbClr val="00B050"/>
                </a:solidFill>
              </a:rPr>
              <a:t>range </a:t>
            </a:r>
            <a:r>
              <a:rPr lang="pt-BR" sz="2800" dirty="0">
                <a:solidFill>
                  <a:srgbClr val="0070C0"/>
                </a:solidFill>
              </a:rPr>
              <a:t>(inicio,fim):</a:t>
            </a:r>
            <a:r>
              <a:rPr lang="pt-BR" sz="2800" dirty="0"/>
              <a:t> 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    </a:t>
            </a:r>
            <a:r>
              <a:rPr lang="pt-BR" sz="2800" dirty="0" err="1">
                <a:solidFill>
                  <a:srgbClr val="00B050"/>
                </a:solidFill>
              </a:rPr>
              <a:t>print</a:t>
            </a:r>
            <a:r>
              <a:rPr lang="pt-BR" sz="2800" dirty="0">
                <a:solidFill>
                  <a:srgbClr val="00B050"/>
                </a:solidFill>
              </a:rPr>
              <a:t>(</a:t>
            </a:r>
            <a:r>
              <a:rPr lang="pt-BR" sz="2800" dirty="0">
                <a:solidFill>
                  <a:srgbClr val="0070C0"/>
                </a:solidFill>
              </a:rPr>
              <a:t>i</a:t>
            </a:r>
            <a:r>
              <a:rPr lang="pt-BR" sz="2800" dirty="0">
                <a:solidFill>
                  <a:srgbClr val="00B050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– Para (for)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219200"/>
            <a:ext cx="8229600" cy="493776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rgbClr val="0070C0"/>
                </a:solidFill>
              </a:rPr>
              <a:t>	</a:t>
            </a: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FF0000"/>
                </a:solidFill>
              </a:rPr>
              <a:t>		 	Cuidado -&gt;</a:t>
            </a:r>
            <a:r>
              <a:rPr lang="pt-BR" sz="2800" dirty="0"/>
              <a:t> Loop Infinito</a:t>
            </a:r>
          </a:p>
          <a:p>
            <a:pPr>
              <a:buNone/>
            </a:pPr>
            <a:r>
              <a:rPr lang="pt-BR" sz="2800" dirty="0"/>
              <a:t>			</a:t>
            </a:r>
            <a:endParaRPr lang="pt-BR" sz="2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for (</a:t>
            </a:r>
            <a:r>
              <a:rPr lang="pt-BR" sz="2800" dirty="0"/>
              <a:t>i = 20</a:t>
            </a:r>
            <a:r>
              <a:rPr lang="pt-BR" sz="2800" dirty="0">
                <a:solidFill>
                  <a:srgbClr val="0070C0"/>
                </a:solidFill>
              </a:rPr>
              <a:t>;</a:t>
            </a:r>
            <a:r>
              <a:rPr lang="pt-BR" sz="2800" dirty="0"/>
              <a:t>  i &lt;= 30 </a:t>
            </a:r>
            <a:r>
              <a:rPr lang="pt-BR" sz="2800" dirty="0">
                <a:solidFill>
                  <a:srgbClr val="0070C0"/>
                </a:solidFill>
              </a:rPr>
              <a:t>;</a:t>
            </a:r>
            <a:r>
              <a:rPr lang="pt-BR" sz="2800" dirty="0"/>
              <a:t> i--</a:t>
            </a:r>
            <a:r>
              <a:rPr lang="pt-BR" sz="2800" dirty="0">
                <a:solidFill>
                  <a:srgbClr val="0070C0"/>
                </a:solidFill>
              </a:rPr>
              <a:t>)  - </a:t>
            </a:r>
            <a:r>
              <a:rPr lang="pt-BR" sz="2800" dirty="0">
                <a:solidFill>
                  <a:srgbClr val="00B050"/>
                </a:solidFill>
              </a:rPr>
              <a:t>decrementando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for (</a:t>
            </a:r>
            <a:r>
              <a:rPr lang="pt-BR" sz="2800" dirty="0"/>
              <a:t>i = 5</a:t>
            </a:r>
            <a:r>
              <a:rPr lang="pt-BR" sz="2800" dirty="0">
                <a:solidFill>
                  <a:srgbClr val="0070C0"/>
                </a:solidFill>
              </a:rPr>
              <a:t>;</a:t>
            </a:r>
            <a:r>
              <a:rPr lang="pt-BR" sz="2800" dirty="0"/>
              <a:t>  i &gt;= 1 </a:t>
            </a:r>
            <a:r>
              <a:rPr lang="pt-BR" sz="2800" dirty="0">
                <a:solidFill>
                  <a:srgbClr val="0070C0"/>
                </a:solidFill>
              </a:rPr>
              <a:t>;</a:t>
            </a:r>
            <a:r>
              <a:rPr lang="pt-BR" sz="2800" dirty="0"/>
              <a:t> i++</a:t>
            </a:r>
            <a:r>
              <a:rPr lang="pt-BR" sz="2800" dirty="0">
                <a:solidFill>
                  <a:srgbClr val="0070C0"/>
                </a:solidFill>
              </a:rPr>
              <a:t>) - </a:t>
            </a:r>
            <a:r>
              <a:rPr lang="pt-BR" sz="2800" dirty="0">
                <a:solidFill>
                  <a:srgbClr val="00B050"/>
                </a:solidFill>
              </a:rPr>
              <a:t>incrementando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   	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1670" y="1785926"/>
            <a:ext cx="4071966" cy="928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106" name="Picture 2" descr="Resultado de imagem para loop infin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500174"/>
            <a:ext cx="1571636" cy="17130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Interação: Enquanto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4480" y="1643050"/>
            <a:ext cx="3071834" cy="121444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00B050"/>
                </a:solidFill>
              </a:rPr>
              <a:t>Enquanto</a:t>
            </a:r>
            <a:r>
              <a:rPr lang="pt-BR" sz="2400" dirty="0"/>
              <a:t> &lt;</a:t>
            </a:r>
            <a:r>
              <a:rPr lang="pt-BR" sz="2400" dirty="0">
                <a:solidFill>
                  <a:srgbClr val="FF0000"/>
                </a:solidFill>
              </a:rPr>
              <a:t>Condição</a:t>
            </a:r>
            <a:r>
              <a:rPr lang="pt-BR" sz="2400" dirty="0"/>
              <a:t>&gt; 	&lt;Comando&gt;</a:t>
            </a:r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 err="1">
                <a:solidFill>
                  <a:srgbClr val="00B050"/>
                </a:solidFill>
              </a:rPr>
              <a:t>Fim-Enquanto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8" name="Losango 7"/>
          <p:cNvSpPr/>
          <p:nvPr/>
        </p:nvSpPr>
        <p:spPr>
          <a:xfrm>
            <a:off x="2571736" y="3000372"/>
            <a:ext cx="3286148" cy="1500198"/>
          </a:xfrm>
          <a:prstGeom prst="diamond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070C0"/>
                </a:solidFill>
              </a:rPr>
              <a:t>Condição</a:t>
            </a:r>
          </a:p>
          <a:p>
            <a:pPr algn="ctr"/>
            <a:r>
              <a:rPr lang="pt-BR" sz="2400" b="1" dirty="0">
                <a:solidFill>
                  <a:srgbClr val="0070C0"/>
                </a:solidFill>
              </a:rPr>
              <a:t>Lógica</a:t>
            </a:r>
          </a:p>
        </p:txBody>
      </p:sp>
      <p:cxnSp>
        <p:nvCxnSpPr>
          <p:cNvPr id="14" name="Forma 13"/>
          <p:cNvCxnSpPr>
            <a:stCxn id="8" idx="3"/>
            <a:endCxn id="38" idx="0"/>
          </p:cNvCxnSpPr>
          <p:nvPr/>
        </p:nvCxnSpPr>
        <p:spPr>
          <a:xfrm>
            <a:off x="5857884" y="3750471"/>
            <a:ext cx="928694" cy="117872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8" idx="1"/>
            <a:endCxn id="43" idx="1"/>
          </p:cNvCxnSpPr>
          <p:nvPr/>
        </p:nvCxnSpPr>
        <p:spPr>
          <a:xfrm rot="10800000" flipH="1" flipV="1">
            <a:off x="2571736" y="3750471"/>
            <a:ext cx="1214446" cy="2093162"/>
          </a:xfrm>
          <a:prstGeom prst="bentConnector3">
            <a:avLst>
              <a:gd name="adj1" fmla="val -10872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760800" y="3345420"/>
            <a:ext cx="73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Falso</a:t>
            </a:r>
            <a:endParaRPr lang="pt-BR" b="1" dirty="0"/>
          </a:p>
        </p:txBody>
      </p:sp>
      <p:sp>
        <p:nvSpPr>
          <p:cNvPr id="36" name="Retângulo 35"/>
          <p:cNvSpPr/>
          <p:nvPr/>
        </p:nvSpPr>
        <p:spPr>
          <a:xfrm>
            <a:off x="5715008" y="3345420"/>
            <a:ext cx="1372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Verdadeiro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072198" y="4929198"/>
            <a:ext cx="1428760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Comando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786182" y="5643578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Saída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14942" y="185736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Condição</a:t>
            </a:r>
            <a:r>
              <a:rPr lang="pt-BR" sz="2000" dirty="0"/>
              <a:t> = Expressão Lógica</a:t>
            </a:r>
          </a:p>
          <a:p>
            <a:r>
              <a:rPr lang="pt-BR" sz="2000" dirty="0"/>
              <a:t>             </a:t>
            </a:r>
            <a:r>
              <a:rPr lang="pt-BR" sz="2000" dirty="0">
                <a:solidFill>
                  <a:srgbClr val="00B050"/>
                </a:solidFill>
              </a:rPr>
              <a:t>V</a:t>
            </a:r>
            <a:r>
              <a:rPr lang="pt-BR" sz="2000" dirty="0"/>
              <a:t> ou  </a:t>
            </a:r>
            <a:r>
              <a:rPr lang="pt-BR" sz="2000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8" name="Forma 29"/>
          <p:cNvCxnSpPr>
            <a:stCxn id="38" idx="1"/>
            <a:endCxn id="8" idx="2"/>
          </p:cNvCxnSpPr>
          <p:nvPr/>
        </p:nvCxnSpPr>
        <p:spPr>
          <a:xfrm rot="10800000">
            <a:off x="4214810" y="4500570"/>
            <a:ext cx="1857388" cy="61329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Resultado de imagem para loop infinito"/>
          <p:cNvPicPr>
            <a:picLocks noChangeAspect="1" noChangeArrowheads="1"/>
          </p:cNvPicPr>
          <p:nvPr/>
        </p:nvPicPr>
        <p:blipFill>
          <a:blip r:embed="rId2" cstate="print"/>
          <a:srcRect l="21665" t="3667" r="21595" b="6479"/>
          <a:stretch>
            <a:fillRect/>
          </a:stretch>
        </p:blipFill>
        <p:spPr bwMode="auto">
          <a:xfrm>
            <a:off x="1428728" y="4143380"/>
            <a:ext cx="1643074" cy="146382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273050" lvl="1" indent="0">
              <a:buNone/>
            </a:pPr>
            <a:r>
              <a:rPr lang="pt-BR" dirty="0">
                <a:solidFill>
                  <a:srgbClr val="0070C0"/>
                </a:solidFill>
              </a:rPr>
              <a:t>Calcular a média de cada aluno de uma turma. Para encerrar o programa, fornecer a primeira nota com nº negativo.</a:t>
            </a:r>
            <a:endParaRPr lang="pt-BR" dirty="0"/>
          </a:p>
          <a:p>
            <a:pPr marL="788670" lvl="1" indent="-514350">
              <a:buNone/>
            </a:pPr>
            <a:r>
              <a:rPr lang="pt-BR" dirty="0"/>
              <a:t>	Análise</a:t>
            </a:r>
          </a:p>
          <a:p>
            <a:pPr marL="788670" lvl="1" indent="-514350">
              <a:buNone/>
            </a:pPr>
            <a:r>
              <a:rPr lang="pt-BR" dirty="0"/>
              <a:t>Objetivo:  </a:t>
            </a:r>
            <a:r>
              <a:rPr lang="pt-BR" dirty="0">
                <a:solidFill>
                  <a:srgbClr val="0070C0"/>
                </a:solidFill>
              </a:rPr>
              <a:t>Calcular a média de notas de uma turma;</a:t>
            </a:r>
          </a:p>
          <a:p>
            <a:pPr marL="788670" lvl="1" indent="-514350">
              <a:buNone/>
            </a:pPr>
            <a:r>
              <a:rPr lang="pt-BR" dirty="0"/>
              <a:t>Entrada:  </a:t>
            </a:r>
            <a:r>
              <a:rPr lang="pt-BR" dirty="0">
                <a:solidFill>
                  <a:srgbClr val="0070C0"/>
                </a:solidFill>
              </a:rPr>
              <a:t>2 valores;</a:t>
            </a:r>
          </a:p>
          <a:p>
            <a:pPr marL="788670" lvl="1" indent="-514350">
              <a:buNone/>
            </a:pPr>
            <a:r>
              <a:rPr lang="pt-BR" dirty="0"/>
              <a:t>Saída:  </a:t>
            </a:r>
            <a:r>
              <a:rPr lang="pt-BR" dirty="0">
                <a:solidFill>
                  <a:srgbClr val="0070C0"/>
                </a:solidFill>
              </a:rPr>
              <a:t>Média	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B050"/>
                </a:solidFill>
              </a:rPr>
              <a:t>Define</a:t>
            </a:r>
            <a:r>
              <a:rPr lang="pt-BR" dirty="0">
                <a:solidFill>
                  <a:srgbClr val="FF0000"/>
                </a:solidFill>
              </a:rPr>
              <a:t> aluno = 0; n1 = 0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Enquanto (</a:t>
            </a:r>
            <a:r>
              <a:rPr lang="pt-BR" dirty="0">
                <a:solidFill>
                  <a:srgbClr val="FF0000"/>
                </a:solidFill>
              </a:rPr>
              <a:t>n1 &gt;= 0</a:t>
            </a:r>
            <a:r>
              <a:rPr lang="pt-BR" dirty="0">
                <a:solidFill>
                  <a:srgbClr val="00B050"/>
                </a:solidFill>
              </a:rPr>
              <a:t>)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Repita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</a:t>
            </a:r>
            <a:r>
              <a:rPr lang="pt-BR" dirty="0">
                <a:solidFill>
                  <a:srgbClr val="FF0000"/>
                </a:solidFill>
              </a:rPr>
              <a:t>aluno = aluno +1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Ler </a:t>
            </a:r>
            <a:r>
              <a:rPr lang="pt-BR" dirty="0">
                <a:solidFill>
                  <a:srgbClr val="FF0000"/>
                </a:solidFill>
              </a:rPr>
              <a:t>n1;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		</a:t>
            </a:r>
            <a:r>
              <a:rPr lang="pt-BR" dirty="0">
                <a:solidFill>
                  <a:srgbClr val="00B050"/>
                </a:solidFill>
              </a:rPr>
              <a:t>Ler </a:t>
            </a:r>
            <a:r>
              <a:rPr lang="pt-BR" dirty="0">
                <a:solidFill>
                  <a:srgbClr val="FF0000"/>
                </a:solidFill>
              </a:rPr>
              <a:t>n2;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		media = (n1+n2)/2</a:t>
            </a:r>
            <a:endParaRPr lang="pt-BR" dirty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Escrever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“Média do Aluno </a:t>
            </a:r>
            <a:r>
              <a:rPr lang="pt-BR" dirty="0">
                <a:solidFill>
                  <a:srgbClr val="FF0000"/>
                </a:solidFill>
              </a:rPr>
              <a:t>aluno</a:t>
            </a:r>
            <a:r>
              <a:rPr lang="pt-BR" dirty="0">
                <a:solidFill>
                  <a:srgbClr val="0070C0"/>
                </a:solidFill>
              </a:rPr>
              <a:t> é </a:t>
            </a:r>
            <a:r>
              <a:rPr lang="pt-BR" dirty="0">
                <a:solidFill>
                  <a:srgbClr val="FF0000"/>
                </a:solidFill>
              </a:rPr>
              <a:t>media</a:t>
            </a:r>
            <a:r>
              <a:rPr lang="pt-BR" dirty="0">
                <a:solidFill>
                  <a:srgbClr val="0070C0"/>
                </a:solidFill>
              </a:rPr>
              <a:t>”</a:t>
            </a:r>
            <a:endParaRPr lang="pt-BR" dirty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Fim-Enquanto</a:t>
            </a:r>
            <a:endParaRPr lang="pt-BR" dirty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 - Código: Sintaxe em “</a:t>
            </a:r>
            <a:r>
              <a:rPr lang="pt-BR" dirty="0" err="1"/>
              <a:t>Python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>
                <a:solidFill>
                  <a:srgbClr val="FF0000"/>
                </a:solidFill>
              </a:rPr>
              <a:t>	</a:t>
            </a:r>
            <a:endParaRPr lang="pt-BR" sz="2400" dirty="0"/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rgbClr val="00B050"/>
                </a:solidFill>
              </a:rPr>
              <a:t>Define</a:t>
            </a:r>
            <a:r>
              <a:rPr lang="pt-BR" sz="2400" dirty="0"/>
              <a:t> aluno=0;</a:t>
            </a:r>
          </a:p>
          <a:p>
            <a:pPr>
              <a:buNone/>
            </a:pPr>
            <a:r>
              <a:rPr lang="pt-BR" sz="2400" dirty="0">
                <a:solidFill>
                  <a:srgbClr val="92D050"/>
                </a:solidFill>
              </a:rPr>
              <a:t>	</a:t>
            </a:r>
            <a:r>
              <a:rPr lang="pt-BR" sz="2400" dirty="0">
                <a:solidFill>
                  <a:srgbClr val="00B050"/>
                </a:solidFill>
              </a:rPr>
              <a:t>Define</a:t>
            </a:r>
            <a:r>
              <a:rPr lang="pt-BR" sz="2400" dirty="0"/>
              <a:t> nota1=0;</a:t>
            </a:r>
            <a:endParaRPr lang="pt-BR" sz="21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  <a:r>
              <a:rPr lang="pt-BR" sz="2800" dirty="0" err="1">
                <a:solidFill>
                  <a:srgbClr val="0070C0"/>
                </a:solidFill>
              </a:rPr>
              <a:t>while</a:t>
            </a:r>
            <a:r>
              <a:rPr lang="pt-BR" sz="2800" dirty="0">
                <a:solidFill>
                  <a:srgbClr val="0070C0"/>
                </a:solidFill>
              </a:rPr>
              <a:t> (</a:t>
            </a:r>
            <a:r>
              <a:rPr lang="pt-BR" dirty="0"/>
              <a:t>nota1&gt;0</a:t>
            </a:r>
            <a:r>
              <a:rPr lang="pt-BR" sz="2800" dirty="0">
                <a:solidFill>
                  <a:srgbClr val="0070C0"/>
                </a:solidFill>
              </a:rPr>
              <a:t>) :</a:t>
            </a:r>
          </a:p>
          <a:p>
            <a:pPr marL="788670" lvl="1" indent="-514350">
              <a:buNone/>
            </a:pPr>
            <a:r>
              <a:rPr lang="pt-BR" sz="2800" dirty="0">
                <a:solidFill>
                  <a:srgbClr val="92D050"/>
                </a:solidFill>
              </a:rPr>
              <a:t>		</a:t>
            </a:r>
            <a:r>
              <a:rPr lang="pt-BR" dirty="0">
                <a:solidFill>
                  <a:schemeClr val="tx1"/>
                </a:solidFill>
              </a:rPr>
              <a:t>aluno = aluno +1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Ler </a:t>
            </a:r>
            <a:r>
              <a:rPr lang="pt-BR" dirty="0">
                <a:solidFill>
                  <a:schemeClr val="tx1"/>
                </a:solidFill>
              </a:rPr>
              <a:t>n1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		</a:t>
            </a:r>
            <a:r>
              <a:rPr lang="pt-BR" dirty="0">
                <a:solidFill>
                  <a:srgbClr val="00B050"/>
                </a:solidFill>
              </a:rPr>
              <a:t>Ler </a:t>
            </a:r>
            <a:r>
              <a:rPr lang="pt-BR" dirty="0">
                <a:solidFill>
                  <a:schemeClr val="tx1"/>
                </a:solidFill>
              </a:rPr>
              <a:t>n2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	media = (n1+n2)/2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Escrever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“Média do Aluno </a:t>
            </a:r>
            <a:r>
              <a:rPr lang="pt-BR" dirty="0" err="1">
                <a:solidFill>
                  <a:schemeClr val="tx1"/>
                </a:solidFill>
              </a:rPr>
              <a:t>aluno</a:t>
            </a:r>
            <a:r>
              <a:rPr lang="pt-BR" dirty="0">
                <a:solidFill>
                  <a:srgbClr val="0070C0"/>
                </a:solidFill>
              </a:rPr>
              <a:t> é </a:t>
            </a:r>
            <a:r>
              <a:rPr lang="pt-BR" dirty="0">
                <a:solidFill>
                  <a:schemeClr val="tx1"/>
                </a:solidFill>
              </a:rPr>
              <a:t>media</a:t>
            </a:r>
            <a:r>
              <a:rPr lang="pt-BR" dirty="0">
                <a:solidFill>
                  <a:srgbClr val="0070C0"/>
                </a:solidFill>
              </a:rPr>
              <a:t>”</a:t>
            </a: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– Enquanto (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219200"/>
            <a:ext cx="8229600" cy="49377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pt-BR" sz="21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rgbClr val="0070C0"/>
                </a:solidFill>
              </a:rPr>
              <a:t>	</a:t>
            </a: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FF0000"/>
                </a:solidFill>
              </a:rPr>
              <a:t>		 	Cuidado -&gt;</a:t>
            </a:r>
            <a:r>
              <a:rPr lang="pt-BR" sz="2800" dirty="0"/>
              <a:t> Loop Infinito</a:t>
            </a:r>
          </a:p>
          <a:p>
            <a:pPr>
              <a:buNone/>
            </a:pPr>
            <a:r>
              <a:rPr lang="pt-BR" sz="2800" dirty="0"/>
              <a:t>			</a:t>
            </a:r>
            <a:endParaRPr lang="pt-BR" sz="2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</a:t>
            </a:r>
            <a:r>
              <a:rPr lang="pt-BR" sz="2800" dirty="0"/>
              <a:t>i = 0;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</a:t>
            </a:r>
            <a:r>
              <a:rPr lang="pt-BR" sz="2800" dirty="0" err="1">
                <a:solidFill>
                  <a:srgbClr val="0070C0"/>
                </a:solidFill>
              </a:rPr>
              <a:t>while</a:t>
            </a:r>
            <a:r>
              <a:rPr lang="pt-BR" sz="2800" dirty="0">
                <a:solidFill>
                  <a:srgbClr val="0070C0"/>
                </a:solidFill>
              </a:rPr>
              <a:t> (</a:t>
            </a:r>
            <a:r>
              <a:rPr lang="pt-BR" sz="2800" dirty="0"/>
              <a:t>i &gt;=0</a:t>
            </a:r>
            <a:r>
              <a:rPr lang="pt-BR" sz="2800" dirty="0">
                <a:solidFill>
                  <a:srgbClr val="0070C0"/>
                </a:solidFill>
              </a:rPr>
              <a:t>):</a:t>
            </a:r>
            <a:endParaRPr lang="pt-BR" sz="2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    {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	</a:t>
            </a:r>
            <a:r>
              <a:rPr lang="pt-BR" sz="2800" dirty="0"/>
              <a:t>i = i+1  </a:t>
            </a:r>
            <a:r>
              <a:rPr lang="pt-BR" sz="2800" dirty="0">
                <a:solidFill>
                  <a:srgbClr val="0070C0"/>
                </a:solidFill>
              </a:rPr>
              <a:t> *</a:t>
            </a:r>
            <a:r>
              <a:rPr lang="pt-BR" sz="2800" dirty="0">
                <a:solidFill>
                  <a:srgbClr val="00B050"/>
                </a:solidFill>
              </a:rPr>
              <a:t>incrementando</a:t>
            </a: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     }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</a:t>
            </a:r>
            <a:r>
              <a:rPr lang="pt-BR" sz="2800" dirty="0" err="1">
                <a:solidFill>
                  <a:srgbClr val="0070C0"/>
                </a:solidFill>
              </a:rPr>
              <a:t>while</a:t>
            </a:r>
            <a:r>
              <a:rPr lang="pt-BR" sz="2800" dirty="0">
                <a:solidFill>
                  <a:srgbClr val="0070C0"/>
                </a:solidFill>
              </a:rPr>
              <a:t> (</a:t>
            </a:r>
            <a:r>
              <a:rPr lang="pt-BR" sz="2800" dirty="0"/>
              <a:t>i &lt;=0):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    {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	</a:t>
            </a:r>
            <a:r>
              <a:rPr lang="pt-BR" sz="2800" dirty="0"/>
              <a:t>i = i-1   </a:t>
            </a:r>
            <a:r>
              <a:rPr lang="pt-BR" sz="2800" dirty="0">
                <a:solidFill>
                  <a:srgbClr val="0070C0"/>
                </a:solidFill>
              </a:rPr>
              <a:t> *</a:t>
            </a:r>
            <a:r>
              <a:rPr lang="pt-BR" sz="2800" dirty="0">
                <a:solidFill>
                  <a:srgbClr val="00B050"/>
                </a:solidFill>
              </a:rPr>
              <a:t>decrementando</a:t>
            </a: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	     }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00232" y="1500174"/>
            <a:ext cx="3786214" cy="78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loop infin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500174"/>
            <a:ext cx="1571636" cy="17130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Interação: </a:t>
            </a:r>
            <a:r>
              <a:rPr lang="pt-BR" dirty="0" err="1"/>
              <a:t>Faça-Enquanto</a:t>
            </a:r>
            <a:r>
              <a:rPr lang="pt-BR" dirty="0"/>
              <a:t> (</a:t>
            </a:r>
            <a:r>
              <a:rPr lang="pt-BR" dirty="0" err="1"/>
              <a:t>do-while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4480" y="1643050"/>
            <a:ext cx="3000396" cy="121444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>
                <a:solidFill>
                  <a:srgbClr val="00B050"/>
                </a:solidFill>
              </a:rPr>
              <a:t>Faça</a:t>
            </a:r>
            <a:r>
              <a:rPr lang="pt-BR" sz="2400" dirty="0"/>
              <a:t> </a:t>
            </a:r>
          </a:p>
          <a:p>
            <a:r>
              <a:rPr lang="pt-BR" sz="2400" dirty="0"/>
              <a:t>      &lt;Comando&gt;</a:t>
            </a:r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>
                <a:solidFill>
                  <a:srgbClr val="00B050"/>
                </a:solidFill>
              </a:rPr>
              <a:t>Enquanto </a:t>
            </a:r>
            <a:r>
              <a:rPr lang="pt-BR" sz="2400" dirty="0"/>
              <a:t>&lt;</a:t>
            </a:r>
            <a:r>
              <a:rPr lang="pt-BR" sz="2400" dirty="0">
                <a:solidFill>
                  <a:srgbClr val="FF0000"/>
                </a:solidFill>
              </a:rPr>
              <a:t>Condição</a:t>
            </a:r>
            <a:r>
              <a:rPr lang="pt-BR" sz="2400" dirty="0"/>
              <a:t>&gt;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14942" y="185736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Condição = Expressão Lógica</a:t>
            </a:r>
          </a:p>
          <a:p>
            <a:r>
              <a:rPr lang="pt-BR" sz="2000" dirty="0"/>
              <a:t>             </a:t>
            </a:r>
            <a:r>
              <a:rPr lang="pt-BR" sz="2000" dirty="0">
                <a:solidFill>
                  <a:srgbClr val="00B050"/>
                </a:solidFill>
              </a:rPr>
              <a:t>V</a:t>
            </a:r>
            <a:r>
              <a:rPr lang="pt-BR" sz="2000" dirty="0"/>
              <a:t> ou  </a:t>
            </a:r>
            <a:r>
              <a:rPr lang="pt-BR" sz="2000" dirty="0">
                <a:solidFill>
                  <a:srgbClr val="FF0000"/>
                </a:solidFill>
              </a:rPr>
              <a:t>F</a:t>
            </a:r>
          </a:p>
        </p:txBody>
      </p:sp>
      <p:pic>
        <p:nvPicPr>
          <p:cNvPr id="54280" name="Picture 8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8533" y="3283934"/>
            <a:ext cx="2452686" cy="245268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do Módulo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/>
              <a:t>Lógica de Programação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/>
              <a:t>Algoritmo / Definição de Problema / Análise Solução;</a:t>
            </a:r>
          </a:p>
          <a:p>
            <a:pPr marL="273050" indent="-273050"/>
            <a:r>
              <a:rPr lang="pt-BR" dirty="0"/>
              <a:t>Estruturas de Controle (Laços de Repetição)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/>
              <a:t>Aplicação de programas: Sequencial / Condicional / Interação;</a:t>
            </a:r>
          </a:p>
          <a:p>
            <a:pPr marL="273050" indent="-273050">
              <a:buNone/>
            </a:pPr>
            <a:endParaRPr lang="pt-BR" dirty="0"/>
          </a:p>
          <a:p>
            <a:pPr marL="547370" lvl="1" indent="-273050">
              <a:buNone/>
            </a:pPr>
            <a:endParaRPr lang="pt-BR" dirty="0"/>
          </a:p>
          <a:p>
            <a:pPr marL="273050" indent="-273050"/>
            <a:endParaRPr lang="pt-BR" dirty="0"/>
          </a:p>
          <a:p>
            <a:pPr marL="273050" indent="-273050">
              <a:buNone/>
            </a:pPr>
            <a:endParaRPr lang="pt-BR" dirty="0"/>
          </a:p>
          <a:p>
            <a:pPr marL="273050" indent="-273050"/>
            <a:endParaRPr lang="pt-BR" dirty="0"/>
          </a:p>
          <a:p>
            <a:pPr marL="273050" indent="-273050"/>
            <a:endParaRPr lang="pt-BR" dirty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Interação: </a:t>
            </a:r>
            <a:r>
              <a:rPr lang="pt-BR" dirty="0" err="1"/>
              <a:t>Faça-Enquanto</a:t>
            </a:r>
            <a:r>
              <a:rPr lang="pt-BR" dirty="0"/>
              <a:t> (</a:t>
            </a:r>
            <a:r>
              <a:rPr lang="pt-BR" dirty="0" err="1"/>
              <a:t>do-while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142976" y="1714488"/>
          <a:ext cx="6929485" cy="3714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8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96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Comando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Verifica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Condição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Repetições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</a:rPr>
                        <a:t>Execuções</a:t>
                      </a:r>
                      <a:r>
                        <a:rPr lang="pt-BR" b="1" baseline="0" dirty="0">
                          <a:solidFill>
                            <a:srgbClr val="00B050"/>
                          </a:solidFill>
                        </a:rPr>
                        <a:t> dos comandos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091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Início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 ou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75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Início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 ou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96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  <a:p>
                      <a:pPr algn="ctr"/>
                      <a:r>
                        <a:rPr lang="pt-BR" b="1" dirty="0" err="1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 ou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268288" lvl="1" indent="17463">
              <a:buNone/>
            </a:pPr>
            <a:r>
              <a:rPr lang="pt-BR" dirty="0">
                <a:solidFill>
                  <a:srgbClr val="0070C0"/>
                </a:solidFill>
              </a:rPr>
              <a:t>Escreva a soma de todos os números de 1 a 100 utilizando cada um dos tipos de interação.</a:t>
            </a:r>
            <a:endParaRPr lang="pt-BR" dirty="0"/>
          </a:p>
          <a:p>
            <a:pPr marL="788670" lvl="1" indent="-514350">
              <a:buNone/>
            </a:pPr>
            <a:r>
              <a:rPr lang="pt-BR" dirty="0"/>
              <a:t>	Análise</a:t>
            </a:r>
          </a:p>
          <a:p>
            <a:pPr marL="788670" lvl="1" indent="-514350">
              <a:buNone/>
            </a:pPr>
            <a:r>
              <a:rPr lang="pt-BR" dirty="0"/>
              <a:t>Objetivo:  </a:t>
            </a:r>
            <a:r>
              <a:rPr lang="pt-BR" dirty="0">
                <a:solidFill>
                  <a:srgbClr val="0070C0"/>
                </a:solidFill>
              </a:rPr>
              <a:t>Escrever a soma dos números de 1 a 100;</a:t>
            </a:r>
          </a:p>
          <a:p>
            <a:pPr marL="788670" lvl="1" indent="-514350">
              <a:buNone/>
            </a:pPr>
            <a:r>
              <a:rPr lang="pt-BR" dirty="0"/>
              <a:t>Entrada:  </a:t>
            </a:r>
            <a:r>
              <a:rPr lang="pt-BR" dirty="0">
                <a:solidFill>
                  <a:srgbClr val="0070C0"/>
                </a:solidFill>
              </a:rPr>
              <a:t>-</a:t>
            </a:r>
          </a:p>
          <a:p>
            <a:pPr marL="788670" lvl="1" indent="-514350">
              <a:buNone/>
            </a:pPr>
            <a:r>
              <a:rPr lang="pt-BR" dirty="0"/>
              <a:t>Saída:  </a:t>
            </a:r>
            <a:r>
              <a:rPr lang="pt-BR" dirty="0">
                <a:solidFill>
                  <a:srgbClr val="0070C0"/>
                </a:solidFill>
              </a:rPr>
              <a:t>Soma (valor)	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 - Código: Utilizando </a:t>
            </a:r>
            <a:r>
              <a:rPr lang="pt-BR" u="sng" dirty="0">
                <a:solidFill>
                  <a:srgbClr val="0070C0"/>
                </a:solidFill>
              </a:rPr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>
                <a:solidFill>
                  <a:srgbClr val="FF0000"/>
                </a:solidFill>
              </a:rPr>
              <a:t>   </a:t>
            </a:r>
            <a:r>
              <a:rPr lang="pt-BR" sz="2800" dirty="0"/>
              <a:t>soma = 0;</a:t>
            </a:r>
            <a:endParaRPr lang="pt-BR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for (</a:t>
            </a:r>
            <a:r>
              <a:rPr lang="pt-BR" sz="2800" dirty="0"/>
              <a:t>i = 1 </a:t>
            </a:r>
            <a:r>
              <a:rPr lang="pt-BR" sz="2800" dirty="0">
                <a:solidFill>
                  <a:srgbClr val="0070C0"/>
                </a:solidFill>
              </a:rPr>
              <a:t>;</a:t>
            </a:r>
            <a:r>
              <a:rPr lang="pt-BR" sz="2800" dirty="0"/>
              <a:t>  i &lt;= 100 </a:t>
            </a:r>
            <a:r>
              <a:rPr lang="pt-BR" sz="2800" dirty="0">
                <a:solidFill>
                  <a:srgbClr val="0070C0"/>
                </a:solidFill>
              </a:rPr>
              <a:t>;</a:t>
            </a:r>
            <a:r>
              <a:rPr lang="pt-BR" sz="2800" dirty="0"/>
              <a:t> i++</a:t>
            </a:r>
            <a:r>
              <a:rPr lang="pt-BR" sz="2800" dirty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     </a:t>
            </a:r>
            <a:r>
              <a:rPr lang="pt-BR" sz="2800" dirty="0"/>
              <a:t>soma = </a:t>
            </a:r>
            <a:r>
              <a:rPr lang="pt-BR" sz="2800" dirty="0" err="1"/>
              <a:t>soma+i</a:t>
            </a:r>
            <a:endParaRPr lang="pt-BR" sz="2800" dirty="0"/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  <a:r>
              <a:rPr lang="pt-BR" sz="2800" dirty="0">
                <a:solidFill>
                  <a:srgbClr val="00B050"/>
                </a:solidFill>
              </a:rPr>
              <a:t>Escrever</a:t>
            </a:r>
            <a:r>
              <a:rPr lang="pt-BR" sz="2800" dirty="0"/>
              <a:t> soma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 - Código: Utilizando </a:t>
            </a:r>
            <a:r>
              <a:rPr lang="pt-BR" u="sng" dirty="0" err="1">
                <a:solidFill>
                  <a:srgbClr val="0070C0"/>
                </a:solidFill>
              </a:rPr>
              <a:t>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>
                <a:solidFill>
                  <a:srgbClr val="FF0000"/>
                </a:solidFill>
              </a:rPr>
              <a:t>   </a:t>
            </a:r>
            <a:r>
              <a:rPr lang="pt-BR" sz="2800" dirty="0"/>
              <a:t>soma = 0</a:t>
            </a:r>
          </a:p>
          <a:p>
            <a:pPr marL="514350" indent="-514350">
              <a:buNone/>
            </a:pPr>
            <a:r>
              <a:rPr lang="pt-BR" sz="2800" dirty="0">
                <a:solidFill>
                  <a:srgbClr val="FF0000"/>
                </a:solidFill>
              </a:rPr>
              <a:t>   </a:t>
            </a:r>
            <a:r>
              <a:rPr lang="pt-BR" sz="2800" dirty="0"/>
              <a:t>i = 1</a:t>
            </a:r>
            <a:endParaRPr lang="pt-BR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  <a:r>
              <a:rPr lang="pt-BR" sz="2800" dirty="0" err="1">
                <a:solidFill>
                  <a:srgbClr val="0070C0"/>
                </a:solidFill>
              </a:rPr>
              <a:t>while</a:t>
            </a:r>
            <a:r>
              <a:rPr lang="pt-BR" sz="2800" dirty="0">
                <a:solidFill>
                  <a:srgbClr val="0070C0"/>
                </a:solidFill>
              </a:rPr>
              <a:t> (</a:t>
            </a:r>
            <a:r>
              <a:rPr lang="pt-BR" sz="2800" dirty="0"/>
              <a:t>i &lt;= 100</a:t>
            </a:r>
            <a:r>
              <a:rPr lang="pt-BR" sz="2800" dirty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    </a:t>
            </a:r>
            <a:r>
              <a:rPr lang="pt-BR" sz="2800" dirty="0"/>
              <a:t>soma = </a:t>
            </a:r>
            <a:r>
              <a:rPr lang="pt-BR" sz="2800" dirty="0" err="1"/>
              <a:t>soma+i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	    i = i+1  </a:t>
            </a:r>
            <a:r>
              <a:rPr lang="pt-BR" sz="2800" dirty="0">
                <a:solidFill>
                  <a:srgbClr val="0070C0"/>
                </a:solidFill>
              </a:rPr>
              <a:t>(i++)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  <a:r>
              <a:rPr lang="pt-BR" sz="2800" dirty="0">
                <a:solidFill>
                  <a:srgbClr val="00B050"/>
                </a:solidFill>
              </a:rPr>
              <a:t>Escrever</a:t>
            </a:r>
            <a:r>
              <a:rPr lang="pt-BR" sz="2800" dirty="0"/>
              <a:t> soma;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- </a:t>
            </a:r>
            <a:r>
              <a:rPr lang="pt-BR" b="1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pt-BR" dirty="0"/>
              <a:t>	Programe um menu inteligente.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Sanduíche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Ler quantidade de acompanhamento; 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Ler opção de molho (Sim/Não);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Ler quantidade de sanduíches;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Valor Padrão – 5 / Acompanhamento – 2 cada / Molho – 3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Bebida;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/>
              <a:t>Ler 1 - suco/2 -refrigerante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/>
              <a:t>Ler quantidade de sucos/refrigerantes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/>
              <a:t>Suco 5 / Refrigerante 4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Pedir a conta;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/>
              <a:t>Exibir mensagem comercial + valor a ser pago.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(convenções)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/>
              <a:t>	Algoritmo: </a:t>
            </a:r>
            <a:r>
              <a:rPr lang="pt-BR" u="sng" dirty="0">
                <a:solidFill>
                  <a:srgbClr val="0070C0"/>
                </a:solidFill>
              </a:rPr>
              <a:t>Menu Inteligente</a:t>
            </a:r>
          </a:p>
          <a:p>
            <a:pPr marL="514350" indent="-514350">
              <a:buNone/>
            </a:pPr>
            <a:endParaRPr lang="pt-BR" u="sng" dirty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/>
              <a:t>Objetivo: </a:t>
            </a:r>
            <a:r>
              <a:rPr lang="pt-BR" dirty="0">
                <a:solidFill>
                  <a:srgbClr val="0070C0"/>
                </a:solidFill>
              </a:rPr>
              <a:t>Selecionar de forma inteligente produtos da lanchonete, contabilizar pedido e informar preço;</a:t>
            </a:r>
          </a:p>
          <a:p>
            <a:pPr marL="788670" lvl="1" indent="-514350">
              <a:buNone/>
            </a:pPr>
            <a:r>
              <a:rPr lang="pt-BR" dirty="0"/>
              <a:t>Entrada: </a:t>
            </a:r>
            <a:r>
              <a:rPr lang="pt-BR" dirty="0">
                <a:solidFill>
                  <a:srgbClr val="0070C0"/>
                </a:solidFill>
              </a:rPr>
              <a:t>Leitura de produtos e quantidades;</a:t>
            </a:r>
          </a:p>
          <a:p>
            <a:pPr marL="788670" lvl="1" indent="-514350">
              <a:buNone/>
            </a:pPr>
            <a:r>
              <a:rPr lang="pt-BR" dirty="0"/>
              <a:t>Saída: </a:t>
            </a:r>
            <a:r>
              <a:rPr lang="pt-BR" dirty="0">
                <a:solidFill>
                  <a:srgbClr val="0070C0"/>
                </a:solidFill>
              </a:rPr>
              <a:t>Preço final;</a:t>
            </a:r>
          </a:p>
          <a:p>
            <a:pPr marL="514350" indent="-514350">
              <a:buNone/>
            </a:pPr>
            <a:endParaRPr lang="pt-BR" dirty="0"/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- </a:t>
            </a:r>
            <a:r>
              <a:rPr lang="pt-BR" b="1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dirty="0"/>
              <a:t>	Programe um menu de </a:t>
            </a:r>
            <a:r>
              <a:rPr lang="pt-BR" u="sng" dirty="0"/>
              <a:t>compra de automóvel</a:t>
            </a:r>
            <a:r>
              <a:rPr lang="pt-BR" dirty="0"/>
              <a:t>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Carro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Escolher entre (esportivo/popular)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Esportivo = R$ 50.000 / Popular = R$ 33.000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Moto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Escolher entre (display digital/analógico)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Digital = R$ 15.000 / Analógico = R$ 10.000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err="1"/>
              <a:t>Patinete</a:t>
            </a:r>
            <a:endParaRPr lang="pt-BR" dirty="0"/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Escolher entre (2 rodas/3 rodas)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2 rodas = R$ 200 / 3 rodas = R$ 500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com o valor da compra.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- </a:t>
            </a:r>
            <a:r>
              <a:rPr lang="pt-BR" b="1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88670" lvl="1" indent="-514350">
              <a:buFont typeface="+mj-lt"/>
              <a:buAutoNum type="arabicParenR" startAt="4"/>
            </a:pPr>
            <a:r>
              <a:rPr lang="pt-BR" dirty="0"/>
              <a:t>Bicicleta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Escolher entre (motorizada/manual)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Motorizada = R$ 3.000 / Manual = R$ 1.000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com o valor da compra.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/>
              <a:t>Pedir a conta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comercial + total valor a ser pago.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/>
              <a:t>Nenhuma das Opções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/>
              <a:t>Exibir mensagem = “Opção Inválida”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/>
              <a:t>Sequencial – </a:t>
            </a:r>
            <a:r>
              <a:rPr lang="pt-BR" dirty="0">
                <a:solidFill>
                  <a:srgbClr val="0070C0"/>
                </a:solidFill>
              </a:rPr>
              <a:t>Inicio</a:t>
            </a:r>
            <a:r>
              <a:rPr lang="pt-BR" dirty="0">
                <a:solidFill>
                  <a:srgbClr val="00B050"/>
                </a:solidFill>
              </a:rPr>
              <a:t>/Ler/Calcular/Escrever/</a:t>
            </a:r>
            <a:r>
              <a:rPr lang="pt-BR" dirty="0">
                <a:solidFill>
                  <a:srgbClr val="0070C0"/>
                </a:solidFill>
              </a:rPr>
              <a:t>Fim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/>
              <a:t>Condicional – </a:t>
            </a:r>
            <a:r>
              <a:rPr lang="pt-BR" dirty="0">
                <a:solidFill>
                  <a:srgbClr val="00B050"/>
                </a:solidFill>
              </a:rPr>
              <a:t>Conceitos/Operadores lógicos/Notações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None/>
            </a:pPr>
            <a:r>
              <a:rPr lang="pt-BR" dirty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pt-BR" dirty="0">
                <a:solidFill>
                  <a:srgbClr val="FF0000"/>
                </a:solidFill>
              </a:rPr>
              <a:t>Repetição / Laços / Loops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>
                <a:solidFill>
                  <a:srgbClr val="00B050"/>
                </a:solidFill>
              </a:rPr>
              <a:t>Para tantas vezes repita...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>
                <a:solidFill>
                  <a:srgbClr val="00B050"/>
                </a:solidFill>
              </a:rPr>
              <a:t>Enquanto ( ... ) Faça ...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>
                <a:solidFill>
                  <a:srgbClr val="00B050"/>
                </a:solidFill>
              </a:rPr>
              <a:t>Faça ( ... ) Enquanto ...</a:t>
            </a:r>
          </a:p>
          <a:p>
            <a:pPr marL="514350" indent="-514350">
              <a:buNone/>
            </a:pPr>
            <a:r>
              <a:rPr lang="pt-BR" dirty="0"/>
              <a:t>				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143504" y="1500174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Iniciação</a:t>
            </a:r>
          </a:p>
        </p:txBody>
      </p:sp>
      <p:sp>
        <p:nvSpPr>
          <p:cNvPr id="6" name="Losango 5"/>
          <p:cNvSpPr/>
          <p:nvPr/>
        </p:nvSpPr>
        <p:spPr>
          <a:xfrm>
            <a:off x="4929190" y="2928934"/>
            <a:ext cx="2286016" cy="1428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Condição Repetição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5143504" y="5286388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Comando 1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357422" y="3929066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Comando 2</a:t>
            </a:r>
          </a:p>
        </p:txBody>
      </p:sp>
      <p:cxnSp>
        <p:nvCxnSpPr>
          <p:cNvPr id="12" name="Conector angulado 11"/>
          <p:cNvCxnSpPr>
            <a:stCxn id="5" idx="2"/>
            <a:endCxn id="6" idx="0"/>
          </p:cNvCxnSpPr>
          <p:nvPr/>
        </p:nvCxnSpPr>
        <p:spPr>
          <a:xfrm rot="5400000">
            <a:off x="5750727" y="2607463"/>
            <a:ext cx="642942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6" idx="2"/>
            <a:endCxn id="8" idx="0"/>
          </p:cNvCxnSpPr>
          <p:nvPr/>
        </p:nvCxnSpPr>
        <p:spPr>
          <a:xfrm rot="5400000">
            <a:off x="5607851" y="4822041"/>
            <a:ext cx="928694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8" idx="3"/>
            <a:endCxn id="6" idx="3"/>
          </p:cNvCxnSpPr>
          <p:nvPr/>
        </p:nvCxnSpPr>
        <p:spPr>
          <a:xfrm flipV="1">
            <a:off x="7000892" y="3643314"/>
            <a:ext cx="214314" cy="2035983"/>
          </a:xfrm>
          <a:prstGeom prst="bentConnector3">
            <a:avLst>
              <a:gd name="adj1" fmla="val 6014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0" idx="2"/>
            <a:endCxn id="43" idx="0"/>
          </p:cNvCxnSpPr>
          <p:nvPr/>
        </p:nvCxnSpPr>
        <p:spPr>
          <a:xfrm rot="5400000">
            <a:off x="3000364" y="5000636"/>
            <a:ext cx="571504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6215074" y="4500570"/>
            <a:ext cx="720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SIM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929058" y="3071810"/>
            <a:ext cx="9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NÃO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357422" y="5286388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Finalização</a:t>
            </a:r>
          </a:p>
        </p:txBody>
      </p:sp>
      <p:cxnSp>
        <p:nvCxnSpPr>
          <p:cNvPr id="51" name="Conector angulado 50"/>
          <p:cNvCxnSpPr>
            <a:stCxn id="6" idx="1"/>
            <a:endCxn id="10" idx="0"/>
          </p:cNvCxnSpPr>
          <p:nvPr/>
        </p:nvCxnSpPr>
        <p:spPr>
          <a:xfrm rot="10800000" flipV="1">
            <a:off x="3286116" y="3643314"/>
            <a:ext cx="1643074" cy="28575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– </a:t>
            </a:r>
            <a:r>
              <a:rPr lang="pt-BR" dirty="0">
                <a:solidFill>
                  <a:srgbClr val="FF0000"/>
                </a:solidFill>
              </a:rPr>
              <a:t>Para (for)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760"/>
          </a:xfrm>
        </p:spPr>
        <p:txBody>
          <a:bodyPr/>
          <a:lstStyle/>
          <a:p>
            <a:pPr marL="514350" indent="-514350">
              <a:buNone/>
            </a:pPr>
            <a:endParaRPr lang="pt-BR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	Para (</a:t>
            </a:r>
            <a:r>
              <a:rPr lang="pt-BR" dirty="0">
                <a:solidFill>
                  <a:srgbClr val="FF0000"/>
                </a:solidFill>
              </a:rPr>
              <a:t>contador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inicio</a:t>
            </a:r>
            <a:r>
              <a:rPr lang="pt-BR" dirty="0">
                <a:solidFill>
                  <a:srgbClr val="00B050"/>
                </a:solidFill>
              </a:rPr>
              <a:t> ;  </a:t>
            </a:r>
            <a:r>
              <a:rPr lang="pt-BR" dirty="0">
                <a:solidFill>
                  <a:srgbClr val="FF0000"/>
                </a:solidFill>
              </a:rPr>
              <a:t>contador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fim</a:t>
            </a:r>
            <a:r>
              <a:rPr lang="pt-BR" dirty="0">
                <a:solidFill>
                  <a:srgbClr val="00B050"/>
                </a:solidFill>
              </a:rPr>
              <a:t> ; </a:t>
            </a:r>
            <a:r>
              <a:rPr lang="pt-BR" dirty="0">
                <a:solidFill>
                  <a:srgbClr val="FF0000"/>
                </a:solidFill>
              </a:rPr>
              <a:t>contador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passo</a:t>
            </a:r>
            <a:r>
              <a:rPr lang="pt-BR" dirty="0">
                <a:solidFill>
                  <a:srgbClr val="00B05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              Executa &lt;</a:t>
            </a:r>
            <a:r>
              <a:rPr lang="pt-BR" dirty="0">
                <a:solidFill>
                  <a:srgbClr val="0070C0"/>
                </a:solidFill>
              </a:rPr>
              <a:t>comando&gt;</a:t>
            </a:r>
            <a:r>
              <a:rPr lang="pt-BR" dirty="0">
                <a:solidFill>
                  <a:srgbClr val="00B050"/>
                </a:solidFill>
              </a:rPr>
              <a:t>;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	</a:t>
            </a:r>
            <a:r>
              <a:rPr lang="pt-BR" dirty="0" err="1">
                <a:solidFill>
                  <a:srgbClr val="00B050"/>
                </a:solidFill>
              </a:rPr>
              <a:t>Fim-Para</a:t>
            </a:r>
            <a:r>
              <a:rPr lang="pt-BR" dirty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000363" y="3514726"/>
          <a:ext cx="4786347" cy="27003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9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FF00"/>
                          </a:solidFill>
                        </a:rPr>
                        <a:t>C =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FF00"/>
                          </a:solidFill>
                        </a:rPr>
                        <a:t>C &lt;=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FF00"/>
                          </a:solidFill>
                        </a:rPr>
                        <a:t>C ++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 =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 &lt;=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  <a:r>
                        <a:rPr lang="pt-BR" b="1" baseline="0" dirty="0"/>
                        <a:t> = </a:t>
                      </a:r>
                      <a:r>
                        <a:rPr lang="pt-BR" b="1" dirty="0"/>
                        <a:t>1</a:t>
                      </a:r>
                      <a:r>
                        <a:rPr lang="pt-BR" b="1" baseline="0" dirty="0"/>
                        <a:t> + 1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 =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  <a:r>
                        <a:rPr lang="pt-BR" b="1" baseline="0" dirty="0"/>
                        <a:t> &lt;</a:t>
                      </a:r>
                      <a:r>
                        <a:rPr lang="pt-BR" b="1" dirty="0"/>
                        <a:t>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  <a:r>
                        <a:rPr lang="pt-BR" b="1" baseline="0" dirty="0"/>
                        <a:t> = </a:t>
                      </a:r>
                      <a:r>
                        <a:rPr lang="pt-BR" b="1" dirty="0"/>
                        <a:t>2</a:t>
                      </a:r>
                      <a:r>
                        <a:rPr lang="pt-BR" b="1" baseline="0" dirty="0"/>
                        <a:t> + 1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 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 &lt;=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  <a:r>
                        <a:rPr lang="pt-BR" b="1" baseline="0" dirty="0"/>
                        <a:t> = </a:t>
                      </a:r>
                      <a:r>
                        <a:rPr lang="pt-BR" b="1" dirty="0"/>
                        <a:t>3</a:t>
                      </a:r>
                      <a:r>
                        <a:rPr lang="pt-BR" b="1" baseline="0" dirty="0"/>
                        <a:t> + 1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 = 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4 &lt;=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7929586" y="4000504"/>
            <a:ext cx="442750" cy="2166294"/>
            <a:chOff x="7286644" y="4311386"/>
            <a:chExt cx="442750" cy="2166294"/>
          </a:xfrm>
        </p:grpSpPr>
        <p:sp>
          <p:nvSpPr>
            <p:cNvPr id="6" name="Retângulo 5"/>
            <p:cNvSpPr/>
            <p:nvPr/>
          </p:nvSpPr>
          <p:spPr>
            <a:xfrm>
              <a:off x="7314200" y="5954460"/>
              <a:ext cx="401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rgbClr val="FF0000"/>
                  </a:solidFill>
                </a:rPr>
                <a:t>F</a:t>
              </a:r>
              <a:endParaRPr lang="pt-BR" sz="2800" b="1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7286644" y="4882890"/>
              <a:ext cx="442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286644" y="4311386"/>
              <a:ext cx="442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286644" y="5406110"/>
              <a:ext cx="442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b="1" dirty="0">
                  <a:solidFill>
                    <a:srgbClr val="00B050"/>
                  </a:solidFill>
                </a:rPr>
                <a:t>V</a:t>
              </a:r>
            </a:p>
          </p:txBody>
        </p:sp>
      </p:grpSp>
      <p:pic>
        <p:nvPicPr>
          <p:cNvPr id="25602" name="Picture 2" descr="Resultado de imagem para corredor de atletis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875"/>
            <a:ext cx="1928826" cy="2571769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857224" y="1643050"/>
            <a:ext cx="7715304" cy="157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– </a:t>
            </a:r>
            <a:r>
              <a:rPr lang="pt-BR" dirty="0">
                <a:solidFill>
                  <a:srgbClr val="FF0000"/>
                </a:solidFill>
              </a:rPr>
              <a:t>Para (for)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760"/>
          </a:xfrm>
        </p:spPr>
        <p:txBody>
          <a:bodyPr/>
          <a:lstStyle/>
          <a:p>
            <a:pPr marL="514350" indent="-514350">
              <a:buNone/>
            </a:pPr>
            <a:endParaRPr lang="pt-BR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	Para &lt; </a:t>
            </a:r>
            <a:r>
              <a:rPr lang="pt-BR" dirty="0">
                <a:solidFill>
                  <a:srgbClr val="FF0000"/>
                </a:solidFill>
              </a:rPr>
              <a:t>variável </a:t>
            </a:r>
            <a:r>
              <a:rPr lang="pt-BR" dirty="0">
                <a:solidFill>
                  <a:srgbClr val="00B050"/>
                </a:solidFill>
              </a:rPr>
              <a:t>&gt; </a:t>
            </a:r>
            <a:r>
              <a:rPr lang="pt-BR" dirty="0">
                <a:solidFill>
                  <a:srgbClr val="FF0000"/>
                </a:solidFill>
              </a:rPr>
              <a:t>in</a:t>
            </a:r>
            <a:r>
              <a:rPr lang="pt-BR" dirty="0">
                <a:solidFill>
                  <a:srgbClr val="00B050"/>
                </a:solidFill>
              </a:rPr>
              <a:t> &lt; </a:t>
            </a:r>
            <a:r>
              <a:rPr lang="pt-BR" dirty="0">
                <a:solidFill>
                  <a:srgbClr val="FF0000"/>
                </a:solidFill>
              </a:rPr>
              <a:t>objeto </a:t>
            </a:r>
            <a:r>
              <a:rPr lang="pt-BR" dirty="0" err="1">
                <a:solidFill>
                  <a:srgbClr val="FF0000"/>
                </a:solidFill>
              </a:rPr>
              <a:t>interável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&gt;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              Executa &lt;</a:t>
            </a:r>
            <a:r>
              <a:rPr lang="pt-BR" dirty="0">
                <a:solidFill>
                  <a:srgbClr val="0070C0"/>
                </a:solidFill>
              </a:rPr>
              <a:t>comando&gt;</a:t>
            </a:r>
            <a:r>
              <a:rPr lang="pt-BR" dirty="0">
                <a:solidFill>
                  <a:srgbClr val="00B050"/>
                </a:solidFill>
              </a:rPr>
              <a:t>;</a:t>
            </a:r>
          </a:p>
          <a:p>
            <a:pPr marL="514350" indent="-514350">
              <a:buNone/>
            </a:pPr>
            <a:r>
              <a:rPr lang="pt-BR" dirty="0">
                <a:solidFill>
                  <a:srgbClr val="00B050"/>
                </a:solidFill>
              </a:rPr>
              <a:t>	</a:t>
            </a:r>
            <a:r>
              <a:rPr lang="pt-BR" dirty="0" err="1">
                <a:solidFill>
                  <a:srgbClr val="00B050"/>
                </a:solidFill>
              </a:rPr>
              <a:t>Fim-Para</a:t>
            </a:r>
            <a:r>
              <a:rPr lang="pt-BR" dirty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452804" y="3500438"/>
          <a:ext cx="3190898" cy="277179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9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FF00"/>
                          </a:solidFill>
                        </a:rPr>
                        <a:t>item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FF00"/>
                          </a:solidFill>
                        </a:rPr>
                        <a:t>[1,2,3]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item =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item =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3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item =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item =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item 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item 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item = 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885572" y="5715016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F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6858016" y="4595162"/>
            <a:ext cx="44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9" name="Retângulo 8"/>
          <p:cNvSpPr/>
          <p:nvPr/>
        </p:nvSpPr>
        <p:spPr>
          <a:xfrm>
            <a:off x="6858016" y="4000504"/>
            <a:ext cx="44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58016" y="5143512"/>
            <a:ext cx="44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57224" y="1643050"/>
            <a:ext cx="7715304" cy="157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Alan\Desktop\carro.jpg"/>
          <p:cNvPicPr>
            <a:picLocks noChangeAspect="1" noChangeArrowheads="1"/>
          </p:cNvPicPr>
          <p:nvPr/>
        </p:nvPicPr>
        <p:blipFill>
          <a:blip r:embed="rId2"/>
          <a:srcRect l="18018" r="20952"/>
          <a:stretch>
            <a:fillRect/>
          </a:stretch>
        </p:blipFill>
        <p:spPr bwMode="auto">
          <a:xfrm>
            <a:off x="962831" y="3605916"/>
            <a:ext cx="2251847" cy="246629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Calcular a média de notas de 10 alunos.</a:t>
            </a:r>
            <a:endParaRPr lang="pt-BR" dirty="0"/>
          </a:p>
          <a:p>
            <a:pPr marL="788670" lvl="1" indent="-514350">
              <a:buNone/>
            </a:pPr>
            <a:r>
              <a:rPr lang="pt-BR" dirty="0"/>
              <a:t>	Análise</a:t>
            </a:r>
          </a:p>
          <a:p>
            <a:pPr marL="788670" lvl="1" indent="-514350">
              <a:buNone/>
            </a:pPr>
            <a:r>
              <a:rPr lang="pt-BR" dirty="0"/>
              <a:t>Objetivo:  </a:t>
            </a:r>
            <a:r>
              <a:rPr lang="pt-BR" dirty="0">
                <a:solidFill>
                  <a:srgbClr val="0070C0"/>
                </a:solidFill>
              </a:rPr>
              <a:t>Repetir 10 vezes o cálculo da média de 2 números</a:t>
            </a:r>
          </a:p>
          <a:p>
            <a:pPr marL="788670" lvl="1" indent="-514350">
              <a:buNone/>
            </a:pPr>
            <a:r>
              <a:rPr lang="pt-BR" dirty="0"/>
              <a:t>Entrada:  </a:t>
            </a:r>
            <a:r>
              <a:rPr lang="pt-BR" dirty="0">
                <a:solidFill>
                  <a:srgbClr val="0070C0"/>
                </a:solidFill>
              </a:rPr>
              <a:t>2 valores </a:t>
            </a:r>
          </a:p>
          <a:p>
            <a:pPr marL="788670" lvl="1" indent="-514350">
              <a:buNone/>
            </a:pPr>
            <a:r>
              <a:rPr lang="pt-BR" dirty="0"/>
              <a:t>Saída:  </a:t>
            </a:r>
            <a:r>
              <a:rPr lang="pt-BR" dirty="0">
                <a:solidFill>
                  <a:srgbClr val="0070C0"/>
                </a:solidFill>
              </a:rPr>
              <a:t>Média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FF0000"/>
                </a:solidFill>
              </a:rPr>
              <a:t>nota 1&lt;real&gt;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nota 2&lt;real&gt;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  media &lt;real&gt;</a:t>
            </a:r>
            <a:endParaRPr lang="pt-BR" dirty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>
                <a:solidFill>
                  <a:srgbClr val="00B050"/>
                </a:solidFill>
              </a:rPr>
              <a:t>Para &lt;</a:t>
            </a:r>
            <a:r>
              <a:rPr lang="pt-BR" dirty="0">
                <a:solidFill>
                  <a:srgbClr val="FF0000"/>
                </a:solidFill>
              </a:rPr>
              <a:t> contador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inicio</a:t>
            </a:r>
            <a:r>
              <a:rPr lang="pt-BR" dirty="0">
                <a:solidFill>
                  <a:srgbClr val="00B050"/>
                </a:solidFill>
              </a:rPr>
              <a:t> ;  </a:t>
            </a:r>
            <a:r>
              <a:rPr lang="pt-BR" dirty="0">
                <a:solidFill>
                  <a:srgbClr val="FF0000"/>
                </a:solidFill>
              </a:rPr>
              <a:t>contador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fim</a:t>
            </a:r>
            <a:r>
              <a:rPr lang="pt-BR" dirty="0">
                <a:solidFill>
                  <a:srgbClr val="00B050"/>
                </a:solidFill>
              </a:rPr>
              <a:t> ; </a:t>
            </a:r>
            <a:r>
              <a:rPr lang="pt-BR" dirty="0">
                <a:solidFill>
                  <a:srgbClr val="FF0000"/>
                </a:solidFill>
              </a:rPr>
              <a:t>contador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passo </a:t>
            </a:r>
            <a:r>
              <a:rPr lang="pt-BR" dirty="0">
                <a:solidFill>
                  <a:srgbClr val="00B050"/>
                </a:solidFill>
              </a:rPr>
              <a:t>&gt;</a:t>
            </a:r>
            <a:r>
              <a:rPr lang="pt-BR" dirty="0">
                <a:solidFill>
                  <a:srgbClr val="FF000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    Ler </a:t>
            </a:r>
            <a:r>
              <a:rPr lang="pt-BR" dirty="0">
                <a:solidFill>
                  <a:srgbClr val="FF0000"/>
                </a:solidFill>
              </a:rPr>
              <a:t>nota 1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	    Ler </a:t>
            </a:r>
            <a:r>
              <a:rPr lang="pt-BR" dirty="0">
                <a:solidFill>
                  <a:srgbClr val="FF0000"/>
                </a:solidFill>
              </a:rPr>
              <a:t>nota 2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	     Calcular </a:t>
            </a:r>
            <a:r>
              <a:rPr lang="pt-BR" dirty="0">
                <a:solidFill>
                  <a:srgbClr val="FF0000"/>
                </a:solidFill>
              </a:rPr>
              <a:t>media = (nota1 + nota2)/2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FF0000"/>
                </a:solidFill>
              </a:rPr>
              <a:t>		   </a:t>
            </a:r>
            <a:r>
              <a:rPr lang="pt-BR" dirty="0">
                <a:solidFill>
                  <a:srgbClr val="00B050"/>
                </a:solidFill>
              </a:rPr>
              <a:t>Escrever</a:t>
            </a:r>
            <a:r>
              <a:rPr lang="pt-BR" dirty="0">
                <a:solidFill>
                  <a:srgbClr val="FF0000"/>
                </a:solidFill>
              </a:rPr>
              <a:t> media</a:t>
            </a:r>
          </a:p>
          <a:p>
            <a:pPr marL="788670" lvl="1" indent="-514350">
              <a:buNone/>
            </a:pPr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Fim-Para</a:t>
            </a:r>
            <a:endParaRPr lang="pt-BR" dirty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 - Código: Sintaxe em “</a:t>
            </a:r>
            <a:r>
              <a:rPr lang="pt-BR" dirty="0" err="1"/>
              <a:t>Python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for </a:t>
            </a:r>
            <a:r>
              <a:rPr lang="pt-BR" sz="2800" dirty="0"/>
              <a:t>item </a:t>
            </a:r>
            <a:r>
              <a:rPr lang="pt-BR" sz="2800" dirty="0">
                <a:solidFill>
                  <a:srgbClr val="0070C0"/>
                </a:solidFill>
              </a:rPr>
              <a:t>in range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/>
              <a:t>0,10</a:t>
            </a:r>
            <a:r>
              <a:rPr lang="pt-BR" sz="2800" dirty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       </a:t>
            </a:r>
            <a:r>
              <a:rPr lang="pt-BR" sz="2800" dirty="0" err="1">
                <a:solidFill>
                  <a:srgbClr val="00B050"/>
                </a:solidFill>
              </a:rPr>
              <a:t>int</a:t>
            </a:r>
            <a:r>
              <a:rPr lang="pt-BR" sz="2800" dirty="0">
                <a:solidFill>
                  <a:srgbClr val="0070C0"/>
                </a:solidFill>
              </a:rPr>
              <a:t>(input(</a:t>
            </a:r>
            <a:r>
              <a:rPr lang="pt-BR" sz="2800" dirty="0"/>
              <a:t>nota1</a:t>
            </a:r>
            <a:r>
              <a:rPr lang="pt-BR" sz="2800" dirty="0">
                <a:solidFill>
                  <a:srgbClr val="0070C0"/>
                </a:solidFill>
              </a:rPr>
              <a:t>))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	 	</a:t>
            </a:r>
            <a:r>
              <a:rPr lang="pt-BR" sz="2800" dirty="0" err="1">
                <a:solidFill>
                  <a:srgbClr val="00B050"/>
                </a:solidFill>
              </a:rPr>
              <a:t>int</a:t>
            </a:r>
            <a:r>
              <a:rPr lang="pt-BR" sz="2800" dirty="0">
                <a:solidFill>
                  <a:srgbClr val="0070C0"/>
                </a:solidFill>
              </a:rPr>
              <a:t>(input(</a:t>
            </a:r>
            <a:r>
              <a:rPr lang="pt-BR" sz="2800" dirty="0"/>
              <a:t>nota2</a:t>
            </a:r>
            <a:r>
              <a:rPr lang="pt-BR" sz="2800" dirty="0">
                <a:solidFill>
                  <a:srgbClr val="0070C0"/>
                </a:solidFill>
              </a:rPr>
              <a:t>))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		media = (nota1+nota2)/2</a:t>
            </a:r>
          </a:p>
          <a:p>
            <a:pPr>
              <a:buNone/>
            </a:pPr>
            <a:r>
              <a:rPr lang="pt-BR" sz="2800" dirty="0"/>
              <a:t>         </a:t>
            </a:r>
            <a:r>
              <a:rPr lang="pt-BR" sz="2800" dirty="0" err="1">
                <a:solidFill>
                  <a:srgbClr val="0070C0"/>
                </a:solidFill>
              </a:rPr>
              <a:t>print</a:t>
            </a:r>
            <a:r>
              <a:rPr lang="pt-BR" sz="2800" dirty="0">
                <a:solidFill>
                  <a:srgbClr val="0070C0"/>
                </a:solidFill>
              </a:rPr>
              <a:t>(</a:t>
            </a:r>
            <a:r>
              <a:rPr lang="pt-BR" sz="2800" dirty="0"/>
              <a:t>media</a:t>
            </a:r>
            <a:r>
              <a:rPr lang="pt-BR" sz="2800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>
                <a:solidFill>
                  <a:srgbClr val="0070C0"/>
                </a:solidFill>
              </a:rPr>
              <a:t>	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3791</TotalTime>
  <Words>569</Words>
  <Application>Microsoft Office PowerPoint</Application>
  <PresentationFormat>Apresentação na tela (4:3)</PresentationFormat>
  <Paragraphs>305</Paragraphs>
  <Slides>27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Gill Sans MT</vt:lpstr>
      <vt:lpstr>Wingdings</vt:lpstr>
      <vt:lpstr>Wingdings 3</vt:lpstr>
      <vt:lpstr>Origem</vt:lpstr>
      <vt:lpstr>LÓGICA DE PROGRAMAÇÃO Aula 3</vt:lpstr>
      <vt:lpstr>Ementa do Módulo de Programação</vt:lpstr>
      <vt:lpstr>Lógica de Programação</vt:lpstr>
      <vt:lpstr>Interação</vt:lpstr>
      <vt:lpstr>Interação – Para (for)</vt:lpstr>
      <vt:lpstr>Interação – Para (for)</vt:lpstr>
      <vt:lpstr>Problema</vt:lpstr>
      <vt:lpstr>Problema</vt:lpstr>
      <vt:lpstr>Pseudo - Código: Sintaxe em “Python”</vt:lpstr>
      <vt:lpstr>Problema</vt:lpstr>
      <vt:lpstr>Problema</vt:lpstr>
      <vt:lpstr>Pseudo - Código: Sintaxe em “Python”</vt:lpstr>
      <vt:lpstr>Interação – Para (for)</vt:lpstr>
      <vt:lpstr>Interação: Enquanto (while)</vt:lpstr>
      <vt:lpstr>Problema</vt:lpstr>
      <vt:lpstr>Problema</vt:lpstr>
      <vt:lpstr>Pseudo - Código: Sintaxe em “Python”</vt:lpstr>
      <vt:lpstr>Interação – Enquanto (while)</vt:lpstr>
      <vt:lpstr>Interação: Faça-Enquanto (do-while)</vt:lpstr>
      <vt:lpstr>Interação: Faça-Enquanto (do-while)</vt:lpstr>
      <vt:lpstr>Problema</vt:lpstr>
      <vt:lpstr>Pseudo - Código: Utilizando For</vt:lpstr>
      <vt:lpstr>Pseudo - Código: Utilizando While</vt:lpstr>
      <vt:lpstr>Lógica de Programação - Exercícios</vt:lpstr>
      <vt:lpstr>Normas (convenções) Algoritmo</vt:lpstr>
      <vt:lpstr>Lógica de Programação - Exercícios</vt:lpstr>
      <vt:lpstr>Lógica de Programação -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194</cp:revision>
  <dcterms:created xsi:type="dcterms:W3CDTF">2017-01-15T22:04:50Z</dcterms:created>
  <dcterms:modified xsi:type="dcterms:W3CDTF">2019-09-04T12:21:42Z</dcterms:modified>
</cp:coreProperties>
</file>