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0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7" autoAdjust="0"/>
    <p:restoredTop sz="94640" autoAdjust="0"/>
  </p:normalViewPr>
  <p:slideViewPr>
    <p:cSldViewPr>
      <p:cViewPr varScale="1">
        <p:scale>
          <a:sx n="70" d="100"/>
          <a:sy n="70" d="100"/>
        </p:scale>
        <p:origin x="-106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0BB6C51-E3AE-44B9-84A1-AAE802EF7557}" type="datetimeFigureOut">
              <a:rPr lang="pt-BR" smtClean="0"/>
              <a:pPr/>
              <a:t>17/05/2017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17/05/2017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17/05/2017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17/05/2017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0BB6C51-E3AE-44B9-84A1-AAE802EF7557}" type="datetimeFigureOut">
              <a:rPr lang="pt-BR" smtClean="0"/>
              <a:pPr/>
              <a:t>17/05/2017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17/05/2017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17/05/2017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17/05/2017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17/05/2017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17/05/2017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17/05/2017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0BB6C51-E3AE-44B9-84A1-AAE802EF7557}" type="datetimeFigureOut">
              <a:rPr lang="pt-BR" smtClean="0"/>
              <a:pPr/>
              <a:t>17/05/2017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MÓDULO III - PROGRAMAÇÃO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85900" y="5000636"/>
            <a:ext cx="6858000" cy="804880"/>
          </a:xfrm>
        </p:spPr>
        <p:txBody>
          <a:bodyPr>
            <a:normAutofit/>
          </a:bodyPr>
          <a:lstStyle/>
          <a:p>
            <a:r>
              <a:rPr lang="pt-BR" dirty="0" smtClean="0"/>
              <a:t>PIBIC-EM 2017</a:t>
            </a:r>
          </a:p>
          <a:p>
            <a:r>
              <a:rPr lang="pt-BR" dirty="0" smtClean="0"/>
              <a:t>Alan Tavares – alan@fem.unicamp.br</a:t>
            </a:r>
            <a:endParaRPr lang="pt-BR" dirty="0"/>
          </a:p>
        </p:txBody>
      </p:sp>
      <p:pic>
        <p:nvPicPr>
          <p:cNvPr id="14340" name="Picture 4" descr="Resultado de imagem para PROGRAMAÇÃ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428604"/>
            <a:ext cx="4572032" cy="2857520"/>
          </a:xfrm>
          <a:prstGeom prst="rect">
            <a:avLst/>
          </a:prstGeom>
          <a:noFill/>
        </p:spPr>
      </p:pic>
      <p:pic>
        <p:nvPicPr>
          <p:cNvPr id="14342" name="Picture 6" descr="Resultado de imagem para hack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214290"/>
            <a:ext cx="5143536" cy="32181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Lógica de Programação - </a:t>
            </a:r>
            <a:r>
              <a:rPr lang="pt-BR" b="1" dirty="0" smtClean="0"/>
              <a:t>Exercícios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Ler </a:t>
            </a:r>
            <a:r>
              <a:rPr lang="pt-BR" u="sng" dirty="0" smtClean="0"/>
              <a:t>quatro</a:t>
            </a:r>
            <a:r>
              <a:rPr lang="pt-BR" dirty="0" smtClean="0"/>
              <a:t> valores </a:t>
            </a:r>
            <a:r>
              <a:rPr lang="pt-BR" u="sng" dirty="0" smtClean="0"/>
              <a:t>inteiros</a:t>
            </a:r>
            <a:r>
              <a:rPr lang="pt-BR" dirty="0" smtClean="0"/>
              <a:t>, em seguida, efetue a </a:t>
            </a:r>
            <a:r>
              <a:rPr lang="pt-BR" u="sng" dirty="0" smtClean="0"/>
              <a:t>média</a:t>
            </a:r>
            <a:r>
              <a:rPr lang="pt-BR" dirty="0" smtClean="0"/>
              <a:t> e mostre o </a:t>
            </a:r>
            <a:r>
              <a:rPr lang="pt-BR" u="sng" dirty="0" smtClean="0"/>
              <a:t>resultado final</a:t>
            </a:r>
            <a:r>
              <a:rPr lang="pt-B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Ler um </a:t>
            </a:r>
            <a:r>
              <a:rPr lang="pt-BR" u="sng" dirty="0" smtClean="0"/>
              <a:t>preço</a:t>
            </a:r>
            <a:r>
              <a:rPr lang="pt-BR" dirty="0" smtClean="0"/>
              <a:t> de um produto em </a:t>
            </a:r>
            <a:r>
              <a:rPr lang="pt-BR" u="sng" dirty="0" smtClean="0"/>
              <a:t>reais</a:t>
            </a:r>
            <a:r>
              <a:rPr lang="pt-BR" dirty="0" smtClean="0"/>
              <a:t>, e a </a:t>
            </a:r>
            <a:r>
              <a:rPr lang="pt-BR" u="sng" dirty="0" smtClean="0"/>
              <a:t>taxa</a:t>
            </a:r>
            <a:r>
              <a:rPr lang="pt-BR" dirty="0" smtClean="0"/>
              <a:t> de conversão em dólar e informar o </a:t>
            </a:r>
            <a:r>
              <a:rPr lang="pt-BR" u="sng" dirty="0" smtClean="0"/>
              <a:t>preço</a:t>
            </a:r>
            <a:r>
              <a:rPr lang="pt-BR" dirty="0" smtClean="0"/>
              <a:t> do produto convertido para </a:t>
            </a:r>
            <a:r>
              <a:rPr lang="pt-BR" u="sng" dirty="0" smtClean="0"/>
              <a:t>dólar</a:t>
            </a:r>
            <a:r>
              <a:rPr lang="pt-B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  <p:pic>
        <p:nvPicPr>
          <p:cNvPr id="4" name="Picture 4" descr="Resultado de imagem para programaçã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3500438"/>
            <a:ext cx="4214842" cy="26342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Ementa do Módulo de Programação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43956" cy="4924444"/>
          </a:xfrm>
        </p:spPr>
        <p:txBody>
          <a:bodyPr>
            <a:normAutofit/>
          </a:bodyPr>
          <a:lstStyle/>
          <a:p>
            <a:r>
              <a:rPr lang="pt-BR" dirty="0" smtClean="0"/>
              <a:t>Lógica de Programação – Aula 1</a:t>
            </a:r>
          </a:p>
          <a:p>
            <a:pPr marL="531813" lvl="1" indent="-258763">
              <a:buFont typeface="Wingdings" pitchFamily="2" charset="2"/>
              <a:buChar char="ü"/>
            </a:pPr>
            <a:r>
              <a:rPr lang="pt-BR" dirty="0" smtClean="0"/>
              <a:t>Algoritmo / Definição de Problema / Análise Solução;</a:t>
            </a:r>
          </a:p>
          <a:p>
            <a:pPr marL="273050" indent="-273050"/>
            <a:r>
              <a:rPr lang="pt-BR" dirty="0" smtClean="0"/>
              <a:t>Tipos de Dados – Aula 2</a:t>
            </a:r>
          </a:p>
          <a:p>
            <a:pPr marL="547370" lvl="1" indent="-273050">
              <a:buFont typeface="Wingdings" pitchFamily="2" charset="2"/>
              <a:buChar char="ü"/>
            </a:pPr>
            <a:r>
              <a:rPr lang="pt-BR" dirty="0" smtClean="0"/>
              <a:t>Conceito de Constantes / Variáveis / Classificação;</a:t>
            </a:r>
          </a:p>
          <a:p>
            <a:pPr marL="273050" indent="-273050"/>
            <a:r>
              <a:rPr lang="pt-BR" dirty="0" smtClean="0"/>
              <a:t>Operações Matemáticas – Aula 3</a:t>
            </a:r>
          </a:p>
          <a:p>
            <a:pPr marL="547370" lvl="1" indent="-273050">
              <a:buFont typeface="Wingdings" pitchFamily="2" charset="2"/>
              <a:buChar char="ü"/>
            </a:pPr>
            <a:r>
              <a:rPr lang="pt-BR" dirty="0" smtClean="0"/>
              <a:t>Soma / Subtração / Multiplicação / Divisão / Resto ...</a:t>
            </a:r>
          </a:p>
          <a:p>
            <a:pPr marL="273050" indent="-273050"/>
            <a:r>
              <a:rPr lang="pt-BR" dirty="0" smtClean="0"/>
              <a:t>Estruturas de Controle (Laços de Repetição) – Aula 4/5</a:t>
            </a:r>
          </a:p>
          <a:p>
            <a:pPr marL="547370" lvl="1" indent="-273050">
              <a:buFont typeface="Wingdings" pitchFamily="2" charset="2"/>
              <a:buChar char="ü"/>
            </a:pPr>
            <a:r>
              <a:rPr lang="pt-BR" dirty="0" smtClean="0"/>
              <a:t>Aplicação de programas: Sequencial / Condicional / Interação;</a:t>
            </a:r>
          </a:p>
          <a:p>
            <a:pPr marL="273050" indent="-273050"/>
            <a:endParaRPr lang="pt-BR" dirty="0" smtClean="0"/>
          </a:p>
          <a:p>
            <a:pPr marL="273050" indent="-273050">
              <a:buNone/>
            </a:pPr>
            <a:endParaRPr lang="pt-BR" dirty="0" smtClean="0"/>
          </a:p>
          <a:p>
            <a:pPr marL="273050" indent="-273050"/>
            <a:endParaRPr lang="pt-BR" dirty="0" smtClean="0"/>
          </a:p>
          <a:p>
            <a:pPr marL="273050" indent="-273050"/>
            <a:endParaRPr lang="pt-BR" dirty="0" smtClean="0"/>
          </a:p>
          <a:p>
            <a:pPr marL="788670" lvl="1" indent="-514350">
              <a:buFont typeface="+mj-lt"/>
              <a:buAutoNum type="alphaLcPeriod"/>
            </a:pPr>
            <a:endParaRPr lang="pt-BR" dirty="0" smtClean="0"/>
          </a:p>
          <a:p>
            <a:pPr marL="788670" lvl="1" indent="-514350">
              <a:buFont typeface="+mj-lt"/>
              <a:buAutoNum type="alphaLcPeriod"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Resultado de imagem para o que é?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0826" y="1285860"/>
            <a:ext cx="1785950" cy="2027741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Lógica de Programação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Introdução – O que é programação?</a:t>
            </a:r>
          </a:p>
          <a:p>
            <a:r>
              <a:rPr lang="pt-BR" dirty="0" smtClean="0"/>
              <a:t>Definição de Problema</a:t>
            </a:r>
          </a:p>
          <a:p>
            <a:r>
              <a:rPr lang="pt-BR" dirty="0" smtClean="0"/>
              <a:t>Análise Solução</a:t>
            </a:r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1857356" y="2928934"/>
            <a:ext cx="1857388" cy="928694"/>
          </a:xfrm>
          <a:prstGeom prst="round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Problema</a:t>
            </a:r>
            <a:endParaRPr lang="pt-BR" dirty="0"/>
          </a:p>
        </p:txBody>
      </p:sp>
      <p:grpSp>
        <p:nvGrpSpPr>
          <p:cNvPr id="33" name="Grupo 32"/>
          <p:cNvGrpSpPr/>
          <p:nvPr/>
        </p:nvGrpSpPr>
        <p:grpSpPr>
          <a:xfrm>
            <a:off x="3714744" y="2928934"/>
            <a:ext cx="2857520" cy="928694"/>
            <a:chOff x="3714744" y="2928934"/>
            <a:chExt cx="2857520" cy="928694"/>
          </a:xfrm>
        </p:grpSpPr>
        <p:sp>
          <p:nvSpPr>
            <p:cNvPr id="8" name="Retângulo de cantos arredondados 7"/>
            <p:cNvSpPr/>
            <p:nvPr/>
          </p:nvSpPr>
          <p:spPr>
            <a:xfrm>
              <a:off x="4714876" y="2928934"/>
              <a:ext cx="1857388" cy="92869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Programa</a:t>
              </a:r>
              <a:endParaRPr lang="pt-BR" dirty="0"/>
            </a:p>
          </p:txBody>
        </p:sp>
        <p:cxnSp>
          <p:nvCxnSpPr>
            <p:cNvPr id="10" name="Conector de seta reta 9"/>
            <p:cNvCxnSpPr>
              <a:stCxn id="6" idx="3"/>
              <a:endCxn id="8" idx="1"/>
            </p:cNvCxnSpPr>
            <p:nvPr/>
          </p:nvCxnSpPr>
          <p:spPr>
            <a:xfrm>
              <a:off x="3714744" y="3393281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Grupo 31"/>
          <p:cNvGrpSpPr/>
          <p:nvPr/>
        </p:nvGrpSpPr>
        <p:grpSpPr>
          <a:xfrm>
            <a:off x="4714876" y="3858422"/>
            <a:ext cx="1857388" cy="1642280"/>
            <a:chOff x="4714876" y="3858422"/>
            <a:chExt cx="1857388" cy="1642280"/>
          </a:xfrm>
        </p:grpSpPr>
        <p:sp>
          <p:nvSpPr>
            <p:cNvPr id="14" name="Retângulo de cantos arredondados 13"/>
            <p:cNvSpPr/>
            <p:nvPr/>
          </p:nvSpPr>
          <p:spPr>
            <a:xfrm>
              <a:off x="4714876" y="4572008"/>
              <a:ext cx="1857388" cy="928694"/>
            </a:xfrm>
            <a:prstGeom prst="roundRect">
              <a:avLst/>
            </a:prstGeom>
            <a:solidFill>
              <a:srgbClr val="00B050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Solução</a:t>
              </a:r>
              <a:endParaRPr lang="pt-BR" dirty="0"/>
            </a:p>
          </p:txBody>
        </p:sp>
        <p:cxnSp>
          <p:nvCxnSpPr>
            <p:cNvPr id="17" name="Conector de seta reta 16"/>
            <p:cNvCxnSpPr>
              <a:stCxn id="8" idx="2"/>
              <a:endCxn id="14" idx="0"/>
            </p:cNvCxnSpPr>
            <p:nvPr/>
          </p:nvCxnSpPr>
          <p:spPr>
            <a:xfrm rot="5400000">
              <a:off x="5286380" y="4214818"/>
              <a:ext cx="71438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6390" name="Picture 6" descr="Imagem relacionad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4000504"/>
            <a:ext cx="1905000" cy="1905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0" name="Picture 6" descr="Imagem relacionad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9744" y="4286256"/>
            <a:ext cx="1905000" cy="190500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Lógica de Programação</a:t>
            </a:r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1857356" y="3286124"/>
            <a:ext cx="1857388" cy="928694"/>
          </a:xfrm>
          <a:prstGeom prst="round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4714876" y="3286124"/>
            <a:ext cx="1857388" cy="9286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Programa</a:t>
            </a:r>
            <a:endParaRPr lang="pt-BR" dirty="0"/>
          </a:p>
        </p:txBody>
      </p:sp>
      <p:cxnSp>
        <p:nvCxnSpPr>
          <p:cNvPr id="10" name="Conector de seta reta 9"/>
          <p:cNvCxnSpPr>
            <a:stCxn id="6" idx="3"/>
            <a:endCxn id="8" idx="1"/>
          </p:cNvCxnSpPr>
          <p:nvPr/>
        </p:nvCxnSpPr>
        <p:spPr>
          <a:xfrm>
            <a:off x="3714744" y="3750471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tângulo de cantos arredondados 13"/>
          <p:cNvSpPr/>
          <p:nvPr/>
        </p:nvSpPr>
        <p:spPr>
          <a:xfrm>
            <a:off x="4714876" y="4929198"/>
            <a:ext cx="1857388" cy="928694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Solução</a:t>
            </a:r>
            <a:endParaRPr lang="pt-BR" dirty="0"/>
          </a:p>
        </p:txBody>
      </p:sp>
      <p:cxnSp>
        <p:nvCxnSpPr>
          <p:cNvPr id="17" name="Conector de seta reta 16"/>
          <p:cNvCxnSpPr>
            <a:stCxn id="8" idx="2"/>
            <a:endCxn id="14" idx="0"/>
          </p:cNvCxnSpPr>
          <p:nvPr/>
        </p:nvCxnSpPr>
        <p:spPr>
          <a:xfrm rot="5400000">
            <a:off x="5286380" y="4572008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2" name="Grupo 31"/>
          <p:cNvGrpSpPr/>
          <p:nvPr/>
        </p:nvGrpSpPr>
        <p:grpSpPr>
          <a:xfrm>
            <a:off x="3714744" y="1571612"/>
            <a:ext cx="2857520" cy="928694"/>
            <a:chOff x="3714744" y="1571612"/>
            <a:chExt cx="2857520" cy="928694"/>
          </a:xfrm>
        </p:grpSpPr>
        <p:sp>
          <p:nvSpPr>
            <p:cNvPr id="16" name="Retângulo de cantos arredondados 15"/>
            <p:cNvSpPr/>
            <p:nvPr/>
          </p:nvSpPr>
          <p:spPr>
            <a:xfrm>
              <a:off x="4714876" y="1571612"/>
              <a:ext cx="1857388" cy="92869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Algoritmo</a:t>
              </a:r>
              <a:endParaRPr lang="pt-BR" dirty="0"/>
            </a:p>
          </p:txBody>
        </p:sp>
        <p:cxnSp>
          <p:nvCxnSpPr>
            <p:cNvPr id="18" name="Conector de seta reta 17"/>
            <p:cNvCxnSpPr>
              <a:stCxn id="12" idx="3"/>
              <a:endCxn id="16" idx="1"/>
            </p:cNvCxnSpPr>
            <p:nvPr/>
          </p:nvCxnSpPr>
          <p:spPr>
            <a:xfrm>
              <a:off x="3714744" y="2035959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upo 30"/>
          <p:cNvGrpSpPr/>
          <p:nvPr/>
        </p:nvGrpSpPr>
        <p:grpSpPr>
          <a:xfrm>
            <a:off x="1857356" y="1571612"/>
            <a:ext cx="1857388" cy="1715306"/>
            <a:chOff x="1857356" y="1571612"/>
            <a:chExt cx="1857388" cy="1715306"/>
          </a:xfrm>
        </p:grpSpPr>
        <p:sp>
          <p:nvSpPr>
            <p:cNvPr id="12" name="Retângulo de cantos arredondados 11"/>
            <p:cNvSpPr/>
            <p:nvPr/>
          </p:nvSpPr>
          <p:spPr>
            <a:xfrm>
              <a:off x="1857356" y="1571612"/>
              <a:ext cx="1857388" cy="92869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Análise</a:t>
              </a:r>
              <a:endParaRPr lang="pt-BR" dirty="0"/>
            </a:p>
          </p:txBody>
        </p:sp>
        <p:cxnSp>
          <p:nvCxnSpPr>
            <p:cNvPr id="23" name="Conector de seta reta 22"/>
            <p:cNvCxnSpPr>
              <a:stCxn id="6" idx="0"/>
              <a:endCxn id="12" idx="2"/>
            </p:cNvCxnSpPr>
            <p:nvPr/>
          </p:nvCxnSpPr>
          <p:spPr>
            <a:xfrm rot="5400000" flipH="1" flipV="1">
              <a:off x="2393141" y="2893215"/>
              <a:ext cx="78581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" name="Conector de seta reta 23"/>
          <p:cNvCxnSpPr>
            <a:stCxn id="16" idx="2"/>
            <a:endCxn id="8" idx="0"/>
          </p:cNvCxnSpPr>
          <p:nvPr/>
        </p:nvCxnSpPr>
        <p:spPr>
          <a:xfrm rot="5400000">
            <a:off x="5250661" y="2893215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Lógica de Programação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#algoritmo</a:t>
            </a:r>
            <a:r>
              <a:rPr lang="pt-BR" dirty="0" smtClean="0"/>
              <a:t> :  Sequência de instruções (ou passos) para resolver um determinado problema;</a:t>
            </a:r>
          </a:p>
          <a:p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Definição </a:t>
            </a:r>
            <a:r>
              <a:rPr lang="pt-BR" dirty="0" smtClean="0"/>
              <a:t>do </a:t>
            </a:r>
            <a:r>
              <a:rPr lang="pt-BR" dirty="0" smtClean="0"/>
              <a:t>Problema</a:t>
            </a:r>
          </a:p>
          <a:p>
            <a:pPr marL="1062990" lvl="2" indent="-514350">
              <a:buNone/>
            </a:pPr>
            <a:r>
              <a:rPr lang="pt-BR" dirty="0" smtClean="0"/>
              <a:t>	Somar 2 valores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Análise (como fazer?)</a:t>
            </a:r>
          </a:p>
          <a:p>
            <a:pPr marL="788670" lvl="1" indent="-514350">
              <a:buFont typeface="Wingdings" pitchFamily="2" charset="2"/>
              <a:buChar char="ü"/>
            </a:pPr>
            <a:r>
              <a:rPr lang="pt-BR" dirty="0" smtClean="0"/>
              <a:t>Objetivo</a:t>
            </a:r>
          </a:p>
          <a:p>
            <a:pPr marL="788670" lvl="1" indent="-514350">
              <a:buFont typeface="Wingdings" pitchFamily="2" charset="2"/>
              <a:buChar char="ü"/>
            </a:pPr>
            <a:r>
              <a:rPr lang="pt-BR" dirty="0" smtClean="0"/>
              <a:t>Entrada</a:t>
            </a:r>
          </a:p>
          <a:p>
            <a:pPr marL="788670" lvl="1" indent="-514350">
              <a:buFont typeface="Wingdings" pitchFamily="2" charset="2"/>
              <a:buChar char="ü"/>
            </a:pPr>
            <a:r>
              <a:rPr lang="pt-BR" dirty="0" smtClean="0"/>
              <a:t>Saída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Algoritmo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Lógica de Programação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Definição de Problema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Análise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Algoritmo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None/>
            </a:pPr>
            <a:r>
              <a:rPr lang="pt-BR" dirty="0" smtClean="0"/>
              <a:t>Receita 				Algoritmo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</p:txBody>
      </p:sp>
      <p:sp>
        <p:nvSpPr>
          <p:cNvPr id="4" name="Retângulo 3"/>
          <p:cNvSpPr/>
          <p:nvPr/>
        </p:nvSpPr>
        <p:spPr>
          <a:xfrm>
            <a:off x="1071538" y="3786190"/>
            <a:ext cx="1857388" cy="1928826"/>
          </a:xfrm>
          <a:prstGeom prst="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Ingredientes</a:t>
            </a:r>
          </a:p>
          <a:p>
            <a:pPr algn="ctr"/>
            <a:endParaRPr lang="pt-BR" dirty="0"/>
          </a:p>
          <a:p>
            <a:pPr algn="ctr"/>
            <a:r>
              <a:rPr lang="pt-BR" dirty="0" smtClean="0"/>
              <a:t>Modo de preparo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5572132" y="3786190"/>
            <a:ext cx="1857388" cy="1928826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Entradas</a:t>
            </a:r>
          </a:p>
          <a:p>
            <a:pPr algn="ctr"/>
            <a:endParaRPr lang="pt-BR" dirty="0"/>
          </a:p>
          <a:p>
            <a:pPr algn="ctr"/>
            <a:r>
              <a:rPr lang="pt-BR" dirty="0" smtClean="0"/>
              <a:t>Instruções</a:t>
            </a:r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Lógica de Programação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/>
            <a:r>
              <a:rPr lang="pt-BR" dirty="0" smtClean="0"/>
              <a:t>Tipos de Algoritmo</a:t>
            </a:r>
          </a:p>
          <a:p>
            <a:pPr marL="788670" lvl="1" indent="-514350">
              <a:buFont typeface="+mj-lt"/>
              <a:buAutoNum type="arabicPeriod"/>
            </a:pPr>
            <a:r>
              <a:rPr lang="pt-BR" dirty="0" smtClean="0"/>
              <a:t>Sequencial</a:t>
            </a:r>
          </a:p>
          <a:p>
            <a:pPr marL="788670" lvl="1" indent="-514350">
              <a:buFont typeface="+mj-lt"/>
              <a:buAutoNum type="arabicPeriod"/>
            </a:pPr>
            <a:r>
              <a:rPr lang="pt-BR" dirty="0" smtClean="0"/>
              <a:t>Condicional</a:t>
            </a:r>
          </a:p>
          <a:p>
            <a:pPr marL="788670" lvl="1" indent="-514350">
              <a:buFont typeface="+mj-lt"/>
              <a:buAutoNum type="arabicPeriod"/>
            </a:pPr>
            <a:r>
              <a:rPr lang="pt-BR" dirty="0" smtClean="0"/>
              <a:t>Interação</a:t>
            </a:r>
          </a:p>
          <a:p>
            <a:pPr marL="788670" lvl="1" indent="-514350">
              <a:buFont typeface="+mj-lt"/>
              <a:buAutoNum type="arabicPeriod"/>
            </a:pPr>
            <a:endParaRPr lang="pt-BR" dirty="0" smtClean="0"/>
          </a:p>
          <a:p>
            <a:pPr marL="788670" lvl="1" indent="-514350">
              <a:buFont typeface="+mj-lt"/>
              <a:buAutoNum type="arabicPeriod"/>
            </a:pPr>
            <a:endParaRPr lang="pt-BR" dirty="0" smtClean="0"/>
          </a:p>
          <a:p>
            <a:pPr marL="788670" lvl="1" indent="-514350">
              <a:buNone/>
            </a:pPr>
            <a:r>
              <a:rPr lang="pt-BR" u="sng" dirty="0" smtClean="0">
                <a:solidFill>
                  <a:srgbClr val="C00000"/>
                </a:solidFill>
              </a:rPr>
              <a:t>Observação</a:t>
            </a:r>
            <a:r>
              <a:rPr lang="pt-BR" dirty="0" smtClean="0"/>
              <a:t>: um bom algoritmo pode ser implementado em qualquer linguagem de programação!</a:t>
            </a:r>
          </a:p>
          <a:p>
            <a:pPr marL="788670" lvl="1" indent="-514350">
              <a:buFont typeface="+mj-lt"/>
              <a:buAutoNum type="arabicPeriod"/>
            </a:pPr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Lógica de Programação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Definição de Problema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Análise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Algoritmo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Implementação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None/>
            </a:pPr>
            <a:r>
              <a:rPr lang="pt-BR" dirty="0" smtClean="0"/>
              <a:t>				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</p:txBody>
      </p:sp>
      <p:sp>
        <p:nvSpPr>
          <p:cNvPr id="6" name="Elipse 5"/>
          <p:cNvSpPr/>
          <p:nvPr/>
        </p:nvSpPr>
        <p:spPr>
          <a:xfrm>
            <a:off x="1142976" y="3857628"/>
            <a:ext cx="2571768" cy="142876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Algoritmo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5000628" y="3857628"/>
            <a:ext cx="3000396" cy="142876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Linguagem de Programação</a:t>
            </a:r>
            <a:endParaRPr lang="pt-BR" dirty="0"/>
          </a:p>
        </p:txBody>
      </p:sp>
      <p:cxnSp>
        <p:nvCxnSpPr>
          <p:cNvPr id="9" name="Conector de seta reta 8"/>
          <p:cNvCxnSpPr>
            <a:stCxn id="6" idx="6"/>
            <a:endCxn id="7" idx="2"/>
          </p:cNvCxnSpPr>
          <p:nvPr/>
        </p:nvCxnSpPr>
        <p:spPr>
          <a:xfrm>
            <a:off x="3714744" y="4572008"/>
            <a:ext cx="1285884" cy="158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Lógica de Programação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Definição de Problema</a:t>
            </a:r>
          </a:p>
          <a:p>
            <a:pPr marL="1062990" lvl="2" indent="-514350">
              <a:buNone/>
            </a:pPr>
            <a:r>
              <a:rPr lang="pt-BR" dirty="0" smtClean="0"/>
              <a:t>	...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Análise</a:t>
            </a:r>
          </a:p>
          <a:p>
            <a:pPr marL="788670" lvl="1" indent="-514350">
              <a:buFont typeface="Wingdings" pitchFamily="2" charset="2"/>
              <a:buChar char="ü"/>
            </a:pPr>
            <a:r>
              <a:rPr lang="pt-BR" dirty="0" smtClean="0"/>
              <a:t>Objetivo: ...</a:t>
            </a:r>
          </a:p>
          <a:p>
            <a:pPr marL="788670" lvl="1" indent="-514350">
              <a:buFont typeface="Wingdings" pitchFamily="2" charset="2"/>
              <a:buChar char="ü"/>
            </a:pPr>
            <a:r>
              <a:rPr lang="pt-BR" dirty="0" smtClean="0"/>
              <a:t>Entrada: ...</a:t>
            </a:r>
          </a:p>
          <a:p>
            <a:pPr marL="788670" lvl="1" indent="-514350">
              <a:buFont typeface="Wingdings" pitchFamily="2" charset="2"/>
              <a:buChar char="ü"/>
            </a:pPr>
            <a:r>
              <a:rPr lang="pt-BR" dirty="0" smtClean="0"/>
              <a:t>Saída: ...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390</TotalTime>
  <Words>233</Words>
  <Application>Microsoft Office PowerPoint</Application>
  <PresentationFormat>Apresentação na tela (4:3)</PresentationFormat>
  <Paragraphs>79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Origem</vt:lpstr>
      <vt:lpstr>MÓDULO III - PROGRAMAÇÃO</vt:lpstr>
      <vt:lpstr>Ementa do Módulo de Programação</vt:lpstr>
      <vt:lpstr>Lógica de Programação</vt:lpstr>
      <vt:lpstr>Lógica de Programação</vt:lpstr>
      <vt:lpstr>Lógica de Programação</vt:lpstr>
      <vt:lpstr>Lógica de Programação</vt:lpstr>
      <vt:lpstr>Lógica de Programação</vt:lpstr>
      <vt:lpstr>Lógica de Programação</vt:lpstr>
      <vt:lpstr>Lógica de Programação</vt:lpstr>
      <vt:lpstr>Lógica de Programação - Exercícios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</dc:title>
  <dc:creator>Alan Tavares</dc:creator>
  <cp:lastModifiedBy>Alan Tavares</cp:lastModifiedBy>
  <cp:revision>27</cp:revision>
  <dcterms:created xsi:type="dcterms:W3CDTF">2017-01-15T22:04:50Z</dcterms:created>
  <dcterms:modified xsi:type="dcterms:W3CDTF">2017-05-17T23:31:59Z</dcterms:modified>
</cp:coreProperties>
</file>