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0" r:id="rId5"/>
    <p:sldId id="273" r:id="rId6"/>
    <p:sldId id="271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 autoAdjust="0"/>
    <p:restoredTop sz="94640" autoAdjust="0"/>
  </p:normalViewPr>
  <p:slideViewPr>
    <p:cSldViewPr>
      <p:cViewPr varScale="1">
        <p:scale>
          <a:sx n="67" d="100"/>
          <a:sy n="67" d="100"/>
        </p:scale>
        <p:origin x="-1048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BB6C51-E3AE-44B9-84A1-AAE802EF7557}" type="datetimeFigureOut">
              <a:rPr lang="pt-BR" smtClean="0"/>
              <a:pPr/>
              <a:t>22/01/2017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D4027D-3BA1-4711-B539-D450FF2658A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 smtClean="0"/>
              <a:t>MÓDULO III – PROGRAMAÇÃO</a:t>
            </a:r>
            <a:br>
              <a:rPr lang="pt-BR" dirty="0" smtClean="0"/>
            </a:br>
            <a:r>
              <a:rPr lang="pt-BR" dirty="0" smtClean="0"/>
              <a:t>Aula 2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5900" y="5000636"/>
            <a:ext cx="6858000" cy="804880"/>
          </a:xfrm>
        </p:spPr>
        <p:txBody>
          <a:bodyPr>
            <a:normAutofit/>
          </a:bodyPr>
          <a:lstStyle/>
          <a:p>
            <a:r>
              <a:rPr lang="pt-BR" dirty="0" smtClean="0"/>
              <a:t>PIBIC-EM 2017</a:t>
            </a:r>
          </a:p>
          <a:p>
            <a:r>
              <a:rPr lang="pt-BR" dirty="0" smtClean="0"/>
              <a:t>Alan Tavares – alan@fem.unicamp.br</a:t>
            </a:r>
            <a:endParaRPr lang="pt-BR" dirty="0"/>
          </a:p>
        </p:txBody>
      </p:sp>
      <p:pic>
        <p:nvPicPr>
          <p:cNvPr id="14340" name="Picture 4" descr="Resultado de imagem para PROGRAM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428604"/>
            <a:ext cx="4572032" cy="2857520"/>
          </a:xfrm>
          <a:prstGeom prst="rect">
            <a:avLst/>
          </a:prstGeom>
          <a:noFill/>
        </p:spPr>
      </p:pic>
      <p:pic>
        <p:nvPicPr>
          <p:cNvPr id="14342" name="Picture 6" descr="Resultado de imagem para hac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14290"/>
            <a:ext cx="5143536" cy="3218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 Lógicos / Preposições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Negação = </a:t>
            </a:r>
            <a:r>
              <a:rPr lang="pt-BR" dirty="0" smtClean="0">
                <a:solidFill>
                  <a:srgbClr val="0070C0"/>
                </a:solidFill>
              </a:rPr>
              <a:t>“Não”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Conjunção = </a:t>
            </a:r>
            <a:r>
              <a:rPr lang="pt-BR" dirty="0" smtClean="0">
                <a:solidFill>
                  <a:srgbClr val="0070C0"/>
                </a:solidFill>
              </a:rPr>
              <a:t>“E”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Disjunção = </a:t>
            </a:r>
            <a:r>
              <a:rPr lang="pt-BR" dirty="0" smtClean="0">
                <a:solidFill>
                  <a:srgbClr val="0070C0"/>
                </a:solidFill>
              </a:rPr>
              <a:t>“Ou”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Condicionais </a:t>
            </a:r>
            <a:r>
              <a:rPr lang="pt-BR" dirty="0" smtClean="0">
                <a:solidFill>
                  <a:srgbClr val="0070C0"/>
                </a:solidFill>
              </a:rPr>
              <a:t>“Se (...) Então”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Estado de negação é o inverso da afirmação.</a:t>
            </a:r>
          </a:p>
          <a:p>
            <a:pPr marL="514350" indent="-514350">
              <a:buNone/>
            </a:pPr>
            <a:r>
              <a:rPr lang="pt-BR" dirty="0" smtClean="0"/>
              <a:t>	estado = “estamos alegres de estudar programação”</a:t>
            </a:r>
          </a:p>
          <a:p>
            <a:pPr marL="514350" indent="-514350">
              <a:buNone/>
            </a:pPr>
            <a:r>
              <a:rPr lang="pt-BR" dirty="0" smtClean="0"/>
              <a:t>		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286124"/>
          <a:ext cx="5072098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36049"/>
                <a:gridCol w="25360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72198" y="2643182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“Não”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Conjunção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</a:t>
            </a:r>
            <a:r>
              <a:rPr lang="pt-BR" dirty="0" smtClean="0"/>
              <a:t>:  </a:t>
            </a:r>
            <a:r>
              <a:rPr lang="pt-BR" dirty="0" smtClean="0">
                <a:solidFill>
                  <a:srgbClr val="0070C0"/>
                </a:solidFill>
              </a:rPr>
              <a:t>A procura do dia ideal</a:t>
            </a:r>
          </a:p>
          <a:p>
            <a:pPr marL="514350" indent="-514350">
              <a:buNone/>
            </a:pPr>
            <a:r>
              <a:rPr lang="pt-BR" dirty="0" smtClean="0"/>
              <a:t>	AF1 = “Hoje é quarta-feira”</a:t>
            </a:r>
          </a:p>
          <a:p>
            <a:pPr marL="514350" indent="-514350">
              <a:buNone/>
            </a:pPr>
            <a:r>
              <a:rPr lang="pt-BR" dirty="0" smtClean="0"/>
              <a:t>	 AF2 = “Está nevando”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^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601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“E”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Disjunção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</a:t>
            </a:r>
            <a:r>
              <a:rPr lang="pt-BR" dirty="0" smtClean="0">
                <a:solidFill>
                  <a:srgbClr val="0070C0"/>
                </a:solidFill>
              </a:rPr>
              <a:t>Churrasco com os amigos</a:t>
            </a:r>
          </a:p>
          <a:p>
            <a:pPr marL="514350" indent="-514350">
              <a:buNone/>
            </a:pPr>
            <a:r>
              <a:rPr lang="pt-BR" dirty="0" smtClean="0"/>
              <a:t>	AF1 = “Trazer cerveja”</a:t>
            </a:r>
          </a:p>
          <a:p>
            <a:pPr marL="514350" indent="-514350">
              <a:buNone/>
            </a:pPr>
            <a:r>
              <a:rPr lang="pt-BR" dirty="0" smtClean="0"/>
              <a:t>	 AF2 = “Trazer refrigerante”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854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“Ou”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Condicional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>
                <a:solidFill>
                  <a:srgbClr val="FF0000"/>
                </a:solidFill>
              </a:rPr>
              <a:t>Exemplo:  </a:t>
            </a:r>
            <a:r>
              <a:rPr lang="pt-BR" dirty="0" smtClean="0">
                <a:solidFill>
                  <a:srgbClr val="0070C0"/>
                </a:solidFill>
              </a:rPr>
              <a:t>Será que vou passar na prova?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AF1 = “Estudou para prova” - </a:t>
            </a:r>
            <a:r>
              <a:rPr lang="pt-BR" dirty="0" smtClean="0">
                <a:solidFill>
                  <a:srgbClr val="00B050"/>
                </a:solidFill>
              </a:rPr>
              <a:t>premissa</a:t>
            </a:r>
          </a:p>
          <a:p>
            <a:pPr marL="514350" indent="-514350">
              <a:buNone/>
            </a:pPr>
            <a:r>
              <a:rPr lang="pt-BR" dirty="0" smtClean="0"/>
              <a:t>	 AF2 = “Vai tirar 10 na prova”  - </a:t>
            </a:r>
            <a:r>
              <a:rPr lang="pt-BR" dirty="0" smtClean="0">
                <a:solidFill>
                  <a:srgbClr val="00B050"/>
                </a:solidFill>
              </a:rPr>
              <a:t>consequência</a:t>
            </a:r>
          </a:p>
          <a:p>
            <a:pPr marL="514350" indent="-514350">
              <a:buNone/>
            </a:pPr>
            <a:r>
              <a:rPr lang="pt-BR" dirty="0" smtClean="0"/>
              <a:t>	</a:t>
            </a:r>
          </a:p>
          <a:p>
            <a:pPr marL="514350" indent="-514350">
              <a:buNone/>
            </a:pPr>
            <a:r>
              <a:rPr lang="pt-BR" dirty="0" smtClean="0"/>
              <a:t>				Tabela da Verdade</a:t>
            </a:r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071670" y="3789378"/>
          <a:ext cx="507209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0699"/>
                <a:gridCol w="1690699"/>
                <a:gridCol w="16906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AF1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=&gt;</a:t>
                      </a:r>
                      <a:r>
                        <a:rPr lang="pt-BR" dirty="0" smtClean="0"/>
                        <a:t>AF2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6000760" y="3110211"/>
            <a:ext cx="2018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rgbClr val="0070C0"/>
                </a:solidFill>
              </a:rPr>
              <a:t>“Se (...) Então”</a:t>
            </a:r>
            <a:endParaRPr lang="pt-BR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AF1 </a:t>
            </a:r>
            <a:r>
              <a:rPr lang="pt-BR" dirty="0" smtClean="0">
                <a:solidFill>
                  <a:srgbClr val="FF0000"/>
                </a:solidFill>
              </a:rPr>
              <a:t>^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AF1 </a:t>
            </a:r>
            <a:r>
              <a:rPr lang="pt-BR" dirty="0" smtClean="0">
                <a:solidFill>
                  <a:srgbClr val="FF0000"/>
                </a:solidFill>
              </a:rPr>
              <a:t>V *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^ *</a:t>
            </a:r>
            <a:r>
              <a:rPr lang="pt-BR" dirty="0" smtClean="0"/>
              <a:t>AF1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785918" y="1571612"/>
          <a:ext cx="4000528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00264"/>
                <a:gridCol w="2000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OPERADOR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PRECEDÊNCIA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sz="2800" dirty="0" smtClean="0"/>
                        <a:t>^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</a:p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=&gt;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6000760" y="2357430"/>
            <a:ext cx="24322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solidFill>
                  <a:srgbClr val="00B050"/>
                </a:solidFill>
              </a:rPr>
              <a:t>Em uma ambiguidade?</a:t>
            </a:r>
          </a:p>
          <a:p>
            <a:r>
              <a:rPr lang="pt-BR" dirty="0" smtClean="0">
                <a:solidFill>
                  <a:srgbClr val="00B050"/>
                </a:solidFill>
              </a:rPr>
              <a:t>Associatividade a direita</a:t>
            </a:r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pt-BR" dirty="0" smtClean="0"/>
              <a:t>^ : negação “Não”</a:t>
            </a:r>
          </a:p>
          <a:p>
            <a:pPr marL="514350" indent="-514350">
              <a:buNone/>
            </a:pPr>
            <a:r>
              <a:rPr lang="pt-BR" dirty="0" smtClean="0"/>
              <a:t>v  /  ^ : conjunção/disjunção “E” / “Ou”</a:t>
            </a:r>
          </a:p>
          <a:p>
            <a:pPr marL="514350" indent="-514350">
              <a:buNone/>
            </a:pPr>
            <a:r>
              <a:rPr lang="pt-BR" dirty="0" smtClean="0"/>
              <a:t>=&gt; : condição “Se (...) Então”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[AF1 </a:t>
            </a:r>
            <a:r>
              <a:rPr lang="pt-BR" dirty="0" smtClean="0">
                <a:solidFill>
                  <a:srgbClr val="FF0000"/>
                </a:solidFill>
              </a:rPr>
              <a:t>v </a:t>
            </a:r>
            <a:r>
              <a:rPr lang="pt-BR" dirty="0" smtClean="0"/>
              <a:t>(</a:t>
            </a:r>
            <a:r>
              <a:rPr lang="pt-BR" dirty="0" smtClean="0">
                <a:solidFill>
                  <a:srgbClr val="FF0000"/>
                </a:solidFill>
              </a:rPr>
              <a:t>*</a:t>
            </a:r>
            <a:r>
              <a:rPr lang="pt-BR" dirty="0" smtClean="0"/>
              <a:t> AF2)]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[AF1 </a:t>
            </a:r>
            <a:r>
              <a:rPr lang="pt-BR" dirty="0" smtClean="0">
                <a:solidFill>
                  <a:srgbClr val="FF0000"/>
                </a:solidFill>
              </a:rPr>
              <a:t>^ </a:t>
            </a:r>
            <a:r>
              <a:rPr lang="pt-BR" dirty="0" smtClean="0"/>
              <a:t>AF2]</a:t>
            </a:r>
          </a:p>
          <a:p>
            <a:pPr marL="514350" indent="-514350">
              <a:buNone/>
            </a:pPr>
            <a:r>
              <a:rPr lang="pt-BR" dirty="0" smtClean="0"/>
              <a:t>			</a:t>
            </a:r>
            <a:r>
              <a:rPr lang="pt-BR" dirty="0" smtClean="0">
                <a:solidFill>
                  <a:srgbClr val="00B050"/>
                </a:solidFill>
              </a:rPr>
              <a:t> V               </a:t>
            </a:r>
            <a:r>
              <a:rPr lang="pt-BR" dirty="0" err="1" smtClean="0">
                <a:solidFill>
                  <a:srgbClr val="00B050"/>
                </a:solidFill>
              </a:rPr>
              <a:t>V</a:t>
            </a:r>
            <a:r>
              <a:rPr lang="pt-BR" dirty="0" smtClean="0">
                <a:solidFill>
                  <a:srgbClr val="00B050"/>
                </a:solidFill>
              </a:rPr>
              <a:t>       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  <a:endParaRPr lang="pt-BR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pt-BR" dirty="0" smtClean="0"/>
              <a:t>		  </a:t>
            </a:r>
          </a:p>
          <a:p>
            <a:pPr marL="514350" indent="-514350">
              <a:buNone/>
            </a:pPr>
            <a:r>
              <a:rPr lang="pt-BR" dirty="0" smtClean="0"/>
              <a:t>		     </a:t>
            </a:r>
            <a:r>
              <a:rPr lang="pt-BR" dirty="0" smtClean="0">
                <a:solidFill>
                  <a:srgbClr val="00B050"/>
                </a:solidFill>
              </a:rPr>
              <a:t>V                           </a:t>
            </a:r>
            <a:r>
              <a:rPr lang="pt-BR" dirty="0" smtClean="0">
                <a:solidFill>
                  <a:srgbClr val="FF0000"/>
                </a:solidFill>
              </a:rPr>
              <a:t>F          =         F</a:t>
            </a: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Onde: AF1 = </a:t>
            </a:r>
            <a:r>
              <a:rPr lang="pt-BR" dirty="0" smtClean="0">
                <a:solidFill>
                  <a:srgbClr val="00B050"/>
                </a:solidFill>
              </a:rPr>
              <a:t>V</a:t>
            </a:r>
            <a:r>
              <a:rPr lang="pt-BR" dirty="0" smtClean="0"/>
              <a:t> ; AF2 =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500166" y="4071942"/>
            <a:ext cx="10001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4071934" y="407194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2000232" y="4357341"/>
            <a:ext cx="2643206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384"/>
            <a:ext cx="8229600" cy="990600"/>
          </a:xfrm>
        </p:spPr>
        <p:txBody>
          <a:bodyPr/>
          <a:lstStyle/>
          <a:p>
            <a:r>
              <a:rPr lang="pt-BR" dirty="0" smtClean="0"/>
              <a:t>Precedência dos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pt-BR" dirty="0" smtClean="0"/>
              <a:t>^ : negação “Não”</a:t>
            </a:r>
          </a:p>
          <a:p>
            <a:pPr marL="514350" indent="-514350">
              <a:buNone/>
            </a:pPr>
            <a:r>
              <a:rPr lang="pt-BR" dirty="0" smtClean="0"/>
              <a:t>v  /  ^ : conjunção/disjunção “E” / “Ou”</a:t>
            </a:r>
          </a:p>
          <a:p>
            <a:pPr marL="514350" indent="-514350">
              <a:buNone/>
            </a:pPr>
            <a:r>
              <a:rPr lang="pt-BR" dirty="0" smtClean="0"/>
              <a:t>=&gt; : condição “Se (...) Então”			</a:t>
            </a:r>
          </a:p>
          <a:p>
            <a:pPr marL="514350" indent="-514350">
              <a:buNone/>
            </a:pPr>
            <a:r>
              <a:rPr lang="pt-BR" dirty="0" smtClean="0"/>
              <a:t>Expressão:</a:t>
            </a:r>
          </a:p>
          <a:p>
            <a:pPr marL="514350" indent="-514350">
              <a:buNone/>
            </a:pPr>
            <a:r>
              <a:rPr lang="pt-BR" dirty="0" smtClean="0"/>
              <a:t>      AF1 </a:t>
            </a:r>
            <a:r>
              <a:rPr lang="pt-BR" dirty="0" smtClean="0">
                <a:solidFill>
                  <a:srgbClr val="FF0000"/>
                </a:solidFill>
              </a:rPr>
              <a:t>^ *</a:t>
            </a:r>
            <a:r>
              <a:rPr lang="pt-BR" dirty="0" smtClean="0"/>
              <a:t> AF3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AF2 </a:t>
            </a:r>
            <a:r>
              <a:rPr lang="pt-BR" dirty="0" smtClean="0">
                <a:solidFill>
                  <a:srgbClr val="FF0000"/>
                </a:solidFill>
              </a:rPr>
              <a:t>v * </a:t>
            </a:r>
            <a:r>
              <a:rPr lang="pt-BR" dirty="0" smtClean="0"/>
              <a:t>AF3 </a:t>
            </a:r>
            <a:r>
              <a:rPr lang="pt-BR" dirty="0" smtClean="0">
                <a:solidFill>
                  <a:srgbClr val="FF0000"/>
                </a:solidFill>
              </a:rPr>
              <a:t>^</a:t>
            </a:r>
            <a:r>
              <a:rPr lang="pt-BR" dirty="0" smtClean="0"/>
              <a:t> AF1 </a:t>
            </a:r>
            <a:r>
              <a:rPr lang="pt-BR" dirty="0" smtClean="0">
                <a:solidFill>
                  <a:srgbClr val="FF0000"/>
                </a:solidFill>
              </a:rPr>
              <a:t>v *</a:t>
            </a:r>
            <a:r>
              <a:rPr lang="pt-BR" dirty="0" smtClean="0"/>
              <a:t> AF1</a:t>
            </a:r>
          </a:p>
          <a:p>
            <a:pPr marL="514350" indent="-514350">
              <a:buNone/>
            </a:pPr>
            <a:r>
              <a:rPr lang="pt-BR" dirty="0" smtClean="0"/>
              <a:t>					  </a:t>
            </a:r>
          </a:p>
          <a:p>
            <a:pPr marL="514350" indent="-514350">
              <a:buNone/>
            </a:pPr>
            <a:r>
              <a:rPr lang="pt-BR" dirty="0" smtClean="0"/>
              <a:t>		     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Onde: AF1 = </a:t>
            </a:r>
            <a:r>
              <a:rPr lang="pt-BR" dirty="0" smtClean="0">
                <a:solidFill>
                  <a:srgbClr val="00B050"/>
                </a:solidFill>
              </a:rPr>
              <a:t>V</a:t>
            </a:r>
            <a:r>
              <a:rPr lang="pt-BR" dirty="0" smtClean="0"/>
              <a:t> ; AF2 = </a:t>
            </a:r>
            <a:r>
              <a:rPr lang="pt-BR" dirty="0" smtClean="0">
                <a:solidFill>
                  <a:srgbClr val="FF0000"/>
                </a:solidFill>
              </a:rPr>
              <a:t>F </a:t>
            </a:r>
            <a:r>
              <a:rPr lang="pt-BR" dirty="0" smtClean="0"/>
              <a:t>;AF3 =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Ementa do Módulo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43956" cy="4924444"/>
          </a:xfrm>
        </p:spPr>
        <p:txBody>
          <a:bodyPr>
            <a:normAutofit/>
          </a:bodyPr>
          <a:lstStyle/>
          <a:p>
            <a:r>
              <a:rPr lang="pt-BR" dirty="0" smtClean="0"/>
              <a:t>Lógica de Programação – Aula 1</a:t>
            </a:r>
          </a:p>
          <a:p>
            <a:pPr marL="531813" lvl="1" indent="-258763">
              <a:buFont typeface="Wingdings" pitchFamily="2" charset="2"/>
              <a:buChar char="ü"/>
            </a:pPr>
            <a:r>
              <a:rPr lang="pt-BR" dirty="0" smtClean="0"/>
              <a:t>Algoritmo / Definição de Problema / Análise Solução;</a:t>
            </a:r>
          </a:p>
          <a:p>
            <a:pPr marL="273050" indent="-273050"/>
            <a:r>
              <a:rPr lang="pt-BR" dirty="0" smtClean="0"/>
              <a:t>Estruturas de Controle (Laços de Repetição) – Aula 2/3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Aplicação de programas: Sequencial / Condicional / Interação;</a:t>
            </a:r>
          </a:p>
          <a:p>
            <a:pPr marL="273050" indent="-273050"/>
            <a:r>
              <a:rPr lang="pt-BR" dirty="0" smtClean="0"/>
              <a:t>Vetores e Funções – Aula 4/5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Criação / Aplicação / Exercícios Aplicados Robótica;</a:t>
            </a:r>
          </a:p>
          <a:p>
            <a:pPr marL="273050" indent="-273050"/>
            <a:r>
              <a:rPr lang="pt-BR" dirty="0" smtClean="0"/>
              <a:t>Introdução: Linguagem de Programação – Aula 6</a:t>
            </a:r>
          </a:p>
          <a:p>
            <a:pPr marL="547370" lvl="1" indent="-273050">
              <a:buFont typeface="Wingdings" pitchFamily="2" charset="2"/>
              <a:buChar char="ü"/>
            </a:pPr>
            <a:r>
              <a:rPr lang="pt-BR" dirty="0" smtClean="0"/>
              <a:t>Conceitos</a:t>
            </a:r>
          </a:p>
          <a:p>
            <a:pPr marL="273050" indent="-273050"/>
            <a:endParaRPr lang="pt-BR" dirty="0" smtClean="0"/>
          </a:p>
          <a:p>
            <a:pPr marL="547370" lvl="1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>
              <a:buNone/>
            </a:pPr>
            <a:endParaRPr lang="pt-BR" dirty="0" smtClean="0"/>
          </a:p>
          <a:p>
            <a:pPr marL="273050" indent="-273050"/>
            <a:endParaRPr lang="pt-BR" dirty="0" smtClean="0"/>
          </a:p>
          <a:p>
            <a:pPr marL="273050" indent="-273050"/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 smtClean="0"/>
          </a:p>
          <a:p>
            <a:pPr marL="788670" lvl="1" indent="-514350">
              <a:buFont typeface="+mj-lt"/>
              <a:buAutoNum type="alphaL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 - </a:t>
            </a:r>
            <a:r>
              <a:rPr lang="pt-BR" b="1" dirty="0" smtClean="0"/>
              <a:t>Exercícios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</a:t>
            </a:r>
            <a:r>
              <a:rPr lang="pt-BR" u="sng" dirty="0" smtClean="0"/>
              <a:t>quatro</a:t>
            </a:r>
            <a:r>
              <a:rPr lang="pt-BR" dirty="0" smtClean="0"/>
              <a:t> valores </a:t>
            </a:r>
            <a:r>
              <a:rPr lang="pt-BR" u="sng" dirty="0" smtClean="0"/>
              <a:t>inteiros</a:t>
            </a:r>
            <a:r>
              <a:rPr lang="pt-BR" dirty="0" smtClean="0"/>
              <a:t>, em seguida, efetue a </a:t>
            </a:r>
            <a:r>
              <a:rPr lang="pt-BR" u="sng" dirty="0" smtClean="0"/>
              <a:t>média</a:t>
            </a:r>
            <a:r>
              <a:rPr lang="pt-BR" dirty="0" smtClean="0"/>
              <a:t> e mostre o </a:t>
            </a:r>
            <a:r>
              <a:rPr lang="pt-BR" u="sng" dirty="0" smtClean="0"/>
              <a:t>resultado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Ler um </a:t>
            </a:r>
            <a:r>
              <a:rPr lang="pt-BR" u="sng" dirty="0" smtClean="0"/>
              <a:t>preço</a:t>
            </a:r>
            <a:r>
              <a:rPr lang="pt-BR" dirty="0" smtClean="0"/>
              <a:t> de um produto em </a:t>
            </a:r>
            <a:r>
              <a:rPr lang="pt-BR" u="sng" dirty="0" smtClean="0"/>
              <a:t>reais</a:t>
            </a:r>
            <a:r>
              <a:rPr lang="pt-BR" dirty="0" smtClean="0"/>
              <a:t>, e a </a:t>
            </a:r>
            <a:r>
              <a:rPr lang="pt-BR" u="sng" dirty="0" smtClean="0"/>
              <a:t>taxa</a:t>
            </a:r>
            <a:r>
              <a:rPr lang="pt-BR" dirty="0" smtClean="0"/>
              <a:t> de conversão em dólar e informar o </a:t>
            </a:r>
            <a:r>
              <a:rPr lang="pt-BR" u="sng" dirty="0" smtClean="0"/>
              <a:t>preço</a:t>
            </a:r>
            <a:r>
              <a:rPr lang="pt-BR" dirty="0" smtClean="0"/>
              <a:t> do produto convertido para </a:t>
            </a:r>
            <a:r>
              <a:rPr lang="pt-BR" u="sng" dirty="0" smtClean="0"/>
              <a:t>dólar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Realizar um </a:t>
            </a:r>
            <a:r>
              <a:rPr lang="pt-BR" u="sng" dirty="0" smtClean="0"/>
              <a:t>simulador de poupança</a:t>
            </a:r>
            <a:r>
              <a:rPr lang="pt-BR" dirty="0" smtClean="0"/>
              <a:t>. Ler o </a:t>
            </a:r>
            <a:r>
              <a:rPr lang="pt-BR" u="sng" dirty="0" smtClean="0"/>
              <a:t>valor do investimento inicial</a:t>
            </a:r>
            <a:r>
              <a:rPr lang="pt-BR" dirty="0" smtClean="0"/>
              <a:t>, ler o </a:t>
            </a:r>
            <a:r>
              <a:rPr lang="pt-BR" u="sng" dirty="0" smtClean="0"/>
              <a:t>quanto você quer poupar mensalmente</a:t>
            </a:r>
            <a:r>
              <a:rPr lang="pt-BR" dirty="0" smtClean="0"/>
              <a:t>, ler </a:t>
            </a:r>
            <a:r>
              <a:rPr lang="pt-BR" u="sng" dirty="0" smtClean="0"/>
              <a:t>taxa de rentabilidade anual </a:t>
            </a:r>
            <a:r>
              <a:rPr lang="pt-BR" dirty="0" smtClean="0"/>
              <a:t>e </a:t>
            </a:r>
            <a:r>
              <a:rPr lang="pt-BR" u="sng" dirty="0" smtClean="0"/>
              <a:t>tempo em anos</a:t>
            </a:r>
            <a:r>
              <a:rPr lang="pt-BR" dirty="0" smtClean="0"/>
              <a:t> que você quer deixar poupando. Por fim, o programa deverá mostrar </a:t>
            </a:r>
            <a:r>
              <a:rPr lang="pt-BR" u="sng" dirty="0" smtClean="0"/>
              <a:t>Total Valor poupado</a:t>
            </a:r>
            <a:r>
              <a:rPr lang="pt-BR" dirty="0" smtClean="0"/>
              <a:t>, </a:t>
            </a:r>
            <a:r>
              <a:rPr lang="pt-BR" u="sng" dirty="0" smtClean="0"/>
              <a:t>Total Juros ganhos</a:t>
            </a:r>
            <a:r>
              <a:rPr lang="pt-BR" dirty="0" smtClean="0"/>
              <a:t> e o </a:t>
            </a:r>
            <a:r>
              <a:rPr lang="pt-BR" u="sng" dirty="0" smtClean="0"/>
              <a:t>Quanto você terá de total no final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Soma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Retornar a Soma de 2 (dois) valores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Valor 1, Valor 2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Soma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14324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28596" y="528638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500438"/>
            <a:ext cx="264320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1 = 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3929066"/>
            <a:ext cx="257176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valor 2 = b;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357694"/>
            <a:ext cx="450059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Resultado: </a:t>
            </a:r>
            <a:r>
              <a:rPr lang="pt-BR" sz="2400" dirty="0" smtClean="0">
                <a:solidFill>
                  <a:srgbClr val="FF0000"/>
                </a:solidFill>
              </a:rPr>
              <a:t>soma = a + b;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71472" y="4786322"/>
            <a:ext cx="592935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(“Valor Soma: ”, soma);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 </a:t>
            </a:r>
            <a:r>
              <a:rPr lang="pt-BR" u="sng" dirty="0" smtClean="0">
                <a:solidFill>
                  <a:srgbClr val="0070C0"/>
                </a:solidFill>
              </a:rPr>
              <a:t>Converter para Dólar</a:t>
            </a:r>
          </a:p>
          <a:p>
            <a:pPr marL="788670" lvl="1" indent="-514350">
              <a:buNone/>
            </a:pPr>
            <a:r>
              <a:rPr lang="pt-BR" dirty="0" smtClean="0"/>
              <a:t>Objetivo: </a:t>
            </a:r>
            <a:r>
              <a:rPr lang="pt-BR" dirty="0" smtClean="0">
                <a:solidFill>
                  <a:srgbClr val="0070C0"/>
                </a:solidFill>
              </a:rPr>
              <a:t>Informar a conversão de um valor de Real para Dólar</a:t>
            </a:r>
          </a:p>
          <a:p>
            <a:pPr marL="788670" lvl="1" indent="-514350">
              <a:buNone/>
            </a:pPr>
            <a:r>
              <a:rPr lang="pt-BR" dirty="0" smtClean="0"/>
              <a:t>Entrada: </a:t>
            </a:r>
            <a:r>
              <a:rPr lang="pt-BR" dirty="0" smtClean="0">
                <a:solidFill>
                  <a:srgbClr val="0070C0"/>
                </a:solidFill>
              </a:rPr>
              <a:t>Preço em Real, Taxa de Conversão</a:t>
            </a:r>
          </a:p>
          <a:p>
            <a:pPr marL="788670" lvl="1" indent="-514350">
              <a:buNone/>
            </a:pPr>
            <a:r>
              <a:rPr lang="pt-BR" dirty="0" smtClean="0"/>
              <a:t>Saída: </a:t>
            </a:r>
            <a:r>
              <a:rPr lang="pt-BR" dirty="0" smtClean="0">
                <a:solidFill>
                  <a:srgbClr val="0070C0"/>
                </a:solidFill>
              </a:rPr>
              <a:t>Preço em Dólar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500034" y="3429000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57158" y="5715016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71472" y="3786190"/>
            <a:ext cx="38576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 </a:t>
            </a:r>
            <a:r>
              <a:rPr lang="pt-BR" sz="2400" dirty="0" smtClean="0">
                <a:solidFill>
                  <a:srgbClr val="FF0000"/>
                </a:solidFill>
              </a:rPr>
              <a:t>preço em real /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42910" y="4214818"/>
            <a:ext cx="414340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:</a:t>
            </a:r>
            <a:r>
              <a:rPr lang="pt-BR" sz="2400" dirty="0" smtClean="0">
                <a:solidFill>
                  <a:srgbClr val="FF0000"/>
                </a:solidFill>
              </a:rPr>
              <a:t> taxa de conversão / taxa;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2910" y="4714884"/>
            <a:ext cx="728667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Efetuar Conversão: </a:t>
            </a:r>
            <a:r>
              <a:rPr lang="pt-BR" sz="2400" dirty="0" smtClean="0">
                <a:solidFill>
                  <a:srgbClr val="FF0000"/>
                </a:solidFill>
              </a:rPr>
              <a:t>preço de dólar /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preal</a:t>
            </a:r>
            <a:r>
              <a:rPr lang="pt-BR" sz="2400" dirty="0" smtClean="0">
                <a:solidFill>
                  <a:srgbClr val="FF0000"/>
                </a:solidFill>
              </a:rPr>
              <a:t>*taxa; 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2910" y="5214950"/>
            <a:ext cx="635798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Escrever Resultado: </a:t>
            </a:r>
            <a:r>
              <a:rPr lang="pt-BR" sz="2400" dirty="0" smtClean="0">
                <a:solidFill>
                  <a:srgbClr val="FF0000"/>
                </a:solidFill>
              </a:rPr>
              <a:t>(“Preço em Dólar: ”, </a:t>
            </a:r>
            <a:r>
              <a:rPr lang="pt-BR" sz="2400" dirty="0" err="1" smtClean="0">
                <a:solidFill>
                  <a:srgbClr val="FF0000"/>
                </a:solidFill>
              </a:rPr>
              <a:t>pdolar</a:t>
            </a:r>
            <a:r>
              <a:rPr lang="pt-BR" sz="2400" dirty="0" smtClean="0">
                <a:solidFill>
                  <a:srgbClr val="FF0000"/>
                </a:solidFill>
              </a:rPr>
              <a:t>);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Normas (convenções) Algoritmo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24444"/>
          </a:xfrm>
        </p:spPr>
        <p:txBody>
          <a:bodyPr/>
          <a:lstStyle/>
          <a:p>
            <a:pPr marL="514350" indent="-514350">
              <a:buNone/>
            </a:pPr>
            <a:r>
              <a:rPr lang="pt-BR" dirty="0" smtClean="0"/>
              <a:t>Algoritmo:</a:t>
            </a:r>
          </a:p>
          <a:p>
            <a:pPr marL="788670" lvl="1" indent="-514350">
              <a:buNone/>
            </a:pPr>
            <a:r>
              <a:rPr lang="pt-BR" dirty="0" smtClean="0"/>
              <a:t>Objetivo:</a:t>
            </a:r>
          </a:p>
          <a:p>
            <a:pPr marL="788670" lvl="1" indent="-514350">
              <a:buNone/>
            </a:pPr>
            <a:endParaRPr lang="pt-BR" dirty="0" smtClean="0"/>
          </a:p>
          <a:p>
            <a:pPr marL="788670" lvl="1" indent="-514350">
              <a:buNone/>
            </a:pPr>
            <a:r>
              <a:rPr lang="pt-BR" dirty="0" smtClean="0"/>
              <a:t>Entrada:</a:t>
            </a:r>
          </a:p>
          <a:p>
            <a:pPr marL="788670" lvl="1" indent="-514350">
              <a:buNone/>
            </a:pPr>
            <a:r>
              <a:rPr lang="pt-BR" dirty="0" smtClean="0"/>
              <a:t>Saída: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43108" y="1214422"/>
            <a:ext cx="3357586" cy="5715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u="sng" dirty="0" smtClean="0">
                <a:solidFill>
                  <a:srgbClr val="0070C0"/>
                </a:solidFill>
              </a:rPr>
              <a:t>Simulador de Poupança </a:t>
            </a:r>
            <a:endParaRPr lang="pt-BR" u="sng" dirty="0">
              <a:solidFill>
                <a:srgbClr val="0070C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28794" y="1785926"/>
            <a:ext cx="6643734" cy="7143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Simular rendimento anual de taxa e valores pré determinados, por fim obter valor poupado e juros. 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857356" y="2571744"/>
            <a:ext cx="6572296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Valor 1nicial ;  Depósito mensal ; Taxa a.a; Tempo a.a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71604" y="2928934"/>
            <a:ext cx="635798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Valor Poupado; Juros Ganhos ;  Ganho Líquido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00034" y="3357562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Início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0034" y="5929330"/>
            <a:ext cx="178595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Continua...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00034" y="3714752"/>
            <a:ext cx="4357718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valor aplicado: </a:t>
            </a:r>
            <a:r>
              <a:rPr lang="pt-BR" sz="2400" dirty="0" err="1" smtClean="0">
                <a:solidFill>
                  <a:srgbClr val="FF0000"/>
                </a:solidFill>
              </a:rPr>
              <a:t>valorinicial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57158" y="4643446"/>
            <a:ext cx="307183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taxa a.a: </a:t>
            </a:r>
            <a:r>
              <a:rPr lang="pt-BR" sz="2400" dirty="0" smtClean="0">
                <a:solidFill>
                  <a:srgbClr val="FF0000"/>
                </a:solidFill>
              </a:rPr>
              <a:t>taxa;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714348" y="4214818"/>
            <a:ext cx="421484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depósito mensal: </a:t>
            </a:r>
            <a:r>
              <a:rPr lang="pt-BR" sz="2400" dirty="0" err="1" smtClean="0">
                <a:solidFill>
                  <a:srgbClr val="FF0000"/>
                </a:solidFill>
              </a:rPr>
              <a:t>depmensal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71472" y="5143512"/>
            <a:ext cx="3214710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Ler tempo a.a: </a:t>
            </a:r>
            <a:r>
              <a:rPr lang="pt-BR" sz="2400" dirty="0" smtClean="0">
                <a:solidFill>
                  <a:srgbClr val="FF0000"/>
                </a:solidFill>
              </a:rPr>
              <a:t>tempo;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Continua...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500034" y="4572008"/>
            <a:ext cx="1071570" cy="3571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70C0"/>
                </a:solidFill>
              </a:rPr>
              <a:t>Fim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00034" y="1571612"/>
            <a:ext cx="8429684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Valor Poupado: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valorinicial</a:t>
            </a:r>
            <a:r>
              <a:rPr lang="pt-BR" sz="2400" dirty="0" smtClean="0">
                <a:solidFill>
                  <a:srgbClr val="FF0000"/>
                </a:solidFill>
              </a:rPr>
              <a:t>+(</a:t>
            </a:r>
            <a:r>
              <a:rPr lang="pt-BR" sz="2400" dirty="0" err="1" smtClean="0">
                <a:solidFill>
                  <a:srgbClr val="FF0000"/>
                </a:solidFill>
              </a:rPr>
              <a:t>depmensal</a:t>
            </a:r>
            <a:r>
              <a:rPr lang="pt-BR" sz="2400" dirty="0" smtClean="0">
                <a:solidFill>
                  <a:srgbClr val="FF0000"/>
                </a:solidFill>
              </a:rPr>
              <a:t>*12);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285720" y="2071678"/>
            <a:ext cx="74295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Juros ganhos: </a:t>
            </a:r>
            <a:r>
              <a:rPr lang="pt-BR" sz="2400" dirty="0" smtClean="0">
                <a:solidFill>
                  <a:srgbClr val="FF0000"/>
                </a:solidFill>
              </a:rPr>
              <a:t>juros =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*taxa*tempo;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2910" y="2571744"/>
            <a:ext cx="728667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Calculo Ganho Liquido: </a:t>
            </a:r>
            <a:r>
              <a:rPr lang="pt-BR" sz="2400" dirty="0" err="1" smtClean="0">
                <a:solidFill>
                  <a:srgbClr val="FF0000"/>
                </a:solidFill>
              </a:rPr>
              <a:t>ganholiquido</a:t>
            </a:r>
            <a:r>
              <a:rPr lang="pt-BR" sz="2400" dirty="0" smtClean="0">
                <a:solidFill>
                  <a:srgbClr val="FF0000"/>
                </a:solidFill>
              </a:rPr>
              <a:t> =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+ juros;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500034" y="4071942"/>
            <a:ext cx="528641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 Ganho Liquido : </a:t>
            </a:r>
            <a:r>
              <a:rPr lang="pt-BR" sz="2400" dirty="0" err="1" smtClean="0">
                <a:solidFill>
                  <a:srgbClr val="FF0000"/>
                </a:solidFill>
              </a:rPr>
              <a:t>ganholiquido</a:t>
            </a:r>
            <a:r>
              <a:rPr lang="pt-BR" sz="2400" dirty="0" smtClean="0">
                <a:solidFill>
                  <a:srgbClr val="FF0000"/>
                </a:solidFill>
              </a:rPr>
              <a:t>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00034" y="3071810"/>
            <a:ext cx="4786346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Escreva: Valor Poupado: </a:t>
            </a:r>
            <a:r>
              <a:rPr lang="pt-BR" sz="2400" dirty="0" err="1" smtClean="0">
                <a:solidFill>
                  <a:srgbClr val="FF0000"/>
                </a:solidFill>
              </a:rPr>
              <a:t>valorpop</a:t>
            </a:r>
            <a:r>
              <a:rPr lang="pt-BR" sz="2400" dirty="0" smtClean="0">
                <a:solidFill>
                  <a:srgbClr val="FF0000"/>
                </a:solidFill>
              </a:rPr>
              <a:t>;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571472" y="3571876"/>
            <a:ext cx="3857652" cy="4286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rgbClr val="00B050"/>
                </a:solidFill>
              </a:rPr>
              <a:t>Escreva Juros ganhos: </a:t>
            </a:r>
            <a:r>
              <a:rPr lang="pt-BR" sz="2400" dirty="0" smtClean="0">
                <a:solidFill>
                  <a:srgbClr val="FF0000"/>
                </a:solidFill>
              </a:rPr>
              <a:t>juros;  </a:t>
            </a:r>
            <a:r>
              <a:rPr lang="pt-BR" sz="2400" dirty="0" smtClean="0">
                <a:solidFill>
                  <a:srgbClr val="00B050"/>
                </a:solidFill>
              </a:rPr>
              <a:t> </a:t>
            </a:r>
            <a:endParaRPr lang="pt-B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Definição de Problema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Análise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Algoritmo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Sequencial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Condicional – conceitos básicos de lógica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Interação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</a:pPr>
            <a:r>
              <a:rPr lang="pt-BR" dirty="0" smtClean="0"/>
              <a:t>Proposições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/>
              <a:t>Sentenças declarativas – Variável : </a:t>
            </a:r>
            <a:r>
              <a:rPr lang="pt-BR" dirty="0" smtClean="0">
                <a:solidFill>
                  <a:srgbClr val="0070C0"/>
                </a:solidFill>
              </a:rPr>
              <a:t>Casado</a:t>
            </a:r>
          </a:p>
          <a:p>
            <a:pPr marL="788670" lvl="1" indent="-514350">
              <a:buFont typeface="Arial" pitchFamily="34" charset="0"/>
              <a:buChar char="•"/>
            </a:pPr>
            <a:r>
              <a:rPr lang="pt-BR" dirty="0" smtClean="0"/>
              <a:t>Valor Verdade – </a:t>
            </a:r>
            <a:r>
              <a:rPr lang="pt-BR" dirty="0" smtClean="0">
                <a:solidFill>
                  <a:srgbClr val="92D050"/>
                </a:solidFill>
              </a:rPr>
              <a:t>V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FF0000"/>
                </a:solidFill>
              </a:rPr>
              <a:t>F</a:t>
            </a:r>
          </a:p>
          <a:p>
            <a:pPr marL="514350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Exemplo</a:t>
            </a:r>
          </a:p>
          <a:p>
            <a:pPr marL="788670" lvl="1" indent="-514350">
              <a:buFont typeface="+mj-lt"/>
              <a:buAutoNum type="arabicPeriod"/>
            </a:pPr>
            <a:r>
              <a:rPr lang="pt-BR" dirty="0" smtClean="0"/>
              <a:t>Marcos se casou a dois anos com Joaquina.</a:t>
            </a:r>
          </a:p>
          <a:p>
            <a:pPr marL="1062990" lvl="2" indent="-514350">
              <a:buNone/>
            </a:pPr>
            <a:r>
              <a:rPr lang="pt-BR" dirty="0" smtClean="0"/>
              <a:t>    Logo Status </a:t>
            </a:r>
            <a:r>
              <a:rPr lang="pt-BR" dirty="0" smtClean="0">
                <a:solidFill>
                  <a:srgbClr val="0070C0"/>
                </a:solidFill>
              </a:rPr>
              <a:t>Casado = </a:t>
            </a:r>
            <a:r>
              <a:rPr lang="pt-BR" dirty="0" smtClean="0">
                <a:solidFill>
                  <a:srgbClr val="92D050"/>
                </a:solidFill>
              </a:rPr>
              <a:t>V</a:t>
            </a:r>
          </a:p>
          <a:p>
            <a:pPr marL="1062990" lvl="2" indent="-514350">
              <a:buNone/>
            </a:pPr>
            <a:endParaRPr lang="pt-BR" dirty="0" smtClean="0"/>
          </a:p>
          <a:p>
            <a:pPr marL="514350" indent="-514350">
              <a:buNone/>
            </a:pPr>
            <a:r>
              <a:rPr lang="pt-BR" dirty="0" smtClean="0"/>
              <a:t>				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1056</TotalTime>
  <Words>713</Words>
  <Application>Microsoft Office PowerPoint</Application>
  <PresentationFormat>Apresentação na tela (4:3)</PresentationFormat>
  <Paragraphs>220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Origem</vt:lpstr>
      <vt:lpstr>MÓDULO III – PROGRAMAÇÃO Aula 2</vt:lpstr>
      <vt:lpstr>Ementa do Módulo de Programação</vt:lpstr>
      <vt:lpstr>Lógica de Programação - Exercícios</vt:lpstr>
      <vt:lpstr>Normas (convenções) Algoritmo</vt:lpstr>
      <vt:lpstr>Normas (convenções) Algoritmo</vt:lpstr>
      <vt:lpstr>Normas (convenções) Algoritmo</vt:lpstr>
      <vt:lpstr>Continua...</vt:lpstr>
      <vt:lpstr>Lógica de Programação</vt:lpstr>
      <vt:lpstr>Lógica de Programação</vt:lpstr>
      <vt:lpstr>Operadores Lógicos / Preposições </vt:lpstr>
      <vt:lpstr>Negação</vt:lpstr>
      <vt:lpstr>Conjunção</vt:lpstr>
      <vt:lpstr>Disjunção</vt:lpstr>
      <vt:lpstr>Condicional</vt:lpstr>
      <vt:lpstr>Precedência dos Operadores</vt:lpstr>
      <vt:lpstr>Precedência dos Operadores</vt:lpstr>
      <vt:lpstr>Precedência dos Operadores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</dc:title>
  <dc:creator>Alan Tavares</dc:creator>
  <cp:lastModifiedBy>Alan Tavares</cp:lastModifiedBy>
  <cp:revision>74</cp:revision>
  <dcterms:created xsi:type="dcterms:W3CDTF">2017-01-15T22:04:50Z</dcterms:created>
  <dcterms:modified xsi:type="dcterms:W3CDTF">2017-01-22T19:19:57Z</dcterms:modified>
</cp:coreProperties>
</file>