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77" r:id="rId5"/>
    <p:sldId id="280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299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311" r:id="rId24"/>
    <p:sldId id="312" r:id="rId25"/>
    <p:sldId id="313" r:id="rId26"/>
    <p:sldId id="314" r:id="rId27"/>
    <p:sldId id="315" r:id="rId28"/>
    <p:sldId id="290" r:id="rId29"/>
    <p:sldId id="291" r:id="rId30"/>
    <p:sldId id="292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88" autoAdjust="0"/>
    <p:restoredTop sz="94640" autoAdjust="0"/>
  </p:normalViewPr>
  <p:slideViewPr>
    <p:cSldViewPr>
      <p:cViewPr varScale="1">
        <p:scale>
          <a:sx n="67" d="100"/>
          <a:sy n="67" d="100"/>
        </p:scale>
        <p:origin x="-1100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MÓDULO III – PROGRAMAÇÃO</a:t>
            </a:r>
            <a:br>
              <a:rPr lang="pt-BR" dirty="0" smtClean="0"/>
            </a:br>
            <a:r>
              <a:rPr lang="pt-BR" dirty="0" smtClean="0"/>
              <a:t>Aula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900" y="5000636"/>
            <a:ext cx="6858000" cy="804880"/>
          </a:xfrm>
        </p:spPr>
        <p:txBody>
          <a:bodyPr>
            <a:normAutofit/>
          </a:bodyPr>
          <a:lstStyle/>
          <a:p>
            <a:r>
              <a:rPr lang="pt-BR" dirty="0" smtClean="0"/>
              <a:t>PIBIC-EM 2017</a:t>
            </a:r>
          </a:p>
          <a:p>
            <a:r>
              <a:rPr lang="pt-BR" dirty="0" smtClean="0"/>
              <a:t>Alan Tavares – alan@fem.unicamp.br</a:t>
            </a:r>
            <a:endParaRPr lang="pt-BR" dirty="0"/>
          </a:p>
        </p:txBody>
      </p:sp>
      <p:pic>
        <p:nvPicPr>
          <p:cNvPr id="14340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8604"/>
            <a:ext cx="4572032" cy="2857520"/>
          </a:xfrm>
          <a:prstGeom prst="rect">
            <a:avLst/>
          </a:prstGeom>
          <a:noFill/>
        </p:spPr>
      </p:pic>
      <p:pic>
        <p:nvPicPr>
          <p:cNvPr id="14342" name="Picture 6" descr="Resultado de imagem para h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14290"/>
            <a:ext cx="5143536" cy="321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Ler um valor inteiro e, no caso de ser menor do que 5, emitir uma mensagem avisando que o número é menor.</a:t>
            </a:r>
          </a:p>
          <a:p>
            <a:pPr marL="788670" lvl="1" indent="-514350">
              <a:buNone/>
            </a:pPr>
            <a:r>
              <a:rPr lang="pt-BR" dirty="0" smtClean="0"/>
              <a:t>Entrada: 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70C0"/>
                </a:solidFill>
              </a:rPr>
              <a:t>Valor </a:t>
            </a: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/>
              <a:t>Saída: 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70C0"/>
                </a:solidFill>
              </a:rPr>
              <a:t>Mensagem</a:t>
            </a: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valor;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Se</a:t>
            </a:r>
            <a:r>
              <a:rPr lang="pt-BR" dirty="0" smtClean="0">
                <a:solidFill>
                  <a:srgbClr val="FF0000"/>
                </a:solidFill>
              </a:rPr>
              <a:t>  valor &lt; 5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Escrever </a:t>
            </a:r>
            <a:r>
              <a:rPr lang="pt-BR" dirty="0" smtClean="0">
                <a:solidFill>
                  <a:srgbClr val="FF0000"/>
                </a:solidFill>
              </a:rPr>
              <a:t>mensagem, “O numero lido é menor que 5”; 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</a:t>
            </a: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	</a:t>
            </a:r>
            <a:r>
              <a:rPr lang="pt-BR" dirty="0" err="1" smtClean="0">
                <a:solidFill>
                  <a:srgbClr val="0070C0"/>
                </a:solidFill>
              </a:rPr>
              <a:t>obs</a:t>
            </a:r>
            <a:r>
              <a:rPr lang="pt-BR" dirty="0" smtClean="0">
                <a:solidFill>
                  <a:srgbClr val="0070C0"/>
                </a:solidFill>
              </a:rPr>
              <a:t>: </a:t>
            </a:r>
            <a:r>
              <a:rPr lang="pt-BR" dirty="0" smtClean="0">
                <a:solidFill>
                  <a:srgbClr val="FF0000"/>
                </a:solidFill>
              </a:rPr>
              <a:t>não esquecer da </a:t>
            </a:r>
            <a:r>
              <a:rPr lang="pt-BR" dirty="0" err="1" smtClean="0">
                <a:solidFill>
                  <a:srgbClr val="FF0000"/>
                </a:solidFill>
              </a:rPr>
              <a:t>identação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Dupla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sp>
        <p:nvSpPr>
          <p:cNvPr id="5" name="Retângulo 4"/>
          <p:cNvSpPr/>
          <p:nvPr/>
        </p:nvSpPr>
        <p:spPr>
          <a:xfrm>
            <a:off x="2643174" y="1214422"/>
            <a:ext cx="3071834" cy="16430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rgbClr val="00B050"/>
                </a:solidFill>
              </a:rPr>
              <a:t>Se</a:t>
            </a:r>
            <a:r>
              <a:rPr lang="pt-BR" sz="2400" dirty="0" smtClean="0"/>
              <a:t> Expressão Lógica</a:t>
            </a:r>
          </a:p>
          <a:p>
            <a:r>
              <a:rPr lang="pt-BR" sz="2400" dirty="0" smtClean="0"/>
              <a:t>     </a:t>
            </a:r>
            <a:r>
              <a:rPr lang="pt-BR" sz="2400" u="sng" dirty="0" smtClean="0"/>
              <a:t>Comando </a:t>
            </a:r>
            <a:r>
              <a:rPr lang="pt-BR" sz="2400" u="sng" dirty="0" smtClean="0">
                <a:solidFill>
                  <a:srgbClr val="0070C0"/>
                </a:solidFill>
              </a:rPr>
              <a:t>V</a:t>
            </a:r>
          </a:p>
          <a:p>
            <a:r>
              <a:rPr lang="pt-BR" sz="2400" dirty="0" smtClean="0">
                <a:solidFill>
                  <a:srgbClr val="00B050"/>
                </a:solidFill>
              </a:rPr>
              <a:t>Senão</a:t>
            </a:r>
          </a:p>
          <a:p>
            <a:r>
              <a:rPr lang="pt-BR" sz="2400" dirty="0" smtClean="0">
                <a:solidFill>
                  <a:srgbClr val="00B050"/>
                </a:solidFill>
              </a:rPr>
              <a:t>     </a:t>
            </a:r>
            <a:r>
              <a:rPr lang="pt-BR" sz="2400" u="sng" dirty="0" smtClean="0"/>
              <a:t>Comando </a:t>
            </a:r>
            <a:r>
              <a:rPr lang="pt-BR" sz="2400" u="sng" dirty="0" smtClean="0">
                <a:solidFill>
                  <a:srgbClr val="0070C0"/>
                </a:solidFill>
              </a:rPr>
              <a:t>F</a:t>
            </a:r>
            <a:endParaRPr lang="pt-BR" sz="2400" u="sng" dirty="0"/>
          </a:p>
        </p:txBody>
      </p:sp>
      <p:sp>
        <p:nvSpPr>
          <p:cNvPr id="8" name="Losango 7"/>
          <p:cNvSpPr/>
          <p:nvPr/>
        </p:nvSpPr>
        <p:spPr>
          <a:xfrm>
            <a:off x="2571736" y="3000372"/>
            <a:ext cx="3286148" cy="1500198"/>
          </a:xfrm>
          <a:prstGeom prst="diamond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Expressão Lógica</a:t>
            </a:r>
          </a:p>
        </p:txBody>
      </p:sp>
      <p:cxnSp>
        <p:nvCxnSpPr>
          <p:cNvPr id="14" name="Forma 13"/>
          <p:cNvCxnSpPr>
            <a:stCxn id="8" idx="3"/>
            <a:endCxn id="38" idx="0"/>
          </p:cNvCxnSpPr>
          <p:nvPr/>
        </p:nvCxnSpPr>
        <p:spPr>
          <a:xfrm>
            <a:off x="5857884" y="3750471"/>
            <a:ext cx="937750" cy="1178727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Forma 29"/>
          <p:cNvCxnSpPr>
            <a:stCxn id="8" idx="1"/>
            <a:endCxn id="37" idx="0"/>
          </p:cNvCxnSpPr>
          <p:nvPr/>
        </p:nvCxnSpPr>
        <p:spPr>
          <a:xfrm rot="10800000" flipV="1">
            <a:off x="1584346" y="3750470"/>
            <a:ext cx="987390" cy="1107289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1760800" y="3345420"/>
            <a:ext cx="739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Falso</a:t>
            </a:r>
            <a:endParaRPr lang="pt-BR" b="1" dirty="0"/>
          </a:p>
        </p:txBody>
      </p:sp>
      <p:sp>
        <p:nvSpPr>
          <p:cNvPr id="36" name="Retângulo 35"/>
          <p:cNvSpPr/>
          <p:nvPr/>
        </p:nvSpPr>
        <p:spPr>
          <a:xfrm>
            <a:off x="5715008" y="3345420"/>
            <a:ext cx="1372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Verdadeiro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57224" y="485776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Comando F</a:t>
            </a:r>
            <a:endParaRPr lang="pt-BR" b="1" dirty="0"/>
          </a:p>
        </p:txBody>
      </p:sp>
      <p:sp>
        <p:nvSpPr>
          <p:cNvPr id="38" name="Retângulo 37"/>
          <p:cNvSpPr/>
          <p:nvPr/>
        </p:nvSpPr>
        <p:spPr>
          <a:xfrm>
            <a:off x="6072198" y="4929198"/>
            <a:ext cx="144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Comando V</a:t>
            </a:r>
            <a:endParaRPr lang="pt-BR" b="1" dirty="0">
              <a:solidFill>
                <a:srgbClr val="00B050"/>
              </a:solidFill>
            </a:endParaRPr>
          </a:p>
        </p:txBody>
      </p:sp>
      <p:cxnSp>
        <p:nvCxnSpPr>
          <p:cNvPr id="39" name="Forma 38"/>
          <p:cNvCxnSpPr>
            <a:stCxn id="37" idx="2"/>
            <a:endCxn id="43" idx="1"/>
          </p:cNvCxnSpPr>
          <p:nvPr/>
        </p:nvCxnSpPr>
        <p:spPr>
          <a:xfrm rot="16200000" flipH="1">
            <a:off x="2376994" y="4434444"/>
            <a:ext cx="616541" cy="220183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3786182" y="5643578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0070C0"/>
                </a:solidFill>
              </a:rPr>
              <a:t>Saída</a:t>
            </a:r>
            <a:endParaRPr lang="pt-BR" b="1" dirty="0">
              <a:solidFill>
                <a:srgbClr val="0070C0"/>
              </a:solidFill>
            </a:endParaRPr>
          </a:p>
        </p:txBody>
      </p:sp>
      <p:cxnSp>
        <p:nvCxnSpPr>
          <p:cNvPr id="44" name="Forma 43"/>
          <p:cNvCxnSpPr>
            <a:stCxn id="38" idx="2"/>
            <a:endCxn id="43" idx="3"/>
          </p:cNvCxnSpPr>
          <p:nvPr/>
        </p:nvCxnSpPr>
        <p:spPr>
          <a:xfrm rot="5400000">
            <a:off x="5433696" y="4481694"/>
            <a:ext cx="545103" cy="2178775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Ler um número e verificar se é par ou ímpar</a:t>
            </a:r>
            <a:endParaRPr lang="pt-BR" dirty="0" smtClean="0"/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Informar se o valor lido é par ou ímpar </a:t>
            </a:r>
          </a:p>
          <a:p>
            <a:pPr marL="788670" lvl="1" indent="-514350">
              <a:buNone/>
            </a:pPr>
            <a:r>
              <a:rPr lang="pt-BR" dirty="0" smtClean="0"/>
              <a:t>Entrada: 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70C0"/>
                </a:solidFill>
              </a:rPr>
              <a:t>Valor</a:t>
            </a: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/>
              <a:t>Saída: 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70C0"/>
                </a:solidFill>
              </a:rPr>
              <a:t>Mensagem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Ler um número e verificar se é par ou ímpar</a:t>
            </a:r>
            <a:endParaRPr lang="pt-BR" dirty="0" smtClean="0"/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Informar se o valor lido é par ou ímpar </a:t>
            </a:r>
          </a:p>
          <a:p>
            <a:pPr marL="788670" lvl="1" indent="-514350">
              <a:buNone/>
            </a:pPr>
            <a:r>
              <a:rPr lang="pt-BR" dirty="0" smtClean="0"/>
              <a:t>Entrada:  </a:t>
            </a:r>
            <a:r>
              <a:rPr lang="pt-BR" dirty="0" smtClean="0">
                <a:solidFill>
                  <a:srgbClr val="0070C0"/>
                </a:solidFill>
              </a:rPr>
              <a:t>Valor</a:t>
            </a:r>
          </a:p>
          <a:p>
            <a:pPr marL="788670" lvl="1" indent="-514350">
              <a:buNone/>
            </a:pPr>
            <a:r>
              <a:rPr lang="pt-BR" dirty="0" smtClean="0"/>
              <a:t>Saída:  </a:t>
            </a:r>
            <a:r>
              <a:rPr lang="pt-BR" dirty="0" smtClean="0">
                <a:solidFill>
                  <a:srgbClr val="0070C0"/>
                </a:solidFill>
              </a:rPr>
              <a:t>Mensagem</a:t>
            </a: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valor;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Se</a:t>
            </a:r>
            <a:r>
              <a:rPr lang="pt-BR" dirty="0" smtClean="0">
                <a:solidFill>
                  <a:srgbClr val="FF0000"/>
                </a:solidFill>
              </a:rPr>
              <a:t> valor for par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Escrever </a:t>
            </a:r>
            <a:r>
              <a:rPr lang="pt-BR" dirty="0" smtClean="0">
                <a:solidFill>
                  <a:srgbClr val="FF0000"/>
                </a:solidFill>
              </a:rPr>
              <a:t> “É par”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Senão</a:t>
            </a:r>
            <a:r>
              <a:rPr lang="pt-BR" dirty="0" smtClean="0">
                <a:solidFill>
                  <a:srgbClr val="FF0000"/>
                </a:solidFill>
              </a:rPr>
              <a:t> valor </a:t>
            </a:r>
            <a:r>
              <a:rPr lang="pt-BR" dirty="0" smtClean="0">
                <a:solidFill>
                  <a:srgbClr val="FF0000"/>
                </a:solidFill>
              </a:rPr>
              <a:t>é</a:t>
            </a:r>
            <a:r>
              <a:rPr lang="pt-BR" dirty="0" smtClean="0">
                <a:solidFill>
                  <a:srgbClr val="FF0000"/>
                </a:solidFill>
              </a:rPr>
              <a:t> ímpar 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Escrever </a:t>
            </a:r>
            <a:r>
              <a:rPr lang="pt-BR" dirty="0" smtClean="0">
                <a:solidFill>
                  <a:srgbClr val="FF0000"/>
                </a:solidFill>
              </a:rPr>
              <a:t> “É ímpar” 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Fim</a:t>
            </a: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Ler um número e verificar se é par ou ímpar</a:t>
            </a:r>
            <a:endParaRPr lang="pt-BR" dirty="0" smtClean="0"/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Informar se o valor lido é par ou ímpar </a:t>
            </a:r>
          </a:p>
          <a:p>
            <a:pPr marL="788670" lvl="1" indent="-514350">
              <a:buNone/>
            </a:pPr>
            <a:r>
              <a:rPr lang="pt-BR" dirty="0" smtClean="0"/>
              <a:t>Entrada: 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70C0"/>
                </a:solidFill>
              </a:rPr>
              <a:t>Valor</a:t>
            </a: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/>
              <a:t>Saída: 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70C0"/>
                </a:solidFill>
              </a:rPr>
              <a:t>Mensagem</a:t>
            </a: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valor&lt;inteiro&gt;;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Se</a:t>
            </a:r>
            <a:r>
              <a:rPr lang="pt-BR" dirty="0" smtClean="0">
                <a:solidFill>
                  <a:srgbClr val="FF0000"/>
                </a:solidFill>
              </a:rPr>
              <a:t> valor%2 == 0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Escrever </a:t>
            </a:r>
            <a:r>
              <a:rPr lang="pt-BR" dirty="0" smtClean="0">
                <a:solidFill>
                  <a:srgbClr val="FF0000"/>
                </a:solidFill>
              </a:rPr>
              <a:t> “É par”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Senão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Escrever </a:t>
            </a:r>
            <a:r>
              <a:rPr lang="pt-BR" dirty="0" smtClean="0">
                <a:solidFill>
                  <a:srgbClr val="FF0000"/>
                </a:solidFill>
              </a:rPr>
              <a:t> “É ímpar” 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Fim</a:t>
            </a: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Controle: 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Seleção Simples		  </a:t>
            </a:r>
            <a:r>
              <a:rPr lang="pt-BR" sz="2400" dirty="0" smtClean="0">
                <a:solidFill>
                  <a:srgbClr val="0070C0"/>
                </a:solidFill>
              </a:rPr>
              <a:t>Seleção </a:t>
            </a:r>
            <a:r>
              <a:rPr lang="pt-BR" sz="2400" dirty="0" smtClean="0">
                <a:solidFill>
                  <a:srgbClr val="0070C0"/>
                </a:solidFill>
              </a:rPr>
              <a:t>Dupla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sp>
        <p:nvSpPr>
          <p:cNvPr id="5" name="Retângulo 4"/>
          <p:cNvSpPr/>
          <p:nvPr/>
        </p:nvSpPr>
        <p:spPr>
          <a:xfrm>
            <a:off x="785786" y="2214554"/>
            <a:ext cx="3071834" cy="16430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rgbClr val="FF0000"/>
                </a:solidFill>
              </a:rPr>
              <a:t>Se</a:t>
            </a:r>
            <a:r>
              <a:rPr lang="pt-BR" sz="2400" dirty="0" smtClean="0"/>
              <a:t> Expressão Lógica</a:t>
            </a:r>
          </a:p>
          <a:p>
            <a:pPr algn="ctr"/>
            <a:r>
              <a:rPr lang="pt-BR" sz="2400" dirty="0" smtClean="0"/>
              <a:t>Comando 1;</a:t>
            </a:r>
            <a:endParaRPr lang="pt-BR" sz="2400" dirty="0" smtClean="0">
              <a:solidFill>
                <a:srgbClr val="0070C0"/>
              </a:solidFill>
            </a:endParaRPr>
          </a:p>
          <a:p>
            <a:pPr algn="ctr"/>
            <a:r>
              <a:rPr lang="pt-BR" sz="2400" dirty="0" smtClean="0"/>
              <a:t>Comando 2;</a:t>
            </a:r>
          </a:p>
          <a:p>
            <a:pPr algn="ctr"/>
            <a:r>
              <a:rPr lang="pt-BR" sz="2400" dirty="0" smtClean="0"/>
              <a:t>...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643438" y="2214554"/>
            <a:ext cx="3071834" cy="314327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rgbClr val="0070C0"/>
                </a:solidFill>
              </a:rPr>
              <a:t>Se</a:t>
            </a:r>
            <a:r>
              <a:rPr lang="pt-BR" sz="2400" dirty="0" smtClean="0"/>
              <a:t> Expressão Lógica</a:t>
            </a:r>
          </a:p>
          <a:p>
            <a:pPr algn="ctr"/>
            <a:r>
              <a:rPr lang="pt-BR" sz="2400" dirty="0" smtClean="0"/>
              <a:t>Comando 1;</a:t>
            </a:r>
            <a:endParaRPr lang="pt-BR" sz="2400" dirty="0" smtClean="0">
              <a:solidFill>
                <a:srgbClr val="0070C0"/>
              </a:solidFill>
            </a:endParaRPr>
          </a:p>
          <a:p>
            <a:pPr algn="ctr"/>
            <a:r>
              <a:rPr lang="pt-BR" sz="2400" dirty="0" smtClean="0"/>
              <a:t>Comando 2;</a:t>
            </a:r>
          </a:p>
          <a:p>
            <a:pPr algn="ctr"/>
            <a:r>
              <a:rPr lang="pt-BR" sz="2400" dirty="0" smtClean="0"/>
              <a:t>...</a:t>
            </a:r>
            <a:endParaRPr lang="pt-BR" sz="2400" dirty="0" smtClean="0">
              <a:solidFill>
                <a:srgbClr val="0070C0"/>
              </a:solidFill>
            </a:endParaRPr>
          </a:p>
          <a:p>
            <a:r>
              <a:rPr lang="pt-BR" sz="2400" dirty="0" smtClean="0">
                <a:solidFill>
                  <a:srgbClr val="0070C0"/>
                </a:solidFill>
              </a:rPr>
              <a:t>Senão</a:t>
            </a:r>
          </a:p>
          <a:p>
            <a:pPr algn="ctr"/>
            <a:r>
              <a:rPr lang="pt-BR" sz="2400" dirty="0" smtClean="0"/>
              <a:t>Comando 1;</a:t>
            </a:r>
            <a:endParaRPr lang="pt-BR" sz="2400" dirty="0" smtClean="0">
              <a:solidFill>
                <a:srgbClr val="0070C0"/>
              </a:solidFill>
            </a:endParaRPr>
          </a:p>
          <a:p>
            <a:pPr algn="ctr"/>
            <a:r>
              <a:rPr lang="pt-BR" sz="2400" dirty="0" smtClean="0"/>
              <a:t>Comando 2;</a:t>
            </a:r>
          </a:p>
          <a:p>
            <a:pPr algn="ctr"/>
            <a:r>
              <a:rPr lang="pt-BR" sz="2400" dirty="0" smtClean="0"/>
              <a:t>...</a:t>
            </a:r>
            <a:endParaRPr lang="pt-BR" sz="2400" dirty="0"/>
          </a:p>
        </p:txBody>
      </p:sp>
      <p:pic>
        <p:nvPicPr>
          <p:cNvPr id="1026" name="Picture 2" descr="Resultado de imagem para logi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071942"/>
            <a:ext cx="1857388" cy="18573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Controle: 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sz="2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600" dirty="0" smtClean="0">
                <a:solidFill>
                  <a:srgbClr val="0070C0"/>
                </a:solidFill>
              </a:rPr>
              <a:t>	</a:t>
            </a:r>
            <a:r>
              <a:rPr lang="pt-BR" sz="2800" dirty="0" smtClean="0">
                <a:solidFill>
                  <a:srgbClr val="0070C0"/>
                </a:solidFill>
              </a:rPr>
              <a:t>Se</a:t>
            </a:r>
            <a:r>
              <a:rPr lang="pt-BR" sz="2800" dirty="0" smtClean="0"/>
              <a:t> Expressão Lógica</a:t>
            </a:r>
          </a:p>
          <a:p>
            <a:pPr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		Se</a:t>
            </a:r>
            <a:r>
              <a:rPr lang="pt-BR" sz="2800" dirty="0" smtClean="0"/>
              <a:t> Expressão Lógica</a:t>
            </a:r>
          </a:p>
          <a:p>
            <a:pPr>
              <a:buNone/>
            </a:pPr>
            <a:r>
              <a:rPr lang="pt-BR" sz="2800" dirty="0" smtClean="0"/>
              <a:t>			Comando 1;</a:t>
            </a:r>
            <a:endParaRPr lang="pt-BR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	</a:t>
            </a:r>
            <a:r>
              <a:rPr lang="pt-BR" sz="2800" dirty="0" smtClean="0"/>
              <a:t>Comando 2;</a:t>
            </a:r>
            <a:endParaRPr lang="pt-BR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Senão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/>
              <a:t>Comando 1;</a:t>
            </a:r>
            <a:endParaRPr lang="pt-BR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/>
              <a:t>Comando 2;	</a:t>
            </a:r>
          </a:p>
        </p:txBody>
      </p:sp>
      <p:sp>
        <p:nvSpPr>
          <p:cNvPr id="8" name="Retângulo 7"/>
          <p:cNvSpPr/>
          <p:nvPr/>
        </p:nvSpPr>
        <p:spPr>
          <a:xfrm>
            <a:off x="1357290" y="2143116"/>
            <a:ext cx="3143272" cy="1500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Dupla: Sintaxe em “C”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endParaRPr lang="pt-BR" sz="2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rgbClr val="0070C0"/>
                </a:solidFill>
              </a:rPr>
              <a:t>if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sz="2800" dirty="0" smtClean="0"/>
              <a:t>Expressão Lógica</a:t>
            </a:r>
            <a:r>
              <a:rPr lang="pt-BR" sz="2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   </a:t>
            </a:r>
            <a:r>
              <a:rPr lang="pt-BR" sz="2800" dirty="0" smtClean="0"/>
              <a:t>comando 1;</a:t>
            </a:r>
          </a:p>
          <a:p>
            <a:pPr>
              <a:buNone/>
            </a:pPr>
            <a:r>
              <a:rPr lang="pt-BR" sz="2800" dirty="0" smtClean="0"/>
              <a:t>	       comando 2;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}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rgbClr val="0070C0"/>
                </a:solidFill>
              </a:rPr>
              <a:t>else</a:t>
            </a:r>
            <a:endParaRPr lang="pt-BR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/>
              <a:t>comando 1;</a:t>
            </a:r>
          </a:p>
          <a:p>
            <a:pPr>
              <a:buNone/>
            </a:pPr>
            <a:r>
              <a:rPr lang="pt-BR" sz="2800" dirty="0" smtClean="0"/>
              <a:t>	       comando 2;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}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95248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Ler um número e, se ele for positivo, verificar se é par ou ímpar.</a:t>
            </a:r>
            <a:endParaRPr lang="pt-BR" dirty="0" smtClean="0"/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Informar se o número é positivo, par ou ímpar. </a:t>
            </a:r>
          </a:p>
          <a:p>
            <a:pPr marL="788670" lvl="1" indent="-514350">
              <a:buNone/>
            </a:pPr>
            <a:r>
              <a:rPr lang="pt-BR" dirty="0" smtClean="0"/>
              <a:t>Entrada:  </a:t>
            </a:r>
            <a:r>
              <a:rPr lang="pt-BR" dirty="0" smtClean="0">
                <a:solidFill>
                  <a:srgbClr val="0070C0"/>
                </a:solidFill>
              </a:rPr>
              <a:t>Valor</a:t>
            </a:r>
          </a:p>
          <a:p>
            <a:pPr marL="788670" lvl="1" indent="-514350">
              <a:buNone/>
            </a:pPr>
            <a:r>
              <a:rPr lang="pt-BR" dirty="0" smtClean="0"/>
              <a:t>Saída:  </a:t>
            </a:r>
            <a:r>
              <a:rPr lang="pt-BR" dirty="0" smtClean="0">
                <a:solidFill>
                  <a:srgbClr val="0070C0"/>
                </a:solidFill>
              </a:rPr>
              <a:t>Mensagem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valor&lt;inteiro&gt;;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Se</a:t>
            </a:r>
            <a:r>
              <a:rPr lang="pt-BR" dirty="0" smtClean="0">
                <a:solidFill>
                  <a:srgbClr val="FF0000"/>
                </a:solidFill>
              </a:rPr>
              <a:t> valor&gt;0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Se</a:t>
            </a:r>
            <a:r>
              <a:rPr lang="pt-BR" dirty="0" smtClean="0">
                <a:solidFill>
                  <a:srgbClr val="FF0000"/>
                </a:solidFill>
              </a:rPr>
              <a:t> valor%2 == 0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Escrever </a:t>
            </a:r>
            <a:r>
              <a:rPr lang="pt-BR" dirty="0" smtClean="0">
                <a:solidFill>
                  <a:srgbClr val="FF0000"/>
                </a:solidFill>
              </a:rPr>
              <a:t> “É par”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</a:t>
            </a:r>
            <a:r>
              <a:rPr lang="pt-BR" dirty="0" smtClean="0">
                <a:solidFill>
                  <a:srgbClr val="00B050"/>
                </a:solidFill>
              </a:rPr>
              <a:t>Senão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Escrever </a:t>
            </a:r>
            <a:r>
              <a:rPr lang="pt-BR" dirty="0" smtClean="0">
                <a:solidFill>
                  <a:srgbClr val="FF0000"/>
                </a:solidFill>
              </a:rPr>
              <a:t> “É ímpar”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Senão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Escrever </a:t>
            </a:r>
            <a:r>
              <a:rPr lang="pt-BR" dirty="0" smtClean="0">
                <a:solidFill>
                  <a:srgbClr val="FF0000"/>
                </a:solidFill>
              </a:rPr>
              <a:t> “Não é positivo”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Pseudo-Código </a:t>
            </a:r>
            <a:r>
              <a:rPr lang="pt-BR" u="sng" dirty="0" smtClean="0"/>
              <a:t>Par ou Ímpar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95248"/>
          </a:xfrm>
        </p:spPr>
        <p:txBody>
          <a:bodyPr>
            <a:normAutofit lnSpcReduction="10000"/>
          </a:bodyPr>
          <a:lstStyle/>
          <a:p>
            <a:pPr marL="788670" lvl="1" indent="-514350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valor;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err="1" smtClean="0">
                <a:solidFill>
                  <a:srgbClr val="0070C0"/>
                </a:solidFill>
              </a:rPr>
              <a:t>if</a:t>
            </a:r>
            <a:r>
              <a:rPr lang="pt-BR" dirty="0" smtClean="0">
                <a:solidFill>
                  <a:srgbClr val="FF0000"/>
                </a:solidFill>
              </a:rPr>
              <a:t> (</a:t>
            </a:r>
            <a:r>
              <a:rPr lang="pt-BR" dirty="0" smtClean="0">
                <a:solidFill>
                  <a:schemeClr val="tx1"/>
                </a:solidFill>
              </a:rPr>
              <a:t>valor&gt;0</a:t>
            </a:r>
            <a:r>
              <a:rPr lang="pt-BR" dirty="0" smtClean="0">
                <a:solidFill>
                  <a:srgbClr val="FF0000"/>
                </a:solidFill>
              </a:rPr>
              <a:t>) {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</a:t>
            </a:r>
            <a:r>
              <a:rPr lang="pt-BR" dirty="0" smtClean="0">
                <a:solidFill>
                  <a:srgbClr val="00B050"/>
                </a:solidFill>
              </a:rPr>
              <a:t>  </a:t>
            </a:r>
            <a:r>
              <a:rPr lang="pt-BR" dirty="0" err="1" smtClean="0">
                <a:solidFill>
                  <a:srgbClr val="0070C0"/>
                </a:solidFill>
              </a:rPr>
              <a:t>if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 smtClean="0">
                <a:solidFill>
                  <a:schemeClr val="tx1"/>
                </a:solidFill>
              </a:rPr>
              <a:t>valor%2 == 0</a:t>
            </a:r>
            <a:r>
              <a:rPr lang="pt-BR" dirty="0" smtClean="0">
                <a:solidFill>
                  <a:srgbClr val="FF0000"/>
                </a:solidFill>
              </a:rPr>
              <a:t>) {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</a:t>
            </a:r>
            <a:r>
              <a:rPr lang="pt-BR" dirty="0" smtClean="0">
                <a:solidFill>
                  <a:srgbClr val="00B050"/>
                </a:solidFill>
              </a:rPr>
              <a:t>  escreve 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“É par”;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</a:t>
            </a:r>
            <a:r>
              <a:rPr lang="pt-BR" dirty="0" smtClean="0">
                <a:solidFill>
                  <a:srgbClr val="FF0000"/>
                </a:solidFill>
              </a:rPr>
              <a:t>  }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</a:t>
            </a: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err="1" smtClean="0">
                <a:solidFill>
                  <a:srgbClr val="0070C0"/>
                </a:solidFill>
              </a:rPr>
              <a:t>else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{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</a:t>
            </a:r>
            <a:r>
              <a:rPr lang="pt-BR" dirty="0" smtClean="0">
                <a:solidFill>
                  <a:srgbClr val="00B050"/>
                </a:solidFill>
              </a:rPr>
              <a:t>  escreve 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“É ímpar”;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</a:t>
            </a:r>
            <a:r>
              <a:rPr lang="pt-BR" dirty="0" smtClean="0">
                <a:solidFill>
                  <a:srgbClr val="FF0000"/>
                </a:solidFill>
              </a:rPr>
              <a:t>  }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}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err="1" smtClean="0">
                <a:solidFill>
                  <a:srgbClr val="0070C0"/>
                </a:solidFill>
              </a:rPr>
              <a:t>else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{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escreve </a:t>
            </a:r>
            <a:r>
              <a:rPr lang="pt-BR" dirty="0" smtClean="0">
                <a:solidFill>
                  <a:srgbClr val="FF0000"/>
                </a:solidFill>
              </a:rPr>
              <a:t> “Não é positivo”;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FF0000"/>
                </a:solidFill>
              </a:rPr>
              <a:t>}</a:t>
            </a: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762" y="3571876"/>
            <a:ext cx="1999470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5400000">
            <a:off x="1177901" y="2963859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>
            <a:off x="1177901" y="4106867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>
            <a:off x="822299" y="5607065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do Módulo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24444"/>
          </a:xfrm>
        </p:spPr>
        <p:txBody>
          <a:bodyPr>
            <a:normAutofit/>
          </a:bodyPr>
          <a:lstStyle/>
          <a:p>
            <a:r>
              <a:rPr lang="pt-BR" dirty="0" smtClean="0"/>
              <a:t>Lógica de Programação – Aula 1</a:t>
            </a:r>
          </a:p>
          <a:p>
            <a:pPr marL="531813" lvl="1" indent="-258763">
              <a:buFont typeface="Wingdings" pitchFamily="2" charset="2"/>
              <a:buChar char="ü"/>
            </a:pPr>
            <a:r>
              <a:rPr lang="pt-BR" dirty="0" smtClean="0"/>
              <a:t>Algoritmo / Definição de Problema / Análise Solução;</a:t>
            </a:r>
          </a:p>
          <a:p>
            <a:pPr marL="273050" indent="-273050"/>
            <a:r>
              <a:rPr lang="pt-BR" dirty="0" smtClean="0"/>
              <a:t>Estruturas de Controle (Laços de Repetição) – Aula </a:t>
            </a:r>
            <a:r>
              <a:rPr lang="pt-BR" dirty="0" smtClean="0"/>
              <a:t>2/3/4</a:t>
            </a:r>
            <a:endParaRPr lang="pt-BR" dirty="0" smtClean="0"/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Aplicação de programas: Sequencial / Condicional / Interação;</a:t>
            </a:r>
          </a:p>
          <a:p>
            <a:pPr marL="273050" indent="-273050"/>
            <a:r>
              <a:rPr lang="pt-BR" dirty="0" smtClean="0"/>
              <a:t>Vetores e Funções – Aula </a:t>
            </a:r>
            <a:r>
              <a:rPr lang="pt-BR" dirty="0" smtClean="0"/>
              <a:t>/</a:t>
            </a:r>
            <a:r>
              <a:rPr lang="pt-BR" dirty="0" smtClean="0"/>
              <a:t>5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Criação / Aplicação / Exercícios Aplicados Robótica;</a:t>
            </a:r>
          </a:p>
          <a:p>
            <a:pPr marL="273050" indent="-273050"/>
            <a:r>
              <a:rPr lang="pt-BR" dirty="0" smtClean="0"/>
              <a:t>Introdução: Linguagem de Programação – Aula 6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Conceitos</a:t>
            </a:r>
          </a:p>
          <a:p>
            <a:pPr marL="273050" indent="-273050"/>
            <a:endParaRPr lang="pt-BR" dirty="0" smtClean="0"/>
          </a:p>
          <a:p>
            <a:pPr marL="547370" lvl="1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/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Definição de Problema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Análise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Algoritmo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Sequencial – </a:t>
            </a:r>
            <a:r>
              <a:rPr lang="pt-BR" dirty="0" smtClean="0">
                <a:solidFill>
                  <a:srgbClr val="0070C0"/>
                </a:solidFill>
              </a:rPr>
              <a:t>Inicio</a:t>
            </a:r>
            <a:r>
              <a:rPr lang="pt-BR" dirty="0" smtClean="0">
                <a:solidFill>
                  <a:srgbClr val="00B050"/>
                </a:solidFill>
              </a:rPr>
              <a:t>/Ler/Calcular/Escrever/</a:t>
            </a: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Condicional – </a:t>
            </a:r>
            <a:r>
              <a:rPr lang="pt-BR" dirty="0" smtClean="0">
                <a:solidFill>
                  <a:srgbClr val="00B050"/>
                </a:solidFill>
              </a:rPr>
              <a:t>Conceitos/Operadores lógicos</a:t>
            </a:r>
          </a:p>
          <a:p>
            <a:pPr marL="1062990" lvl="2" indent="-514350">
              <a:buFont typeface="Wingdings" pitchFamily="2" charset="2"/>
              <a:buChar char="ü"/>
            </a:pPr>
            <a:r>
              <a:rPr lang="pt-BR" dirty="0" smtClean="0"/>
              <a:t>Simples</a:t>
            </a:r>
          </a:p>
          <a:p>
            <a:pPr marL="1062990" lvl="2" indent="-514350">
              <a:buFont typeface="Wingdings" pitchFamily="2" charset="2"/>
              <a:buChar char="ü"/>
            </a:pPr>
            <a:r>
              <a:rPr lang="pt-BR" dirty="0" smtClean="0"/>
              <a:t>Seleção Dupla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pt-BR" dirty="0" smtClean="0">
                <a:solidFill>
                  <a:srgbClr val="FF0000"/>
                </a:solidFill>
              </a:rPr>
              <a:t>Seleção Múltipla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pt-BR" dirty="0" smtClean="0">
                <a:solidFill>
                  <a:srgbClr val="FF0000"/>
                </a:solidFill>
              </a:rPr>
              <a:t>Interação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Seleção Múltipla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Ler um número </a:t>
            </a:r>
            <a:r>
              <a:rPr lang="pt-BR" sz="2800" dirty="0" smtClean="0">
                <a:solidFill>
                  <a:srgbClr val="0070C0"/>
                </a:solidFill>
              </a:rPr>
              <a:t>e imprimir a mensagem adequada ao número:</a:t>
            </a:r>
            <a:endParaRPr lang="pt-BR" sz="2800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</a:t>
            </a:r>
            <a:r>
              <a:rPr lang="pt-BR" dirty="0" err="1" smtClean="0"/>
              <a:t>Obs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0070C0"/>
                </a:solidFill>
              </a:rPr>
              <a:t>Se não for nenhum desses números, imprimir mensagem erro</a:t>
            </a:r>
            <a:endParaRPr lang="pt-BR" dirty="0" smtClean="0">
              <a:solidFill>
                <a:srgbClr val="0070C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86116" y="1857364"/>
            <a:ext cx="2357454" cy="171451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rgbClr val="FF0000"/>
                </a:solidFill>
              </a:rPr>
              <a:t>1 </a:t>
            </a:r>
            <a:r>
              <a:rPr lang="pt-BR" sz="2400" dirty="0" smtClean="0">
                <a:solidFill>
                  <a:schemeClr val="tx1"/>
                </a:solidFill>
              </a:rPr>
              <a:t>- “Número 1”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2 </a:t>
            </a:r>
            <a:r>
              <a:rPr lang="pt-BR" sz="2400" dirty="0" smtClean="0">
                <a:solidFill>
                  <a:schemeClr val="tx1"/>
                </a:solidFill>
              </a:rPr>
              <a:t>- </a:t>
            </a:r>
            <a:r>
              <a:rPr lang="pt-BR" sz="2400" dirty="0" smtClean="0">
                <a:solidFill>
                  <a:schemeClr val="tx1"/>
                </a:solidFill>
              </a:rPr>
              <a:t>“Número </a:t>
            </a:r>
            <a:r>
              <a:rPr lang="pt-BR" sz="2400" dirty="0" smtClean="0">
                <a:solidFill>
                  <a:schemeClr val="tx1"/>
                </a:solidFill>
              </a:rPr>
              <a:t>2”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3 </a:t>
            </a:r>
            <a:r>
              <a:rPr lang="pt-BR" sz="2400" dirty="0" smtClean="0">
                <a:solidFill>
                  <a:schemeClr val="tx1"/>
                </a:solidFill>
              </a:rPr>
              <a:t>- </a:t>
            </a:r>
            <a:r>
              <a:rPr lang="pt-BR" sz="2400" dirty="0" smtClean="0">
                <a:solidFill>
                  <a:schemeClr val="tx1"/>
                </a:solidFill>
              </a:rPr>
              <a:t>“Número </a:t>
            </a:r>
            <a:r>
              <a:rPr lang="pt-BR" sz="2400" dirty="0" smtClean="0">
                <a:solidFill>
                  <a:schemeClr val="tx1"/>
                </a:solidFill>
              </a:rPr>
              <a:t>3”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4</a:t>
            </a:r>
            <a:r>
              <a:rPr lang="pt-BR" sz="2400" dirty="0" smtClean="0">
                <a:solidFill>
                  <a:schemeClr val="tx1"/>
                </a:solidFill>
              </a:rPr>
              <a:t> - </a:t>
            </a:r>
            <a:r>
              <a:rPr lang="pt-BR" sz="2400" dirty="0" smtClean="0">
                <a:solidFill>
                  <a:schemeClr val="tx1"/>
                </a:solidFill>
              </a:rPr>
              <a:t>“Número </a:t>
            </a:r>
            <a:r>
              <a:rPr lang="pt-BR" sz="2400" dirty="0" smtClean="0">
                <a:solidFill>
                  <a:schemeClr val="tx1"/>
                </a:solidFill>
              </a:rPr>
              <a:t>4”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71472" y="4500570"/>
            <a:ext cx="8229600" cy="13525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Objetivo:  </a:t>
            </a: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Imprimir a mensagem adequada ao número lido. 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Entrada:  </a:t>
            </a: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Valor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Saída:  </a:t>
            </a: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Mensagem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Seleção Múltipla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95248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num;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   Se</a:t>
            </a:r>
            <a:r>
              <a:rPr lang="pt-BR" dirty="0" smtClean="0">
                <a:solidFill>
                  <a:srgbClr val="FF0000"/>
                </a:solidFill>
              </a:rPr>
              <a:t> num </a:t>
            </a:r>
            <a:r>
              <a:rPr lang="pt-BR" dirty="0" smtClean="0">
                <a:solidFill>
                  <a:srgbClr val="FF0000"/>
                </a:solidFill>
              </a:rPr>
              <a:t>== </a:t>
            </a:r>
            <a:r>
              <a:rPr lang="pt-BR" dirty="0" smtClean="0">
                <a:solidFill>
                  <a:srgbClr val="FF0000"/>
                </a:solidFill>
              </a:rPr>
              <a:t>1 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</a:t>
            </a:r>
            <a:r>
              <a:rPr lang="pt-BR" dirty="0" smtClean="0">
                <a:solidFill>
                  <a:srgbClr val="00B050"/>
                </a:solidFill>
              </a:rPr>
              <a:t> Escrever </a:t>
            </a:r>
            <a:r>
              <a:rPr lang="pt-BR" dirty="0" smtClean="0">
                <a:solidFill>
                  <a:srgbClr val="FF0000"/>
                </a:solidFill>
              </a:rPr>
              <a:t> “Número 1”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   </a:t>
            </a:r>
            <a:r>
              <a:rPr lang="pt-BR" dirty="0" smtClean="0">
                <a:solidFill>
                  <a:srgbClr val="00B050"/>
                </a:solidFill>
              </a:rPr>
              <a:t>Senão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         </a:t>
            </a:r>
            <a:r>
              <a:rPr lang="pt-BR" dirty="0" smtClean="0">
                <a:solidFill>
                  <a:srgbClr val="00B050"/>
                </a:solidFill>
              </a:rPr>
              <a:t>Se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num == </a:t>
            </a:r>
            <a:r>
              <a:rPr lang="pt-BR" dirty="0" smtClean="0">
                <a:solidFill>
                  <a:srgbClr val="FF0000"/>
                </a:solidFill>
              </a:rPr>
              <a:t>2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</a:t>
            </a:r>
            <a:r>
              <a:rPr lang="pt-BR" dirty="0" smtClean="0">
                <a:solidFill>
                  <a:srgbClr val="00B050"/>
                </a:solidFill>
              </a:rPr>
              <a:t>        Escrever 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“Número </a:t>
            </a:r>
            <a:r>
              <a:rPr lang="pt-BR" dirty="0" smtClean="0">
                <a:solidFill>
                  <a:srgbClr val="FF0000"/>
                </a:solidFill>
              </a:rPr>
              <a:t>2”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    </a:t>
            </a:r>
            <a:r>
              <a:rPr lang="pt-BR" dirty="0" smtClean="0">
                <a:solidFill>
                  <a:srgbClr val="00B050"/>
                </a:solidFill>
              </a:rPr>
              <a:t>Senão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           </a:t>
            </a:r>
            <a:r>
              <a:rPr lang="pt-BR" dirty="0" smtClean="0">
                <a:solidFill>
                  <a:srgbClr val="00B050"/>
                </a:solidFill>
              </a:rPr>
              <a:t>Se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num == </a:t>
            </a:r>
            <a:r>
              <a:rPr lang="pt-BR" dirty="0" smtClean="0">
                <a:solidFill>
                  <a:srgbClr val="FF0000"/>
                </a:solidFill>
              </a:rPr>
              <a:t>3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 </a:t>
            </a:r>
            <a:r>
              <a:rPr lang="pt-BR" dirty="0" smtClean="0">
                <a:solidFill>
                  <a:srgbClr val="00B050"/>
                </a:solidFill>
              </a:rPr>
              <a:t>             Escrever 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“Número </a:t>
            </a:r>
            <a:r>
              <a:rPr lang="pt-BR" dirty="0" smtClean="0">
                <a:solidFill>
                  <a:srgbClr val="FF0000"/>
                </a:solidFill>
              </a:rPr>
              <a:t>3”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          Senão</a:t>
            </a:r>
            <a:r>
              <a:rPr lang="pt-BR" dirty="0" smtClean="0">
                <a:solidFill>
                  <a:srgbClr val="FF0000"/>
                </a:solidFill>
              </a:rPr>
              <a:t>    		 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                  Se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num == </a:t>
            </a:r>
            <a:r>
              <a:rPr lang="pt-BR" dirty="0" smtClean="0">
                <a:solidFill>
                  <a:srgbClr val="FF0000"/>
                </a:solidFill>
              </a:rPr>
              <a:t>4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   </a:t>
            </a:r>
            <a:r>
              <a:rPr lang="pt-BR" dirty="0" smtClean="0">
                <a:solidFill>
                  <a:srgbClr val="00B050"/>
                </a:solidFill>
              </a:rPr>
              <a:t>                  Escrever 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“Número </a:t>
            </a:r>
            <a:r>
              <a:rPr lang="pt-BR" dirty="0" smtClean="0">
                <a:solidFill>
                  <a:srgbClr val="FF0000"/>
                </a:solidFill>
              </a:rPr>
              <a:t>4”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                  Senão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</a:t>
            </a:r>
            <a:r>
              <a:rPr lang="pt-BR" dirty="0" smtClean="0">
                <a:solidFill>
                  <a:srgbClr val="00B050"/>
                </a:solidFill>
              </a:rPr>
              <a:t>                       Escrever 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“</a:t>
            </a:r>
            <a:r>
              <a:rPr lang="pt-BR" dirty="0" smtClean="0">
                <a:solidFill>
                  <a:srgbClr val="FF0000"/>
                </a:solidFill>
              </a:rPr>
              <a:t>Número inválido”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</a:t>
            </a:r>
            <a:r>
              <a:rPr lang="pt-BR" dirty="0" smtClean="0"/>
              <a:t>Múltipla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Obs</a:t>
            </a:r>
            <a:r>
              <a:rPr lang="pt-BR" dirty="0" smtClean="0">
                <a:solidFill>
                  <a:srgbClr val="FF0000"/>
                </a:solidFill>
              </a:rPr>
              <a:t>:  Expressão é uma variável que pode ser um </a:t>
            </a:r>
            <a:r>
              <a:rPr lang="pt-BR" u="sng" dirty="0" smtClean="0">
                <a:solidFill>
                  <a:srgbClr val="FF0000"/>
                </a:solidFill>
              </a:rPr>
              <a:t>inteiro</a:t>
            </a:r>
            <a:r>
              <a:rPr lang="pt-BR" dirty="0" smtClean="0">
                <a:solidFill>
                  <a:srgbClr val="FF0000"/>
                </a:solidFill>
              </a:rPr>
              <a:t> ou um </a:t>
            </a:r>
            <a:r>
              <a:rPr lang="pt-BR" u="sng" dirty="0" err="1" smtClean="0">
                <a:solidFill>
                  <a:srgbClr val="FF0000"/>
                </a:solidFill>
              </a:rPr>
              <a:t>caracter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  <a:r>
              <a:rPr lang="pt-BR" dirty="0" smtClean="0"/>
              <a:t>		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071670" y="1285860"/>
            <a:ext cx="4071966" cy="32147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rgbClr val="00B050"/>
                </a:solidFill>
              </a:rPr>
              <a:t>Desvie </a:t>
            </a:r>
            <a:r>
              <a:rPr lang="pt-BR" sz="2400" dirty="0" smtClean="0">
                <a:solidFill>
                  <a:schemeClr val="tx1"/>
                </a:solidFill>
              </a:rPr>
              <a:t>(Expressão)</a:t>
            </a:r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/>
              <a:t> </a:t>
            </a:r>
            <a:r>
              <a:rPr lang="pt-BR" sz="2400" dirty="0" smtClean="0"/>
              <a:t>    </a:t>
            </a:r>
            <a:r>
              <a:rPr lang="pt-BR" sz="2400" dirty="0" smtClean="0">
                <a:solidFill>
                  <a:srgbClr val="00B050"/>
                </a:solidFill>
              </a:rPr>
              <a:t>Opção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&lt;conteúdo 1</a:t>
            </a:r>
            <a:r>
              <a:rPr lang="pt-BR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		&lt;</a:t>
            </a:r>
            <a:r>
              <a:rPr lang="pt-BR" sz="2400" dirty="0" smtClean="0">
                <a:solidFill>
                  <a:srgbClr val="00B050"/>
                </a:solidFill>
              </a:rPr>
              <a:t>comando</a:t>
            </a:r>
            <a:r>
              <a:rPr lang="pt-BR" sz="2400" dirty="0" smtClean="0">
                <a:solidFill>
                  <a:schemeClr val="tx1"/>
                </a:solidFill>
              </a:rPr>
              <a:t>&gt;</a:t>
            </a:r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     </a:t>
            </a:r>
            <a:r>
              <a:rPr lang="pt-BR" sz="2400" dirty="0" smtClean="0">
                <a:solidFill>
                  <a:srgbClr val="00B050"/>
                </a:solidFill>
              </a:rPr>
              <a:t>Opção </a:t>
            </a:r>
            <a:r>
              <a:rPr lang="pt-BR" sz="2400" dirty="0" smtClean="0">
                <a:solidFill>
                  <a:schemeClr val="tx1"/>
                </a:solidFill>
              </a:rPr>
              <a:t>&lt;conteúdo </a:t>
            </a:r>
            <a:r>
              <a:rPr lang="pt-BR" sz="2400" dirty="0" smtClean="0">
                <a:solidFill>
                  <a:schemeClr val="tx1"/>
                </a:solidFill>
              </a:rPr>
              <a:t>2&gt;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&lt;</a:t>
            </a:r>
            <a:r>
              <a:rPr lang="pt-BR" sz="2400" dirty="0" smtClean="0">
                <a:solidFill>
                  <a:srgbClr val="00B050"/>
                </a:solidFill>
              </a:rPr>
              <a:t>comando</a:t>
            </a:r>
            <a:r>
              <a:rPr lang="pt-BR" sz="2400" dirty="0" smtClean="0">
                <a:solidFill>
                  <a:schemeClr val="tx1"/>
                </a:solidFill>
              </a:rPr>
              <a:t>&gt;</a:t>
            </a:r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rgbClr val="00B050"/>
                </a:solidFill>
              </a:rPr>
              <a:t>     DEFAUT</a:t>
            </a:r>
            <a:endParaRPr lang="pt-BR" sz="2400" dirty="0" smtClean="0">
              <a:solidFill>
                <a:srgbClr val="00B050"/>
              </a:solidFill>
            </a:endParaRPr>
          </a:p>
          <a:p>
            <a:r>
              <a:rPr lang="pt-BR" sz="2400" dirty="0" smtClean="0">
                <a:solidFill>
                  <a:srgbClr val="00B050"/>
                </a:solidFill>
              </a:rPr>
              <a:t>	 </a:t>
            </a:r>
            <a:r>
              <a:rPr lang="pt-BR" sz="2400" dirty="0" smtClean="0">
                <a:solidFill>
                  <a:schemeClr val="tx1"/>
                </a:solidFill>
              </a:rPr>
              <a:t>&lt;</a:t>
            </a:r>
            <a:r>
              <a:rPr lang="pt-BR" sz="2400" dirty="0" smtClean="0">
                <a:solidFill>
                  <a:srgbClr val="00B050"/>
                </a:solidFill>
              </a:rPr>
              <a:t>comando</a:t>
            </a:r>
            <a:r>
              <a:rPr lang="pt-BR" sz="2400" dirty="0" smtClean="0">
                <a:solidFill>
                  <a:schemeClr val="tx1"/>
                </a:solidFill>
              </a:rPr>
              <a:t>&gt;</a:t>
            </a:r>
            <a:endParaRPr lang="pt-BR" sz="2400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</a:t>
            </a:r>
            <a:r>
              <a:rPr lang="pt-BR" dirty="0" smtClean="0"/>
              <a:t>Múltipla: </a:t>
            </a:r>
            <a:r>
              <a:rPr lang="pt-BR" dirty="0" smtClean="0"/>
              <a:t>Sintaxe em “C”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endParaRPr lang="pt-BR" sz="2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smtClean="0">
                <a:solidFill>
                  <a:srgbClr val="00B050"/>
                </a:solidFill>
              </a:rPr>
              <a:t>Switch (</a:t>
            </a:r>
            <a:r>
              <a:rPr lang="pt-BR" sz="2800" dirty="0" smtClean="0"/>
              <a:t>Expressão</a:t>
            </a:r>
            <a:r>
              <a:rPr lang="pt-BR" sz="2800" dirty="0" smtClean="0">
                <a:solidFill>
                  <a:srgbClr val="00B050"/>
                </a:solidFill>
              </a:rPr>
              <a:t>)</a:t>
            </a:r>
            <a:endParaRPr lang="pt-BR" sz="2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</a:t>
            </a:r>
            <a:r>
              <a:rPr lang="pt-BR" sz="2800" dirty="0" smtClean="0">
                <a:solidFill>
                  <a:srgbClr val="00B050"/>
                </a:solidFill>
              </a:rPr>
              <a:t>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>
                <a:solidFill>
                  <a:srgbClr val="00B050"/>
                </a:solidFill>
              </a:rPr>
              <a:t>case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smtClean="0"/>
              <a:t>constante 1</a:t>
            </a:r>
            <a:r>
              <a:rPr lang="pt-BR" sz="2800" dirty="0" smtClean="0"/>
              <a:t>;</a:t>
            </a:r>
          </a:p>
          <a:p>
            <a:pPr>
              <a:buNone/>
            </a:pPr>
            <a:r>
              <a:rPr lang="pt-BR" sz="2800" dirty="0" smtClean="0"/>
              <a:t>	       </a:t>
            </a:r>
            <a:r>
              <a:rPr lang="pt-BR" sz="2800" dirty="0" smtClean="0"/>
              <a:t>	</a:t>
            </a:r>
            <a:r>
              <a:rPr lang="pt-BR" sz="2800" dirty="0" smtClean="0">
                <a:solidFill>
                  <a:srgbClr val="00B050"/>
                </a:solidFill>
              </a:rPr>
              <a:t>comando</a:t>
            </a:r>
            <a:r>
              <a:rPr lang="pt-BR" sz="2800" dirty="0" smtClean="0">
                <a:solidFill>
                  <a:srgbClr val="00B050"/>
                </a:solidFill>
              </a:rPr>
              <a:t> </a:t>
            </a:r>
            <a:r>
              <a:rPr lang="pt-BR" sz="2800" dirty="0" smtClean="0">
                <a:solidFill>
                  <a:srgbClr val="00B050"/>
                </a:solidFill>
              </a:rPr>
              <a:t>1</a:t>
            </a:r>
            <a:r>
              <a:rPr lang="pt-BR" sz="2800" dirty="0" smtClean="0"/>
              <a:t>;</a:t>
            </a:r>
          </a:p>
          <a:p>
            <a:pPr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		</a:t>
            </a:r>
            <a:r>
              <a:rPr lang="pt-BR" sz="2800" dirty="0" err="1" smtClean="0"/>
              <a:t>break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	</a:t>
            </a:r>
            <a:r>
              <a:rPr lang="pt-BR" sz="2800" dirty="0" smtClean="0">
                <a:solidFill>
                  <a:srgbClr val="00B050"/>
                </a:solidFill>
              </a:rPr>
              <a:t>case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smtClean="0"/>
              <a:t>constante 2;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	       	</a:t>
            </a:r>
            <a:r>
              <a:rPr lang="pt-BR" sz="2800" dirty="0" smtClean="0">
                <a:solidFill>
                  <a:srgbClr val="00B050"/>
                </a:solidFill>
              </a:rPr>
              <a:t>comando </a:t>
            </a:r>
            <a:r>
              <a:rPr lang="pt-BR" sz="2800" dirty="0" smtClean="0">
                <a:solidFill>
                  <a:srgbClr val="00B050"/>
                </a:solidFill>
              </a:rPr>
              <a:t>2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		</a:t>
            </a:r>
            <a:r>
              <a:rPr lang="pt-BR" sz="2800" dirty="0" smtClean="0"/>
              <a:t>	 </a:t>
            </a:r>
            <a:r>
              <a:rPr lang="pt-BR" sz="2800" dirty="0" err="1" smtClean="0"/>
              <a:t>break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	</a:t>
            </a:r>
            <a:r>
              <a:rPr lang="pt-BR" sz="2800" dirty="0" smtClean="0">
                <a:solidFill>
                  <a:srgbClr val="00B050"/>
                </a:solidFill>
              </a:rPr>
              <a:t> </a:t>
            </a:r>
            <a:r>
              <a:rPr lang="pt-BR" sz="2800" dirty="0" smtClean="0">
                <a:solidFill>
                  <a:srgbClr val="00B050"/>
                </a:solidFill>
              </a:rPr>
              <a:t>default:		</a:t>
            </a:r>
            <a:r>
              <a:rPr lang="pt-BR" sz="2800" dirty="0" smtClean="0"/>
              <a:t> </a:t>
            </a:r>
            <a:r>
              <a:rPr lang="pt-BR" sz="2800" dirty="0" smtClean="0"/>
              <a:t>//opcional	</a:t>
            </a:r>
            <a:endParaRPr lang="pt-BR" sz="2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B050"/>
                </a:solidFill>
              </a:rPr>
              <a:t>			</a:t>
            </a:r>
            <a:r>
              <a:rPr lang="pt-BR" sz="2800" dirty="0" smtClean="0">
                <a:solidFill>
                  <a:srgbClr val="00B050"/>
                </a:solidFill>
              </a:rPr>
              <a:t>comandos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>
                <a:solidFill>
                  <a:srgbClr val="00B050"/>
                </a:solidFill>
              </a:rPr>
              <a:t>	</a:t>
            </a:r>
            <a:r>
              <a:rPr lang="pt-BR" sz="2800" dirty="0" smtClean="0">
                <a:solidFill>
                  <a:srgbClr val="00B050"/>
                </a:solidFill>
              </a:rPr>
              <a:t>   }</a:t>
            </a:r>
            <a:endParaRPr lang="pt-BR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Seleção Múltipla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95248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num;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Desvie</a:t>
            </a:r>
            <a:r>
              <a:rPr lang="pt-BR" dirty="0" smtClean="0">
                <a:solidFill>
                  <a:srgbClr val="FF0000"/>
                </a:solidFill>
              </a:rPr>
              <a:t> (num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Opção </a:t>
            </a:r>
            <a:r>
              <a:rPr lang="pt-BR" dirty="0" smtClean="0">
                <a:solidFill>
                  <a:srgbClr val="FF0000"/>
                </a:solidFill>
              </a:rPr>
              <a:t>1</a:t>
            </a:r>
            <a:r>
              <a:rPr lang="pt-BR" dirty="0" smtClean="0">
                <a:solidFill>
                  <a:srgbClr val="00B050"/>
                </a:solidFill>
              </a:rPr>
              <a:t>      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    Escrever </a:t>
            </a:r>
            <a:r>
              <a:rPr lang="pt-BR" dirty="0" smtClean="0">
                <a:solidFill>
                  <a:srgbClr val="FF0000"/>
                </a:solidFill>
              </a:rPr>
              <a:t> “Número 1”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Opção </a:t>
            </a:r>
            <a:r>
              <a:rPr lang="pt-BR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00B050"/>
                </a:solidFill>
              </a:rPr>
              <a:t>      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    Escrever </a:t>
            </a:r>
            <a:r>
              <a:rPr lang="pt-BR" dirty="0" smtClean="0">
                <a:solidFill>
                  <a:srgbClr val="FF0000"/>
                </a:solidFill>
              </a:rPr>
              <a:t> “Número </a:t>
            </a:r>
            <a:r>
              <a:rPr lang="pt-BR" dirty="0" smtClean="0">
                <a:solidFill>
                  <a:srgbClr val="FF0000"/>
                </a:solidFill>
              </a:rPr>
              <a:t>2”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Opção </a:t>
            </a:r>
            <a:r>
              <a:rPr lang="pt-BR" dirty="0" smtClean="0">
                <a:solidFill>
                  <a:srgbClr val="FF0000"/>
                </a:solidFill>
              </a:rPr>
              <a:t>3</a:t>
            </a:r>
            <a:r>
              <a:rPr lang="pt-BR" dirty="0" smtClean="0">
                <a:solidFill>
                  <a:srgbClr val="00B050"/>
                </a:solidFill>
              </a:rPr>
              <a:t>      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    Escrever </a:t>
            </a:r>
            <a:r>
              <a:rPr lang="pt-BR" dirty="0" smtClean="0">
                <a:solidFill>
                  <a:srgbClr val="FF0000"/>
                </a:solidFill>
              </a:rPr>
              <a:t> “Número </a:t>
            </a:r>
            <a:r>
              <a:rPr lang="pt-BR" dirty="0" smtClean="0">
                <a:solidFill>
                  <a:srgbClr val="FF0000"/>
                </a:solidFill>
              </a:rPr>
              <a:t>3”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Opção </a:t>
            </a:r>
            <a:r>
              <a:rPr lang="pt-BR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00B050"/>
                </a:solidFill>
              </a:rPr>
              <a:t>      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    Escrever </a:t>
            </a:r>
            <a:r>
              <a:rPr lang="pt-BR" dirty="0" smtClean="0">
                <a:solidFill>
                  <a:srgbClr val="FF0000"/>
                </a:solidFill>
              </a:rPr>
              <a:t> “Número </a:t>
            </a:r>
            <a:r>
              <a:rPr lang="pt-BR" dirty="0" smtClean="0">
                <a:solidFill>
                  <a:srgbClr val="FF0000"/>
                </a:solidFill>
              </a:rPr>
              <a:t>4”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Default: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    </a:t>
            </a:r>
            <a:r>
              <a:rPr lang="pt-BR" dirty="0" smtClean="0">
                <a:solidFill>
                  <a:srgbClr val="00B050"/>
                </a:solidFill>
              </a:rPr>
              <a:t>Escrever 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“</a:t>
            </a:r>
            <a:r>
              <a:rPr lang="pt-BR" dirty="0" smtClean="0">
                <a:solidFill>
                  <a:srgbClr val="FF0000"/>
                </a:solidFill>
              </a:rPr>
              <a:t>Número inválido”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Pseudo-Código </a:t>
            </a:r>
            <a:r>
              <a:rPr lang="pt-BR" u="sng" dirty="0" smtClean="0"/>
              <a:t>Seleção Múltipla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95248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num;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Switch </a:t>
            </a:r>
            <a:r>
              <a:rPr lang="pt-BR" dirty="0" smtClean="0">
                <a:solidFill>
                  <a:srgbClr val="FF0000"/>
                </a:solidFill>
              </a:rPr>
              <a:t>(num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{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case </a:t>
            </a:r>
            <a:r>
              <a:rPr lang="pt-BR" dirty="0" smtClean="0">
                <a:solidFill>
                  <a:srgbClr val="FF0000"/>
                </a:solidFill>
              </a:rPr>
              <a:t>1 :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Escrever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“Número 1”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err="1" smtClean="0">
                <a:solidFill>
                  <a:schemeClr val="tx1"/>
                </a:solidFill>
              </a:rPr>
              <a:t>break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  <a:endParaRPr lang="pt-BR" dirty="0" smtClean="0">
              <a:solidFill>
                <a:schemeClr val="tx1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case </a:t>
            </a:r>
            <a:r>
              <a:rPr lang="pt-BR" dirty="0" smtClean="0">
                <a:solidFill>
                  <a:srgbClr val="FF0000"/>
                </a:solidFill>
              </a:rPr>
              <a:t>2 </a:t>
            </a:r>
            <a:r>
              <a:rPr lang="pt-BR" dirty="0" smtClean="0">
                <a:solidFill>
                  <a:srgbClr val="FF0000"/>
                </a:solidFill>
              </a:rPr>
              <a:t>: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Escrever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“Número </a:t>
            </a:r>
            <a:r>
              <a:rPr lang="pt-BR" dirty="0" smtClean="0">
                <a:solidFill>
                  <a:srgbClr val="FF0000"/>
                </a:solidFill>
              </a:rPr>
              <a:t>2”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FF0000"/>
                </a:solidFill>
              </a:rPr>
              <a:t>		</a:t>
            </a:r>
            <a:r>
              <a:rPr lang="pt-BR" dirty="0" err="1" smtClean="0">
                <a:solidFill>
                  <a:schemeClr val="tx1"/>
                </a:solidFill>
              </a:rPr>
              <a:t>break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case </a:t>
            </a:r>
            <a:r>
              <a:rPr lang="pt-BR" dirty="0" smtClean="0">
                <a:solidFill>
                  <a:srgbClr val="FF0000"/>
                </a:solidFill>
              </a:rPr>
              <a:t>3 </a:t>
            </a:r>
            <a:r>
              <a:rPr lang="pt-BR" dirty="0" smtClean="0">
                <a:solidFill>
                  <a:srgbClr val="FF0000"/>
                </a:solidFill>
              </a:rPr>
              <a:t>: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Escrever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“Número </a:t>
            </a:r>
            <a:r>
              <a:rPr lang="pt-BR" dirty="0" smtClean="0">
                <a:solidFill>
                  <a:srgbClr val="FF0000"/>
                </a:solidFill>
              </a:rPr>
              <a:t>3”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FF0000"/>
                </a:solidFill>
              </a:rPr>
              <a:t>		</a:t>
            </a:r>
            <a:r>
              <a:rPr lang="pt-BR" dirty="0" err="1" smtClean="0">
                <a:solidFill>
                  <a:schemeClr val="tx1"/>
                </a:solidFill>
              </a:rPr>
              <a:t>break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case </a:t>
            </a:r>
            <a:r>
              <a:rPr lang="pt-BR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: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Escrever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“Número </a:t>
            </a:r>
            <a:r>
              <a:rPr lang="pt-BR" dirty="0" smtClean="0">
                <a:solidFill>
                  <a:srgbClr val="FF0000"/>
                </a:solidFill>
              </a:rPr>
              <a:t>4”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FF0000"/>
                </a:solidFill>
              </a:rPr>
              <a:t>		</a:t>
            </a:r>
            <a:r>
              <a:rPr lang="pt-BR" dirty="0" err="1" smtClean="0">
                <a:solidFill>
                  <a:schemeClr val="tx1"/>
                </a:solidFill>
              </a:rPr>
              <a:t>break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default:  </a:t>
            </a:r>
            <a:r>
              <a:rPr lang="pt-BR" dirty="0" smtClean="0">
                <a:solidFill>
                  <a:schemeClr val="tx1"/>
                </a:solidFill>
              </a:rPr>
              <a:t>Escrever</a:t>
            </a:r>
            <a:r>
              <a:rPr lang="pt-BR" dirty="0" smtClean="0">
                <a:solidFill>
                  <a:srgbClr val="00B050"/>
                </a:solidFill>
              </a:rPr>
              <a:t>  </a:t>
            </a:r>
            <a:r>
              <a:rPr lang="pt-BR" dirty="0" smtClean="0">
                <a:solidFill>
                  <a:srgbClr val="FF0000"/>
                </a:solidFill>
              </a:rPr>
              <a:t>“Número inválido”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}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endParaRPr lang="pt-BR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Definição de Problema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Análise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Algoritmo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Sequencial </a:t>
            </a:r>
            <a:endParaRPr lang="pt-BR" dirty="0" smtClean="0"/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Condicional</a:t>
            </a:r>
            <a:endParaRPr lang="pt-BR" dirty="0" smtClean="0">
              <a:solidFill>
                <a:srgbClr val="00B050"/>
              </a:solidFill>
            </a:endParaRPr>
          </a:p>
          <a:p>
            <a:pPr marL="1062990" lvl="2" indent="-514350">
              <a:buFont typeface="Wingdings" pitchFamily="2" charset="2"/>
              <a:buChar char="ü"/>
            </a:pPr>
            <a:r>
              <a:rPr lang="pt-BR" dirty="0" smtClean="0"/>
              <a:t>Simples</a:t>
            </a:r>
          </a:p>
          <a:p>
            <a:pPr marL="1062990" lvl="2" indent="-514350">
              <a:buFont typeface="Wingdings" pitchFamily="2" charset="2"/>
              <a:buChar char="ü"/>
            </a:pPr>
            <a:r>
              <a:rPr lang="pt-BR" dirty="0" smtClean="0"/>
              <a:t>Seleção </a:t>
            </a:r>
            <a:r>
              <a:rPr lang="pt-BR" dirty="0" smtClean="0"/>
              <a:t>Dupla</a:t>
            </a:r>
          </a:p>
          <a:p>
            <a:pPr marL="1062990" lvl="2" indent="-514350">
              <a:buFont typeface="Wingdings" pitchFamily="2" charset="2"/>
              <a:buChar char="ü"/>
            </a:pPr>
            <a:r>
              <a:rPr lang="pt-BR" dirty="0" smtClean="0"/>
              <a:t>Seleção </a:t>
            </a:r>
            <a:r>
              <a:rPr lang="pt-BR" dirty="0" smtClean="0"/>
              <a:t>Múltipla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Font typeface="Wingdings" pitchFamily="2" charset="2"/>
              <a:buChar char="§"/>
            </a:pPr>
            <a:r>
              <a:rPr lang="pt-BR" dirty="0" smtClean="0">
                <a:solidFill>
                  <a:srgbClr val="FF0000"/>
                </a:solidFill>
              </a:rPr>
              <a:t>Interação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</a:t>
            </a:r>
            <a:r>
              <a:rPr lang="pt-BR" dirty="0" smtClean="0"/>
              <a:t>rograma </a:t>
            </a:r>
            <a:r>
              <a:rPr lang="pt-BR" dirty="0" smtClean="0"/>
              <a:t>que realize a seleção automática de um candidato a vaga de training. O programa deverá ler o </a:t>
            </a:r>
            <a:r>
              <a:rPr lang="pt-BR" u="sng" dirty="0" smtClean="0"/>
              <a:t>nome,</a:t>
            </a:r>
            <a:r>
              <a:rPr lang="pt-BR" dirty="0" smtClean="0"/>
              <a:t> </a:t>
            </a:r>
            <a:r>
              <a:rPr lang="pt-BR" u="sng" dirty="0" smtClean="0"/>
              <a:t>idade</a:t>
            </a:r>
            <a:r>
              <a:rPr lang="pt-BR" dirty="0" smtClean="0"/>
              <a:t>, </a:t>
            </a:r>
            <a:r>
              <a:rPr lang="pt-BR" u="sng" dirty="0" smtClean="0"/>
              <a:t>profissão,</a:t>
            </a:r>
            <a:r>
              <a:rPr lang="pt-BR" dirty="0" smtClean="0"/>
              <a:t> </a:t>
            </a:r>
            <a:r>
              <a:rPr lang="pt-BR" u="sng" dirty="0" smtClean="0"/>
              <a:t>status de experiência profissional (Sim/Não</a:t>
            </a:r>
            <a:r>
              <a:rPr lang="pt-BR" dirty="0" smtClean="0"/>
              <a:t>), se é </a:t>
            </a:r>
            <a:r>
              <a:rPr lang="pt-BR" u="sng" dirty="0" smtClean="0"/>
              <a:t>fumante</a:t>
            </a:r>
            <a:r>
              <a:rPr lang="pt-BR" dirty="0" smtClean="0"/>
              <a:t> e </a:t>
            </a:r>
            <a:r>
              <a:rPr lang="pt-BR" u="sng" dirty="0" smtClean="0"/>
              <a:t>estado civil</a:t>
            </a:r>
            <a:r>
              <a:rPr lang="pt-BR" dirty="0" smtClean="0"/>
              <a:t>. O programa analisará os dados, se atender aos requisitos, o programa mostrará </a:t>
            </a:r>
            <a:r>
              <a:rPr lang="pt-BR" dirty="0" smtClean="0"/>
              <a:t>o </a:t>
            </a:r>
            <a:r>
              <a:rPr lang="pt-BR" dirty="0" smtClean="0"/>
              <a:t>nome no final do programa.  O processo de escolha dependerá dos seguintes requisitos, o candidato deverá: </a:t>
            </a:r>
          </a:p>
          <a:p>
            <a:pPr marL="788670" lvl="1" indent="-514350">
              <a:buFont typeface="+mj-lt"/>
              <a:buAutoNum type="alphaLcParenR"/>
            </a:pPr>
            <a:r>
              <a:rPr lang="pt-BR" dirty="0" smtClean="0"/>
              <a:t>Ter entre 18 até 21 anos de idade;</a:t>
            </a:r>
          </a:p>
          <a:p>
            <a:pPr marL="788670" lvl="1" indent="-514350">
              <a:buFont typeface="+mj-lt"/>
              <a:buAutoNum type="alphaLcParenR"/>
            </a:pPr>
            <a:r>
              <a:rPr lang="pt-BR" dirty="0" smtClean="0"/>
              <a:t>Ser Engenheiro Elétrico ou Engenheiro Mecânico;</a:t>
            </a:r>
          </a:p>
          <a:p>
            <a:pPr marL="788670" lvl="1" indent="-514350">
              <a:buFont typeface="+mj-lt"/>
              <a:buAutoNum type="alphaLcParenR"/>
            </a:pPr>
            <a:r>
              <a:rPr lang="pt-BR" dirty="0" smtClean="0"/>
              <a:t>Ser solteiro;</a:t>
            </a:r>
          </a:p>
          <a:p>
            <a:pPr marL="788670" lvl="1" indent="-514350">
              <a:buFont typeface="+mj-lt"/>
              <a:buAutoNum type="alphaLcParenR"/>
            </a:pPr>
            <a:r>
              <a:rPr lang="pt-BR" dirty="0" smtClean="0"/>
              <a:t>Não ser fumante(V/F);</a:t>
            </a:r>
          </a:p>
          <a:p>
            <a:pPr marL="788670" lvl="1" indent="-514350">
              <a:buFont typeface="+mj-lt"/>
              <a:buAutoNum type="alphaLcParenR"/>
            </a:pPr>
            <a:r>
              <a:rPr lang="pt-BR" dirty="0" smtClean="0"/>
              <a:t>Ter experiência profissional (SIM);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(convenções)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pt-BR" dirty="0" smtClean="0"/>
              <a:t>Algoritmo: </a:t>
            </a:r>
            <a:r>
              <a:rPr lang="pt-BR" u="sng" dirty="0" smtClean="0">
                <a:solidFill>
                  <a:srgbClr val="0070C0"/>
                </a:solidFill>
              </a:rPr>
              <a:t>Seleção Training</a:t>
            </a:r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Selecionar candidatos baseado nos critérios da empresa, por fim mostrar nome dos aprovados</a:t>
            </a:r>
          </a:p>
          <a:p>
            <a:pPr marL="788670" lvl="1" indent="-514350">
              <a:buNone/>
            </a:pPr>
            <a:r>
              <a:rPr lang="pt-BR" dirty="0" smtClean="0"/>
              <a:t>Entrada: </a:t>
            </a:r>
            <a:r>
              <a:rPr lang="pt-BR" dirty="0" smtClean="0">
                <a:solidFill>
                  <a:srgbClr val="0070C0"/>
                </a:solidFill>
              </a:rPr>
              <a:t>nome, idade, profissão, status experiência Sim/Não e estado civil. </a:t>
            </a:r>
          </a:p>
          <a:p>
            <a:pPr marL="788670" lvl="1" indent="-514350">
              <a:buNone/>
            </a:pPr>
            <a:r>
              <a:rPr lang="pt-BR" dirty="0" smtClean="0"/>
              <a:t>Saída: </a:t>
            </a:r>
            <a:r>
              <a:rPr lang="pt-BR" dirty="0" smtClean="0">
                <a:solidFill>
                  <a:srgbClr val="0070C0"/>
                </a:solidFill>
              </a:rPr>
              <a:t>Nome do candidato selecionado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nome candidato: </a:t>
            </a:r>
            <a:r>
              <a:rPr lang="pt-BR" dirty="0" smtClean="0">
                <a:solidFill>
                  <a:srgbClr val="FF0000"/>
                </a:solidFill>
              </a:rPr>
              <a:t>nome;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Ler idade candidato: </a:t>
            </a:r>
            <a:r>
              <a:rPr lang="pt-BR" dirty="0" smtClean="0">
                <a:solidFill>
                  <a:srgbClr val="FF0000"/>
                </a:solidFill>
              </a:rPr>
              <a:t>idade;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Ler profissão candidato: </a:t>
            </a:r>
            <a:r>
              <a:rPr lang="pt-BR" dirty="0" smtClean="0">
                <a:solidFill>
                  <a:srgbClr val="FF0000"/>
                </a:solidFill>
              </a:rPr>
              <a:t>profissão;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Ler status experiência: </a:t>
            </a:r>
            <a:r>
              <a:rPr lang="pt-BR" dirty="0" smtClean="0">
                <a:solidFill>
                  <a:srgbClr val="FF0000"/>
                </a:solidFill>
              </a:rPr>
              <a:t>status (Sim/Não);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status fumante:</a:t>
            </a:r>
            <a:r>
              <a:rPr lang="pt-BR" dirty="0" smtClean="0">
                <a:solidFill>
                  <a:srgbClr val="FF0000"/>
                </a:solidFill>
              </a:rPr>
              <a:t>  Verdadeiro/Falso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Ler estado civil candidato: 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estado civil </a:t>
            </a:r>
            <a:r>
              <a:rPr lang="pt-BR" dirty="0" smtClean="0">
                <a:solidFill>
                  <a:srgbClr val="FF0000"/>
                </a:solidFill>
              </a:rPr>
              <a:t>(solteiro, casado...); 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 / Preposições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Negação = </a:t>
            </a:r>
            <a:r>
              <a:rPr lang="pt-BR" dirty="0" smtClean="0">
                <a:solidFill>
                  <a:srgbClr val="0070C0"/>
                </a:solidFill>
              </a:rPr>
              <a:t>“Não”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Conjunção = </a:t>
            </a:r>
            <a:r>
              <a:rPr lang="pt-BR" dirty="0" smtClean="0">
                <a:solidFill>
                  <a:srgbClr val="0070C0"/>
                </a:solidFill>
              </a:rPr>
              <a:t>“E”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Disjunção = </a:t>
            </a:r>
            <a:r>
              <a:rPr lang="pt-BR" dirty="0" smtClean="0">
                <a:solidFill>
                  <a:srgbClr val="0070C0"/>
                </a:solidFill>
              </a:rPr>
              <a:t>“Ou”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Condicionais </a:t>
            </a:r>
            <a:r>
              <a:rPr lang="pt-BR" dirty="0" smtClean="0">
                <a:solidFill>
                  <a:srgbClr val="0070C0"/>
                </a:solidFill>
              </a:rPr>
              <a:t>“Se (...) Então”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24444"/>
          </a:xfrm>
        </p:spPr>
        <p:txBody>
          <a:bodyPr/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Se </a:t>
            </a:r>
            <a:r>
              <a:rPr lang="pt-BR" dirty="0" smtClean="0">
                <a:solidFill>
                  <a:srgbClr val="FF0000"/>
                </a:solidFill>
              </a:rPr>
              <a:t>idade &gt;= 18 </a:t>
            </a:r>
            <a:r>
              <a:rPr lang="pt-BR" dirty="0" smtClean="0">
                <a:solidFill>
                  <a:srgbClr val="00B050"/>
                </a:solidFill>
              </a:rPr>
              <a:t>&amp;&amp; </a:t>
            </a:r>
            <a:r>
              <a:rPr lang="pt-BR" dirty="0" smtClean="0">
                <a:solidFill>
                  <a:srgbClr val="FF0000"/>
                </a:solidFill>
              </a:rPr>
              <a:t>idade &lt;= 21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92D05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Se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profissao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==</a:t>
            </a:r>
            <a:r>
              <a:rPr lang="pt-BR" dirty="0" smtClean="0">
                <a:solidFill>
                  <a:srgbClr val="FF0000"/>
                </a:solidFill>
              </a:rPr>
              <a:t> “</a:t>
            </a:r>
            <a:r>
              <a:rPr lang="pt-BR" dirty="0" err="1" smtClean="0">
                <a:solidFill>
                  <a:srgbClr val="FF0000"/>
                </a:solidFill>
              </a:rPr>
              <a:t>eng.eletrico</a:t>
            </a:r>
            <a:r>
              <a:rPr lang="pt-BR" dirty="0" smtClean="0">
                <a:solidFill>
                  <a:srgbClr val="FF0000"/>
                </a:solidFill>
              </a:rPr>
              <a:t>” </a:t>
            </a:r>
            <a:r>
              <a:rPr lang="pt-BR" dirty="0" smtClean="0">
                <a:solidFill>
                  <a:srgbClr val="00B050"/>
                </a:solidFill>
              </a:rPr>
              <a:t>|</a:t>
            </a:r>
            <a:r>
              <a:rPr lang="pt-BR" dirty="0" err="1" smtClean="0">
                <a:solidFill>
                  <a:srgbClr val="00B050"/>
                </a:solidFill>
              </a:rPr>
              <a:t>|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profissao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==</a:t>
            </a:r>
            <a:r>
              <a:rPr lang="pt-BR" dirty="0" smtClean="0">
                <a:solidFill>
                  <a:srgbClr val="FF0000"/>
                </a:solidFill>
              </a:rPr>
              <a:t> “</a:t>
            </a:r>
            <a:r>
              <a:rPr lang="pt-BR" dirty="0" err="1" smtClean="0">
                <a:solidFill>
                  <a:srgbClr val="FF0000"/>
                </a:solidFill>
              </a:rPr>
              <a:t>eng.mecanico”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</a:t>
            </a:r>
            <a:r>
              <a:rPr lang="pt-BR" dirty="0" smtClean="0">
                <a:solidFill>
                  <a:srgbClr val="00B050"/>
                </a:solidFill>
              </a:rPr>
              <a:t>Se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estadocivil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==</a:t>
            </a:r>
            <a:r>
              <a:rPr lang="pt-BR" dirty="0" smtClean="0">
                <a:solidFill>
                  <a:srgbClr val="FF0000"/>
                </a:solidFill>
              </a:rPr>
              <a:t> “solteiro”  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</a:t>
            </a:r>
            <a:r>
              <a:rPr lang="pt-BR" dirty="0" smtClean="0">
                <a:solidFill>
                  <a:srgbClr val="00B050"/>
                </a:solidFill>
              </a:rPr>
              <a:t>Se</a:t>
            </a:r>
            <a:r>
              <a:rPr lang="pt-BR" dirty="0" smtClean="0">
                <a:solidFill>
                  <a:srgbClr val="FF0000"/>
                </a:solidFill>
              </a:rPr>
              <a:t> !fumante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 </a:t>
            </a:r>
            <a:r>
              <a:rPr lang="pt-BR" dirty="0" smtClean="0">
                <a:solidFill>
                  <a:srgbClr val="00B050"/>
                </a:solidFill>
              </a:rPr>
              <a:t>Se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experiencia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==</a:t>
            </a:r>
            <a:r>
              <a:rPr lang="pt-BR" dirty="0" smtClean="0">
                <a:solidFill>
                  <a:srgbClr val="FF0000"/>
                </a:solidFill>
              </a:rPr>
              <a:t> “Sim”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   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escrever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nome</a:t>
            </a:r>
            <a:r>
              <a:rPr lang="pt-BR" dirty="0" smtClean="0">
                <a:solidFill>
                  <a:srgbClr val="FF0000"/>
                </a:solidFill>
              </a:rPr>
              <a:t>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Senão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		   </a:t>
            </a:r>
            <a:r>
              <a:rPr lang="pt-BR" dirty="0" smtClean="0">
                <a:solidFill>
                  <a:srgbClr val="00B050"/>
                </a:solidFill>
              </a:rPr>
              <a:t>escrever</a:t>
            </a:r>
            <a:r>
              <a:rPr lang="pt-BR" dirty="0" smtClean="0">
                <a:solidFill>
                  <a:srgbClr val="FF0000"/>
                </a:solidFill>
              </a:rPr>
              <a:t> “Seu perfil não bate com o </a:t>
            </a:r>
            <a:r>
              <a:rPr lang="pt-BR" smtClean="0">
                <a:solidFill>
                  <a:srgbClr val="FF0000"/>
                </a:solidFill>
              </a:rPr>
              <a:t>da empresa”;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Fim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Definição de Problema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Análise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Algoritmo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Sequencial – </a:t>
            </a:r>
            <a:r>
              <a:rPr lang="pt-BR" dirty="0" smtClean="0">
                <a:solidFill>
                  <a:srgbClr val="0070C0"/>
                </a:solidFill>
              </a:rPr>
              <a:t>Inicio</a:t>
            </a:r>
            <a:r>
              <a:rPr lang="pt-BR" dirty="0" smtClean="0">
                <a:solidFill>
                  <a:srgbClr val="00B050"/>
                </a:solidFill>
              </a:rPr>
              <a:t>/Ler/Calcular/Escrever/</a:t>
            </a: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Condicional – </a:t>
            </a:r>
            <a:r>
              <a:rPr lang="pt-BR" dirty="0" smtClean="0">
                <a:solidFill>
                  <a:srgbClr val="00B050"/>
                </a:solidFill>
              </a:rPr>
              <a:t>Conceitos/Operadores </a:t>
            </a:r>
            <a:r>
              <a:rPr lang="pt-BR" dirty="0" smtClean="0">
                <a:solidFill>
                  <a:srgbClr val="00B050"/>
                </a:solidFill>
              </a:rPr>
              <a:t>lógicos/Notações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Font typeface="Wingdings" pitchFamily="2" charset="2"/>
              <a:buChar char="§"/>
            </a:pPr>
            <a:r>
              <a:rPr lang="pt-BR" dirty="0" smtClean="0">
                <a:solidFill>
                  <a:srgbClr val="FF0000"/>
                </a:solidFill>
              </a:rPr>
              <a:t>Interação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 </a:t>
            </a:r>
            <a:r>
              <a:rPr lang="pt-BR" dirty="0" smtClean="0">
                <a:solidFill>
                  <a:srgbClr val="0070C0"/>
                </a:solidFill>
              </a:rPr>
              <a:t>r = 350%100; r = 50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          r = 350/100; r = 3,5 = 3</a:t>
            </a:r>
          </a:p>
          <a:p>
            <a:pPr marL="514350" indent="-514350">
              <a:buNone/>
            </a:pPr>
            <a:r>
              <a:rPr lang="pt-BR" dirty="0" smtClean="0"/>
              <a:t>	Retorna um número inteiro, o resto da divisão.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071802" y="2928934"/>
          <a:ext cx="3476628" cy="26035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38314"/>
                <a:gridCol w="1738314"/>
              </a:tblGrid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+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soma</a:t>
                      </a:r>
                      <a:endParaRPr lang="pt-BR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-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Subtração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*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multiplicação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/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divisão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%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resto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 (Booleanos)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01080" cy="4937760"/>
          </a:xfrm>
        </p:spPr>
        <p:txBody>
          <a:bodyPr/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 </a:t>
            </a:r>
            <a:r>
              <a:rPr lang="pt-BR" dirty="0" smtClean="0">
                <a:solidFill>
                  <a:srgbClr val="0070C0"/>
                </a:solidFill>
              </a:rPr>
              <a:t>(ps4 &amp;&amp; controle) – aceita somente os dois       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         (</a:t>
            </a:r>
            <a:r>
              <a:rPr lang="pt-BR" dirty="0" err="1" smtClean="0">
                <a:solidFill>
                  <a:srgbClr val="0070C0"/>
                </a:solidFill>
              </a:rPr>
              <a:t>fanta</a:t>
            </a:r>
            <a:r>
              <a:rPr lang="pt-BR" dirty="0" smtClean="0">
                <a:solidFill>
                  <a:srgbClr val="0070C0"/>
                </a:solidFill>
              </a:rPr>
              <a:t> laranja |</a:t>
            </a:r>
            <a:r>
              <a:rPr lang="pt-BR" dirty="0" err="1" smtClean="0">
                <a:solidFill>
                  <a:srgbClr val="0070C0"/>
                </a:solidFill>
              </a:rPr>
              <a:t>|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grapete</a:t>
            </a:r>
            <a:r>
              <a:rPr lang="pt-BR" dirty="0" smtClean="0">
                <a:solidFill>
                  <a:srgbClr val="0070C0"/>
                </a:solidFill>
              </a:rPr>
              <a:t> laranja) – aceita qualquer um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          </a:t>
            </a:r>
          </a:p>
          <a:p>
            <a:pPr marL="514350" indent="-514350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00B050"/>
                </a:solidFill>
              </a:rPr>
              <a:t>Booleanos</a:t>
            </a:r>
            <a:r>
              <a:rPr lang="pt-BR" dirty="0" smtClean="0"/>
              <a:t> = </a:t>
            </a:r>
            <a:r>
              <a:rPr lang="pt-BR" dirty="0" smtClean="0">
                <a:solidFill>
                  <a:srgbClr val="FF0000"/>
                </a:solidFill>
              </a:rPr>
              <a:t>V e F</a:t>
            </a:r>
            <a:r>
              <a:rPr lang="pt-BR" dirty="0" smtClean="0"/>
              <a:t> </a:t>
            </a:r>
          </a:p>
          <a:p>
            <a:pPr marL="514350" indent="-514350">
              <a:buNone/>
            </a:pPr>
            <a:r>
              <a:rPr lang="pt-BR" dirty="0" smtClean="0"/>
              <a:t>			    </a:t>
            </a:r>
            <a:r>
              <a:rPr lang="pt-BR" dirty="0" smtClean="0">
                <a:solidFill>
                  <a:srgbClr val="FF0000"/>
                </a:solidFill>
              </a:rPr>
              <a:t>S e N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		    0 e 1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43438" y="3071810"/>
          <a:ext cx="3476628" cy="1562103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38314"/>
                <a:gridCol w="1738314"/>
              </a:tblGrid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&amp;&amp;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“E”</a:t>
                      </a:r>
                      <a:endParaRPr lang="pt-BR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|</a:t>
                      </a:r>
                      <a:r>
                        <a:rPr lang="pt-BR" b="1" dirty="0" err="1" smtClean="0"/>
                        <a:t>|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“Ou”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!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“Não”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 </a:t>
            </a:r>
            <a:r>
              <a:rPr lang="pt-BR" dirty="0" smtClean="0">
                <a:solidFill>
                  <a:srgbClr val="0070C0"/>
                </a:solidFill>
              </a:rPr>
              <a:t>x==y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          x!=y</a:t>
            </a:r>
          </a:p>
          <a:p>
            <a:pPr marL="514350" indent="-514350">
              <a:buNone/>
            </a:pPr>
            <a:r>
              <a:rPr lang="pt-BR" dirty="0" smtClean="0"/>
              <a:t>	</a:t>
            </a:r>
            <a:r>
              <a:rPr lang="pt-BR" dirty="0" smtClean="0"/>
              <a:t>Comparar,  um operando com o outro.</a:t>
            </a: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071802" y="2928934"/>
          <a:ext cx="3476628" cy="312420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38314"/>
                <a:gridCol w="1738314"/>
              </a:tblGrid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==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igual</a:t>
                      </a:r>
                      <a:endParaRPr lang="pt-BR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!=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diferente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&lt;=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menor</a:t>
                      </a:r>
                      <a:r>
                        <a:rPr lang="pt-BR" baseline="0" dirty="0" smtClean="0"/>
                        <a:t> ou igual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&gt;=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maior</a:t>
                      </a:r>
                      <a:r>
                        <a:rPr lang="pt-BR" baseline="0" dirty="0" smtClean="0"/>
                        <a:t> ou igual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&lt;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menor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&gt;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maior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Controle: 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Condicional Simples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Seleção Dupla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Seleção Múltipla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Condicional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 </a:t>
            </a:r>
            <a:r>
              <a:rPr lang="pt-BR" dirty="0" smtClean="0">
                <a:solidFill>
                  <a:srgbClr val="0070C0"/>
                </a:solidFill>
              </a:rPr>
              <a:t>x==18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          x==18 &amp;&amp; x&lt;21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          y==0 |</a:t>
            </a:r>
            <a:r>
              <a:rPr lang="pt-BR" dirty="0" err="1" smtClean="0">
                <a:solidFill>
                  <a:srgbClr val="0070C0"/>
                </a:solidFill>
              </a:rPr>
              <a:t>|</a:t>
            </a:r>
            <a:r>
              <a:rPr lang="pt-BR" dirty="0" smtClean="0">
                <a:solidFill>
                  <a:srgbClr val="0070C0"/>
                </a:solidFill>
              </a:rPr>
              <a:t> y&lt;=65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			</a:t>
            </a:r>
            <a:r>
              <a:rPr lang="pt-BR" dirty="0" smtClean="0">
                <a:solidFill>
                  <a:srgbClr val="00B050"/>
                </a:solidFill>
              </a:rPr>
              <a:t>V </a:t>
            </a:r>
            <a:r>
              <a:rPr lang="pt-BR" dirty="0" smtClean="0"/>
              <a:t>ou</a:t>
            </a:r>
            <a:r>
              <a:rPr lang="pt-BR" dirty="0" smtClean="0">
                <a:solidFill>
                  <a:srgbClr val="FF0000"/>
                </a:solidFill>
              </a:rPr>
              <a:t> F</a:t>
            </a:r>
          </a:p>
          <a:p>
            <a:pPr marL="514350" indent="-514350">
              <a:buNone/>
            </a:pPr>
            <a:r>
              <a:rPr lang="pt-BR" dirty="0" smtClean="0"/>
              <a:t>	Retorna um estado verdadeiro ou falso.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sp>
        <p:nvSpPr>
          <p:cNvPr id="5" name="Retângulo 4"/>
          <p:cNvSpPr/>
          <p:nvPr/>
        </p:nvSpPr>
        <p:spPr>
          <a:xfrm>
            <a:off x="2643174" y="1500174"/>
            <a:ext cx="3071834" cy="10001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Se</a:t>
            </a:r>
            <a:r>
              <a:rPr lang="pt-BR" sz="2400" dirty="0" smtClean="0"/>
              <a:t> </a:t>
            </a:r>
            <a:r>
              <a:rPr lang="pt-BR" sz="2400" u="sng" dirty="0" smtClean="0"/>
              <a:t>Expressão Lógica</a:t>
            </a:r>
          </a:p>
          <a:p>
            <a:pPr algn="ctr"/>
            <a:r>
              <a:rPr lang="pt-BR" sz="2400" dirty="0" smtClean="0"/>
              <a:t>Comando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2000232" y="1571612"/>
            <a:ext cx="428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err="1" smtClean="0">
                <a:solidFill>
                  <a:srgbClr val="0070C0"/>
                </a:solidFill>
              </a:rPr>
              <a:t>if</a:t>
            </a:r>
            <a:endParaRPr lang="pt-BR" dirty="0"/>
          </a:p>
        </p:txBody>
      </p:sp>
      <p:cxnSp>
        <p:nvCxnSpPr>
          <p:cNvPr id="9" name="Conector de seta reta 8"/>
          <p:cNvCxnSpPr>
            <a:stCxn id="6" idx="3"/>
          </p:cNvCxnSpPr>
          <p:nvPr/>
        </p:nvCxnSpPr>
        <p:spPr>
          <a:xfrm flipV="1">
            <a:off x="2428860" y="1857364"/>
            <a:ext cx="428628" cy="374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o 9"/>
          <p:cNvSpPr/>
          <p:nvPr/>
        </p:nvSpPr>
        <p:spPr>
          <a:xfrm flipV="1">
            <a:off x="1500166" y="3714752"/>
            <a:ext cx="2500330" cy="500066"/>
          </a:xfrm>
          <a:prstGeom prst="arc">
            <a:avLst>
              <a:gd name="adj1" fmla="val 10832913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2988</TotalTime>
  <Words>1084</Words>
  <Application>Microsoft Office PowerPoint</Application>
  <PresentationFormat>Apresentação na tela (4:3)</PresentationFormat>
  <Paragraphs>370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Origem</vt:lpstr>
      <vt:lpstr>MÓDULO III – PROGRAMAÇÃO Aula 3</vt:lpstr>
      <vt:lpstr>Ementa do Módulo de Programação</vt:lpstr>
      <vt:lpstr>Operadores Lógicos / Preposições </vt:lpstr>
      <vt:lpstr>Lógica de Programação</vt:lpstr>
      <vt:lpstr>Operadores Aritméticos</vt:lpstr>
      <vt:lpstr>Operadores Lógicos (Booleanos)</vt:lpstr>
      <vt:lpstr>Operadores Relacionais</vt:lpstr>
      <vt:lpstr>Estrutura de Controle: Condicionais</vt:lpstr>
      <vt:lpstr>Condicional Simples</vt:lpstr>
      <vt:lpstr>Problema</vt:lpstr>
      <vt:lpstr>Seleção Dupla</vt:lpstr>
      <vt:lpstr>Problema</vt:lpstr>
      <vt:lpstr>Problema</vt:lpstr>
      <vt:lpstr>Problema</vt:lpstr>
      <vt:lpstr>Estrutura de Controle: Condicionais</vt:lpstr>
      <vt:lpstr>Estrutura de Controle: Condicionais</vt:lpstr>
      <vt:lpstr>Seleção Dupla: Sintaxe em “C”</vt:lpstr>
      <vt:lpstr>Problema</vt:lpstr>
      <vt:lpstr>Pseudo-Código Par ou Ímpar</vt:lpstr>
      <vt:lpstr>Lógica de Programação</vt:lpstr>
      <vt:lpstr>Problema Seleção Múltipla</vt:lpstr>
      <vt:lpstr>Problema Seleção Múltipla</vt:lpstr>
      <vt:lpstr>Seleção Múltipla</vt:lpstr>
      <vt:lpstr>Seleção Múltipla: Sintaxe em “C”</vt:lpstr>
      <vt:lpstr>Problema Seleção Múltipla</vt:lpstr>
      <vt:lpstr>Pseudo-Código Seleção Múltipla</vt:lpstr>
      <vt:lpstr>Lógica de Programação</vt:lpstr>
      <vt:lpstr>Lógica de Programação - Exercícios</vt:lpstr>
      <vt:lpstr>Normas (convenções) Algoritmo</vt:lpstr>
      <vt:lpstr>Continuação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</dc:title>
  <dc:creator>Alan Tavares</dc:creator>
  <cp:lastModifiedBy>Alan Tavares</cp:lastModifiedBy>
  <cp:revision>139</cp:revision>
  <dcterms:created xsi:type="dcterms:W3CDTF">2017-01-15T22:04:50Z</dcterms:created>
  <dcterms:modified xsi:type="dcterms:W3CDTF">2017-01-22T19:17:33Z</dcterms:modified>
</cp:coreProperties>
</file>