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346" r:id="rId5"/>
    <p:sldId id="347" r:id="rId6"/>
    <p:sldId id="348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9" r:id="rId18"/>
    <p:sldId id="350" r:id="rId19"/>
    <p:sldId id="290" r:id="rId20"/>
    <p:sldId id="291" r:id="rId21"/>
    <p:sldId id="334" r:id="rId22"/>
    <p:sldId id="33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88" autoAdjust="0"/>
    <p:restoredTop sz="94640" autoAdjust="0"/>
  </p:normalViewPr>
  <p:slideViewPr>
    <p:cSldViewPr>
      <p:cViewPr>
        <p:scale>
          <a:sx n="75" d="100"/>
          <a:sy n="75" d="100"/>
        </p:scale>
        <p:origin x="-86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30/01/2017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smtClean="0"/>
              <a:t>Aula 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ou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Conjunto de informações agrupadas logicamente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Mesmo tipo </a:t>
            </a:r>
            <a:r>
              <a:rPr lang="pt-BR" dirty="0" err="1" smtClean="0">
                <a:solidFill>
                  <a:srgbClr val="0070C0"/>
                </a:solidFill>
              </a:rPr>
              <a:t>int</a:t>
            </a:r>
            <a:r>
              <a:rPr lang="pt-BR" dirty="0" smtClean="0">
                <a:solidFill>
                  <a:srgbClr val="0070C0"/>
                </a:solidFill>
              </a:rPr>
              <a:t>, </a:t>
            </a:r>
            <a:r>
              <a:rPr lang="pt-BR" dirty="0" err="1" smtClean="0">
                <a:solidFill>
                  <a:srgbClr val="0070C0"/>
                </a:solidFill>
              </a:rPr>
              <a:t>char</a:t>
            </a:r>
            <a:r>
              <a:rPr lang="pt-BR" dirty="0" smtClean="0">
                <a:solidFill>
                  <a:srgbClr val="0070C0"/>
                </a:solidFill>
              </a:rPr>
              <a:t>...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  		</a:t>
            </a:r>
            <a:r>
              <a:rPr lang="pt-BR" dirty="0" smtClean="0"/>
              <a:t>     0          1         2         3          4         5</a:t>
            </a:r>
          </a:p>
          <a:p>
            <a:pPr marL="514350" indent="-514350">
              <a:buNone/>
            </a:pPr>
            <a:r>
              <a:rPr lang="pt-BR" dirty="0" smtClean="0"/>
              <a:t> Nota                                        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Nota [ </a:t>
            </a:r>
            <a:r>
              <a:rPr lang="pt-BR" dirty="0" smtClean="0">
                <a:solidFill>
                  <a:srgbClr val="0070C0"/>
                </a:solidFill>
              </a:rPr>
              <a:t>3</a:t>
            </a:r>
            <a:r>
              <a:rPr lang="pt-BR" dirty="0" smtClean="0"/>
              <a:t> ] = </a:t>
            </a:r>
            <a:r>
              <a:rPr lang="pt-BR" dirty="0" smtClean="0">
                <a:solidFill>
                  <a:srgbClr val="0070C0"/>
                </a:solidFill>
              </a:rPr>
              <a:t>8</a:t>
            </a:r>
            <a:r>
              <a:rPr lang="pt-BR" dirty="0" smtClean="0"/>
              <a:t>;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		</a:t>
            </a:r>
            <a:r>
              <a:rPr lang="pt-BR" dirty="0" smtClean="0"/>
              <a:t>Valor =</a:t>
            </a:r>
            <a:r>
              <a:rPr lang="pt-BR" dirty="0" smtClean="0">
                <a:solidFill>
                  <a:srgbClr val="0070C0"/>
                </a:solidFill>
              </a:rPr>
              <a:t> Nota [ 3 ];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28728" y="3071810"/>
          <a:ext cx="6096000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851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pt-BR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Vetor(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Tipo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tamanho</a:t>
            </a:r>
            <a:r>
              <a:rPr lang="pt-BR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float</a:t>
            </a:r>
            <a:r>
              <a:rPr lang="pt-BR" dirty="0" smtClean="0"/>
              <a:t> notas[5];</a:t>
            </a:r>
          </a:p>
          <a:p>
            <a:pPr marL="514350" indent="-514350">
              <a:buNone/>
            </a:pPr>
            <a:r>
              <a:rPr lang="pt-BR" dirty="0" smtClean="0"/>
              <a:t>	notas[0] = 8,5;</a:t>
            </a:r>
          </a:p>
          <a:p>
            <a:pPr marL="514350" indent="-514350">
              <a:buNone/>
            </a:pPr>
            <a:r>
              <a:rPr lang="pt-BR" dirty="0" smtClean="0"/>
              <a:t>	notas[1] = 7;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 smtClean="0"/>
              <a:t>float</a:t>
            </a:r>
            <a:r>
              <a:rPr lang="pt-BR" dirty="0" smtClean="0"/>
              <a:t> </a:t>
            </a:r>
            <a:r>
              <a:rPr lang="pt-BR" dirty="0" smtClean="0"/>
              <a:t>notas[5] </a:t>
            </a:r>
            <a:r>
              <a:rPr lang="pt-BR" dirty="0" smtClean="0"/>
              <a:t>= {</a:t>
            </a:r>
            <a:r>
              <a:rPr lang="pt-BR" dirty="0" smtClean="0"/>
              <a:t>8,5,7,5,9}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FF0000"/>
                </a:solidFill>
              </a:rPr>
              <a:t>Char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1 caractere ‘a’  ‘+’   ‘1’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String </a:t>
            </a:r>
          </a:p>
          <a:p>
            <a:pPr marL="788670" lvl="1" indent="-514350">
              <a:buFont typeface="Wingdings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</a:rPr>
              <a:t>Vetor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Imprevisível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“</a:t>
            </a:r>
            <a:r>
              <a:rPr lang="pt-BR" dirty="0" err="1" smtClean="0">
                <a:solidFill>
                  <a:srgbClr val="FF0000"/>
                </a:solidFill>
              </a:rPr>
              <a:t>luzenilton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“</a:t>
            </a:r>
            <a:r>
              <a:rPr lang="pt-BR" dirty="0" err="1" smtClean="0">
                <a:solidFill>
                  <a:srgbClr val="FF0000"/>
                </a:solidFill>
              </a:rPr>
              <a:t>brasil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-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smtClean="0"/>
              <a:t>    </a:t>
            </a:r>
            <a:r>
              <a:rPr lang="pt-BR" sz="2000" dirty="0" smtClean="0"/>
              <a:t>0        1        2         3        4        5         6        7        8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 pais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pais [9];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Toda string é um vetor de caracteres mas nem </a:t>
            </a:r>
            <a:r>
              <a:rPr lang="pt-BR" dirty="0" smtClean="0">
                <a:solidFill>
                  <a:srgbClr val="00B050"/>
                </a:solidFill>
              </a:rPr>
              <a:t>todo vetor de caracteres</a:t>
            </a:r>
            <a:r>
              <a:rPr lang="pt-BR" dirty="0" smtClean="0">
                <a:solidFill>
                  <a:srgbClr val="FF0000"/>
                </a:solidFill>
              </a:rPr>
              <a:t> é uma string</a:t>
            </a:r>
          </a:p>
          <a:p>
            <a:pPr marL="52705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String </a:t>
            </a:r>
            <a:r>
              <a:rPr lang="pt-BR" dirty="0" smtClean="0">
                <a:solidFill>
                  <a:srgbClr val="00B050"/>
                </a:solidFill>
              </a:rPr>
              <a:t>– ‘\o’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Ex: nomes[5];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476399" y="2328858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i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\0</a:t>
                      </a:r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String (vetor)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tamanho</a:t>
            </a:r>
            <a:r>
              <a:rPr lang="pt-BR" dirty="0" smtClean="0"/>
              <a:t>];  tamanho = número de espaços + \o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pais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7</a:t>
            </a:r>
            <a:r>
              <a:rPr lang="pt-BR" dirty="0" smtClean="0"/>
              <a:t>] =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 err="1" smtClean="0"/>
              <a:t>brasil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r>
              <a:rPr lang="pt-BR" dirty="0" smtClean="0"/>
              <a:t>;  </a:t>
            </a:r>
            <a:r>
              <a:rPr lang="pt-BR" dirty="0" smtClean="0">
                <a:solidFill>
                  <a:srgbClr val="0070C0"/>
                </a:solidFill>
              </a:rPr>
              <a:t> ‘a’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mes</a:t>
            </a:r>
            <a:r>
              <a:rPr lang="pt-BR" dirty="0" smtClean="0"/>
              <a:t> [10] =     </a:t>
            </a:r>
            <a:r>
              <a:rPr lang="pt-BR" dirty="0" smtClean="0">
                <a:solidFill>
                  <a:srgbClr val="00B050"/>
                </a:solidFill>
              </a:rPr>
              <a:t>Fevereiro</a:t>
            </a:r>
            <a:r>
              <a:rPr lang="pt-BR" dirty="0" smtClean="0">
                <a:solidFill>
                  <a:srgbClr val="0070C0"/>
                </a:solidFill>
              </a:rPr>
              <a:t>\o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“A”  </a:t>
            </a:r>
            <a:r>
              <a:rPr lang="pt-BR" dirty="0" smtClean="0"/>
              <a:t>≠</a:t>
            </a:r>
            <a:r>
              <a:rPr lang="pt-BR" dirty="0" smtClean="0">
                <a:solidFill>
                  <a:srgbClr val="FF0000"/>
                </a:solidFill>
              </a:rPr>
              <a:t>  ‘A’   </a:t>
            </a:r>
            <a:r>
              <a:rPr lang="pt-BR" dirty="0" smtClean="0">
                <a:solidFill>
                  <a:srgbClr val="0070C0"/>
                </a:solidFill>
              </a:rPr>
              <a:t>string é diferente de </a:t>
            </a:r>
            <a:r>
              <a:rPr lang="pt-BR" dirty="0" err="1" smtClean="0">
                <a:solidFill>
                  <a:srgbClr val="0070C0"/>
                </a:solidFill>
              </a:rPr>
              <a:t>char</a:t>
            </a: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tamanho</a:t>
            </a:r>
            <a:r>
              <a:rPr lang="pt-BR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nome[15] = </a:t>
            </a:r>
            <a:r>
              <a:rPr lang="pt-BR" dirty="0" smtClean="0">
                <a:solidFill>
                  <a:srgbClr val="0070C0"/>
                </a:solidFill>
              </a:rPr>
              <a:t>“Ana”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rabicPeriod" startAt="2"/>
            </a:pPr>
            <a:endParaRPr lang="pt-B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nome[15] =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70C0"/>
                </a:solidFill>
              </a:rPr>
              <a:t>{‘A’, ‘n’, ‘a’}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rabicPeriod" startAt="2"/>
            </a:pPr>
            <a:endParaRPr lang="pt-BR" dirty="0" smtClean="0"/>
          </a:p>
          <a:p>
            <a:pPr marL="1062990" lvl="2" indent="-514350">
              <a:buNone/>
            </a:pPr>
            <a:r>
              <a:rPr lang="pt-BR" dirty="0" smtClean="0"/>
              <a:t>	    0        1       2        3        4        5        6        ...        14	</a:t>
            </a:r>
          </a:p>
          <a:p>
            <a:pPr marL="514350" indent="-514350">
              <a:buNone/>
            </a:pPr>
            <a:r>
              <a:rPr lang="pt-BR" smtClean="0"/>
              <a:t>  nome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71604" y="3971932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\0</a:t>
                      </a:r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Arranjos com duas ou mais Dimensões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Notas [ ] [ ] – </a:t>
            </a:r>
            <a:r>
              <a:rPr lang="pt-BR" sz="2800" dirty="0" smtClean="0">
                <a:solidFill>
                  <a:srgbClr val="0070C0"/>
                </a:solidFill>
              </a:rPr>
              <a:t>Conhecido com Matriz – </a:t>
            </a:r>
            <a:r>
              <a:rPr lang="pt-BR" sz="2800" dirty="0" smtClean="0">
                <a:solidFill>
                  <a:srgbClr val="00B050"/>
                </a:solidFill>
              </a:rPr>
              <a:t>conjunto de vetores</a:t>
            </a: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smtClean="0"/>
              <a:t>     0         1       2        3        4        5       6</a:t>
            </a:r>
          </a:p>
          <a:p>
            <a:pPr marL="514350" indent="-514350">
              <a:buNone/>
            </a:pPr>
            <a:r>
              <a:rPr lang="pt-BR" dirty="0" smtClean="0"/>
              <a:t> 	  0</a:t>
            </a:r>
          </a:p>
          <a:p>
            <a:pPr marL="514350" indent="-514350">
              <a:buNone/>
            </a:pPr>
            <a:r>
              <a:rPr lang="pt-BR" dirty="0" smtClean="0"/>
              <a:t>	  1</a:t>
            </a:r>
          </a:p>
          <a:p>
            <a:pPr marL="514350" indent="-514350">
              <a:buNone/>
            </a:pPr>
            <a:r>
              <a:rPr lang="pt-BR" dirty="0" smtClean="0"/>
              <a:t>	  2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/>
              <a:t> Nota [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  <a:r>
              <a:rPr lang="pt-BR" dirty="0" smtClean="0"/>
              <a:t> ] [ </a:t>
            </a:r>
            <a:r>
              <a:rPr lang="pt-BR" dirty="0" smtClean="0">
                <a:solidFill>
                  <a:srgbClr val="0070C0"/>
                </a:solidFill>
              </a:rPr>
              <a:t>5</a:t>
            </a:r>
            <a:r>
              <a:rPr lang="pt-BR" dirty="0" smtClean="0"/>
              <a:t> ] = </a:t>
            </a:r>
            <a:r>
              <a:rPr lang="pt-BR" dirty="0" smtClean="0">
                <a:solidFill>
                  <a:srgbClr val="0070C0"/>
                </a:solidFill>
              </a:rPr>
              <a:t>20</a:t>
            </a:r>
            <a:r>
              <a:rPr lang="pt-BR" dirty="0" smtClean="0"/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571604" y="3357561"/>
          <a:ext cx="6215104" cy="1357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872"/>
                <a:gridCol w="887872"/>
                <a:gridCol w="887872"/>
                <a:gridCol w="887872"/>
                <a:gridCol w="887872"/>
                <a:gridCol w="887872"/>
                <a:gridCol w="887872"/>
              </a:tblGrid>
              <a:tr h="45244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Tipo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00B050"/>
                </a:solidFill>
              </a:rPr>
              <a:t>linhas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colunas</a:t>
            </a:r>
            <a:r>
              <a:rPr lang="pt-BR" dirty="0" smtClean="0"/>
              <a:t>];  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float</a:t>
            </a:r>
            <a:r>
              <a:rPr lang="pt-BR" dirty="0" smtClean="0"/>
              <a:t> notas [</a:t>
            </a:r>
            <a:r>
              <a:rPr lang="pt-BR" dirty="0" smtClean="0">
                <a:solidFill>
                  <a:srgbClr val="00B050"/>
                </a:solidFill>
              </a:rPr>
              <a:t>3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10</a:t>
            </a:r>
            <a:r>
              <a:rPr lang="pt-BR" dirty="0" smtClean="0"/>
              <a:t>];  </a:t>
            </a:r>
            <a:r>
              <a:rPr lang="pt-BR" dirty="0" smtClean="0">
                <a:solidFill>
                  <a:srgbClr val="0070C0"/>
                </a:solidFill>
              </a:rPr>
              <a:t>(somente criar Matriz)</a:t>
            </a: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int</a:t>
            </a:r>
            <a:r>
              <a:rPr lang="pt-BR" dirty="0" smtClean="0"/>
              <a:t> notas [</a:t>
            </a:r>
            <a:r>
              <a:rPr lang="pt-BR" dirty="0" smtClean="0">
                <a:solidFill>
                  <a:srgbClr val="00B050"/>
                </a:solidFill>
              </a:rPr>
              <a:t>2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3</a:t>
            </a:r>
            <a:r>
              <a:rPr lang="pt-BR" dirty="0" smtClean="0"/>
              <a:t>] = { {</a:t>
            </a:r>
            <a:r>
              <a:rPr lang="pt-BR" dirty="0" smtClean="0">
                <a:solidFill>
                  <a:srgbClr val="FF0000"/>
                </a:solidFill>
              </a:rPr>
              <a:t>8,7,5</a:t>
            </a:r>
            <a:r>
              <a:rPr lang="pt-BR" dirty="0" smtClean="0"/>
              <a:t>} , {</a:t>
            </a:r>
            <a:r>
              <a:rPr lang="pt-BR" dirty="0" smtClean="0">
                <a:solidFill>
                  <a:srgbClr val="FF0000"/>
                </a:solidFill>
              </a:rPr>
              <a:t>7,10,6</a:t>
            </a:r>
            <a:r>
              <a:rPr lang="pt-BR" dirty="0" smtClean="0"/>
              <a:t>} };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err="1" smtClean="0">
                <a:solidFill>
                  <a:srgbClr val="00B050"/>
                </a:solidFill>
              </a:rPr>
              <a:t>char</a:t>
            </a:r>
            <a:r>
              <a:rPr lang="pt-BR" dirty="0" smtClean="0"/>
              <a:t> nomes [</a:t>
            </a:r>
            <a:r>
              <a:rPr lang="pt-BR" dirty="0" smtClean="0">
                <a:solidFill>
                  <a:srgbClr val="00B050"/>
                </a:solidFill>
              </a:rPr>
              <a:t>2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20</a:t>
            </a:r>
            <a:r>
              <a:rPr lang="pt-BR" dirty="0" smtClean="0"/>
              <a:t>] = {“</a:t>
            </a:r>
            <a:r>
              <a:rPr lang="pt-BR" dirty="0" smtClean="0">
                <a:solidFill>
                  <a:srgbClr val="FF0000"/>
                </a:solidFill>
              </a:rPr>
              <a:t>Jose</a:t>
            </a:r>
            <a:r>
              <a:rPr lang="pt-BR" dirty="0" smtClean="0"/>
              <a:t>”, “</a:t>
            </a:r>
            <a:r>
              <a:rPr lang="pt-BR" dirty="0" smtClean="0">
                <a:solidFill>
                  <a:srgbClr val="FF0000"/>
                </a:solidFill>
              </a:rPr>
              <a:t>Maria</a:t>
            </a:r>
            <a:r>
              <a:rPr lang="pt-BR" dirty="0" smtClean="0"/>
              <a:t>”};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500828" cy="387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 </a:t>
            </a:r>
            <a:r>
              <a:rPr lang="pt-BR" dirty="0" smtClean="0"/>
              <a:t>+ Dimensões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Tipo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</a:t>
            </a:r>
            <a:r>
              <a:rPr lang="pt-BR" dirty="0" smtClean="0"/>
              <a:t>[</a:t>
            </a:r>
            <a:r>
              <a:rPr lang="pt-BR" dirty="0" smtClean="0">
                <a:solidFill>
                  <a:srgbClr val="00B050"/>
                </a:solidFill>
              </a:rPr>
              <a:t>alunos</a:t>
            </a:r>
            <a:r>
              <a:rPr lang="pt-BR" dirty="0" smtClean="0"/>
              <a:t>] [</a:t>
            </a:r>
            <a:r>
              <a:rPr lang="pt-BR" dirty="0" smtClean="0">
                <a:solidFill>
                  <a:srgbClr val="00B050"/>
                </a:solidFill>
              </a:rPr>
              <a:t>notas</a:t>
            </a:r>
            <a:r>
              <a:rPr lang="pt-BR" dirty="0" smtClean="0"/>
              <a:t>][</a:t>
            </a:r>
            <a:r>
              <a:rPr lang="pt-BR" dirty="0" smtClean="0">
                <a:solidFill>
                  <a:srgbClr val="00B050"/>
                </a:solidFill>
              </a:rPr>
              <a:t>turmas</a:t>
            </a:r>
            <a:r>
              <a:rPr lang="pt-BR" dirty="0" smtClean="0"/>
              <a:t>];  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n+ [ </a:t>
            </a:r>
            <a:r>
              <a:rPr lang="pt-BR" dirty="0" smtClean="0">
                <a:solidFill>
                  <a:srgbClr val="0070C0"/>
                </a:solidFill>
              </a:rPr>
              <a:t>5</a:t>
            </a:r>
            <a:r>
              <a:rPr lang="pt-BR" dirty="0" smtClean="0"/>
              <a:t> ] [ </a:t>
            </a:r>
            <a:r>
              <a:rPr lang="pt-BR" dirty="0" smtClean="0">
                <a:solidFill>
                  <a:srgbClr val="0070C0"/>
                </a:solidFill>
              </a:rPr>
              <a:t>7</a:t>
            </a:r>
            <a:r>
              <a:rPr lang="pt-BR" dirty="0" smtClean="0"/>
              <a:t> ] [ </a:t>
            </a:r>
            <a:r>
              <a:rPr lang="pt-BR" dirty="0" smtClean="0">
                <a:solidFill>
                  <a:srgbClr val="0070C0"/>
                </a:solidFill>
              </a:rPr>
              <a:t>3</a:t>
            </a:r>
            <a:r>
              <a:rPr lang="pt-BR" dirty="0" smtClean="0"/>
              <a:t> ];</a:t>
            </a: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0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  1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  2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  3							     2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  4  						 1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		     0    1     2      3      4      5     6	        0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7786710" y="1571612"/>
            <a:ext cx="714380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10800000">
            <a:off x="6643702" y="2214554"/>
            <a:ext cx="114300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5400000">
            <a:off x="7286644" y="2714620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786578" y="178592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alunos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643834" y="1214422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turmas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7858148" y="250030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notas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5643570" y="4071942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Paralelogramo 23"/>
          <p:cNvSpPr/>
          <p:nvPr/>
        </p:nvSpPr>
        <p:spPr>
          <a:xfrm rot="9392245">
            <a:off x="6211137" y="3996642"/>
            <a:ext cx="327798" cy="379200"/>
          </a:xfrm>
          <a:prstGeom prst="parallelogram">
            <a:avLst>
              <a:gd name="adj" fmla="val 4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000364" y="6000768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n+ [ </a:t>
            </a:r>
            <a:r>
              <a:rPr lang="pt-BR" dirty="0" smtClean="0">
                <a:solidFill>
                  <a:srgbClr val="0070C0"/>
                </a:solidFill>
              </a:rPr>
              <a:t>2</a:t>
            </a:r>
            <a:r>
              <a:rPr lang="pt-BR" dirty="0" smtClean="0"/>
              <a:t> ] [ 6 ] [ </a:t>
            </a:r>
            <a:r>
              <a:rPr lang="pt-BR" dirty="0" smtClean="0">
                <a:solidFill>
                  <a:srgbClr val="0070C0"/>
                </a:solidFill>
              </a:rPr>
              <a:t>0</a:t>
            </a:r>
            <a:r>
              <a:rPr lang="pt-BR" dirty="0" smtClean="0"/>
              <a:t> ];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inteligente.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Sanduíche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acompanhamento; 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opção de molho (Sim/Não);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sanduíches;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Valor Padrão – 5 / Acompanhamento – 2 cada / Molho – 3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Bebida;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1 - suco/2 -refrigerante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quantidade de sucos/refrigerantes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Suco 5 / Refrigerante 4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Pedir a conta;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comercial + valor a ser pago.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2/3/4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5/6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Tipos de Dados/ </a:t>
            </a:r>
            <a:r>
              <a:rPr lang="pt-BR" dirty="0" err="1" smtClean="0"/>
              <a:t>Arrays</a:t>
            </a:r>
            <a:r>
              <a:rPr lang="pt-BR" dirty="0" smtClean="0"/>
              <a:t>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7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	Algoritmo: </a:t>
            </a:r>
            <a:r>
              <a:rPr lang="pt-BR" u="sng" dirty="0" smtClean="0">
                <a:solidFill>
                  <a:srgbClr val="0070C0"/>
                </a:solidFill>
              </a:rPr>
              <a:t>Menu Inteligente</a:t>
            </a:r>
          </a:p>
          <a:p>
            <a:pPr marL="514350" indent="-514350">
              <a:buNone/>
            </a:pPr>
            <a:endParaRPr lang="pt-BR" u="sng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Selecionar de forma inteligente produtos da lanchonete, contabilizar pedido e informar preço;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Leitura de produtos e quantidades;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final;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de </a:t>
            </a:r>
            <a:r>
              <a:rPr lang="pt-BR" u="sng" dirty="0" smtClean="0"/>
              <a:t>compra de automóvel</a:t>
            </a:r>
            <a:r>
              <a:rPr lang="pt-BR" dirty="0" smtClean="0"/>
              <a:t>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Carro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(esportivo/popular)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Esportivo = R$ 50.000 / Popular = R$ 33.000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Moto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(display digital/analógico)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Digital = R$ 15.000 / Analógico = R$ 10.000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err="1" smtClean="0"/>
              <a:t>Patinete</a:t>
            </a:r>
            <a:endParaRPr lang="pt-BR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(2 rodas/3 rodas)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2 rodas = R$ 200 / 3 rodas = R$ 500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Bicicleta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(motorizada/manual)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Motorizada = R$ 3.000 / Manual = R$ 1.000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Pedir a conta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comercial + total valor a ser pago.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Nenhuma das Opções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= “Opção Inválida”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for (</a:t>
            </a:r>
            <a:r>
              <a:rPr lang="pt-BR" sz="2800" dirty="0" smtClean="0"/>
              <a:t>c = 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c &lt; 10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c++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  </a:t>
            </a:r>
            <a:r>
              <a:rPr lang="pt-BR" sz="2800" dirty="0" smtClean="0">
                <a:solidFill>
                  <a:srgbClr val="00B050"/>
                </a:solidFill>
              </a:rPr>
              <a:t>Ler</a:t>
            </a:r>
            <a:r>
              <a:rPr lang="pt-BR" sz="2800" dirty="0" smtClean="0"/>
              <a:t> nota1;</a:t>
            </a:r>
          </a:p>
          <a:p>
            <a:pPr>
              <a:buNone/>
            </a:pPr>
            <a:r>
              <a:rPr lang="pt-BR" sz="2800" dirty="0" smtClean="0"/>
              <a:t>	       </a:t>
            </a:r>
            <a:r>
              <a:rPr lang="pt-BR" sz="2800" dirty="0" smtClean="0">
                <a:solidFill>
                  <a:srgbClr val="00B050"/>
                </a:solidFill>
              </a:rPr>
              <a:t>Ler</a:t>
            </a:r>
            <a:r>
              <a:rPr lang="pt-BR" sz="2800" dirty="0" smtClean="0"/>
              <a:t> nota2;</a:t>
            </a:r>
          </a:p>
          <a:p>
            <a:pPr>
              <a:buNone/>
            </a:pPr>
            <a:r>
              <a:rPr lang="pt-BR" sz="2800" dirty="0" smtClean="0"/>
              <a:t>		media = (nota1+nota2)/2;</a:t>
            </a:r>
          </a:p>
          <a:p>
            <a:pPr>
              <a:buNone/>
            </a:pPr>
            <a:r>
              <a:rPr lang="pt-BR" sz="2800" dirty="0" smtClean="0"/>
              <a:t>         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media;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Do-While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Do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 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28728" y="1714488"/>
          <a:ext cx="6786611" cy="420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4714909"/>
              </a:tblGrid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Valores Válidos (Ex.)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329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‘a’   /   ‘+’   /   ‘-’  /  ‘3’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12221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2, 3, -1 ...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1,5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   0,2    -0,5  -  ± 3,4x10^38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87493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± 1,7x10^308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Arranjos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Uma Dimensão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Strings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Duas ou Mais Dimensões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ou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smtClean="0"/>
              <a:t>     0          1         2         3          4         5</a:t>
            </a:r>
          </a:p>
          <a:p>
            <a:pPr marL="514350" indent="-514350">
              <a:buNone/>
            </a:pPr>
            <a:r>
              <a:rPr lang="pt-BR" dirty="0" smtClean="0"/>
              <a:t> Nota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28728" y="3071810"/>
          <a:ext cx="6096000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851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57290" y="4286256"/>
            <a:ext cx="77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</a:rPr>
              <a:t>nome</a:t>
            </a:r>
            <a:endParaRPr lang="pt-BR" sz="2000" dirty="0"/>
          </a:p>
        </p:txBody>
      </p:sp>
      <p:cxnSp>
        <p:nvCxnSpPr>
          <p:cNvPr id="12" name="Conector de seta reta 11"/>
          <p:cNvCxnSpPr>
            <a:stCxn id="7" idx="0"/>
          </p:cNvCxnSpPr>
          <p:nvPr/>
        </p:nvCxnSpPr>
        <p:spPr>
          <a:xfrm rot="16200000" flipV="1">
            <a:off x="1086586" y="3628266"/>
            <a:ext cx="642942" cy="673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572000" y="4572008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</a:rPr>
              <a:t>valor</a:t>
            </a:r>
            <a:endParaRPr lang="pt-BR" sz="2000" dirty="0"/>
          </a:p>
        </p:txBody>
      </p:sp>
      <p:cxnSp>
        <p:nvCxnSpPr>
          <p:cNvPr id="15" name="Conector de seta reta 14"/>
          <p:cNvCxnSpPr>
            <a:stCxn id="14" idx="0"/>
          </p:cNvCxnSpPr>
          <p:nvPr/>
        </p:nvCxnSpPr>
        <p:spPr>
          <a:xfrm rot="16200000" flipV="1">
            <a:off x="4176506" y="3824494"/>
            <a:ext cx="785818" cy="7092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4714876" y="1857364"/>
            <a:ext cx="928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</a:rPr>
              <a:t>índice</a:t>
            </a:r>
            <a:endParaRPr lang="pt-BR" sz="2000" dirty="0"/>
          </a:p>
        </p:txBody>
      </p:sp>
      <p:cxnSp>
        <p:nvCxnSpPr>
          <p:cNvPr id="18" name="Conector de seta reta 17"/>
          <p:cNvCxnSpPr>
            <a:stCxn id="17" idx="1"/>
          </p:cNvCxnSpPr>
          <p:nvPr/>
        </p:nvCxnSpPr>
        <p:spPr>
          <a:xfrm rot="10800000" flipV="1">
            <a:off x="4143372" y="2057419"/>
            <a:ext cx="571504" cy="5857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2000232" y="1500174"/>
            <a:ext cx="1285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70C0"/>
                </a:solidFill>
              </a:rPr>
              <a:t>1º índice</a:t>
            </a:r>
            <a:endParaRPr lang="pt-BR" sz="2000" dirty="0"/>
          </a:p>
        </p:txBody>
      </p:sp>
      <p:cxnSp>
        <p:nvCxnSpPr>
          <p:cNvPr id="25" name="Conector de seta reta 24"/>
          <p:cNvCxnSpPr>
            <a:stCxn id="24" idx="2"/>
          </p:cNvCxnSpPr>
          <p:nvPr/>
        </p:nvCxnSpPr>
        <p:spPr>
          <a:xfrm rot="5400000">
            <a:off x="1985972" y="1985982"/>
            <a:ext cx="742900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3746</TotalTime>
  <Words>470</Words>
  <Application>Microsoft Office PowerPoint</Application>
  <PresentationFormat>Apresentação na tela (4:3)</PresentationFormat>
  <Paragraphs>246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Origem</vt:lpstr>
      <vt:lpstr>MÓDULO III – PROGRAMAÇÃO Aula 5</vt:lpstr>
      <vt:lpstr>Ementa do Módulo de Programação</vt:lpstr>
      <vt:lpstr>Lógica de Programação</vt:lpstr>
      <vt:lpstr>Pseudo - Código: Sintaxe em “C”</vt:lpstr>
      <vt:lpstr>Pseudo - Código: Utilizando While</vt:lpstr>
      <vt:lpstr>Pseudo - Código: Utilizando Do-While</vt:lpstr>
      <vt:lpstr>Tipos de Dados</vt:lpstr>
      <vt:lpstr>Arranjos</vt:lpstr>
      <vt:lpstr>Vetor ou Array</vt:lpstr>
      <vt:lpstr>Vetor ou Array</vt:lpstr>
      <vt:lpstr>Inicialização Vetor(Array)</vt:lpstr>
      <vt:lpstr>String</vt:lpstr>
      <vt:lpstr>String - Vetor</vt:lpstr>
      <vt:lpstr>Inicialização String (vetor)</vt:lpstr>
      <vt:lpstr>Inicialização String</vt:lpstr>
      <vt:lpstr>Arranjos com duas ou mais Dimensões</vt:lpstr>
      <vt:lpstr>Inicialização Matriz</vt:lpstr>
      <vt:lpstr>3 + Dimensões</vt:lpstr>
      <vt:lpstr>Lógica de Programação - Exercícios</vt:lpstr>
      <vt:lpstr>Normas (convenções) Algoritmo</vt:lpstr>
      <vt:lpstr>Lógica de Programação - Exercícios</vt:lpstr>
      <vt:lpstr>Lógica de Programação -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236</cp:revision>
  <dcterms:created xsi:type="dcterms:W3CDTF">2017-01-15T22:04:50Z</dcterms:created>
  <dcterms:modified xsi:type="dcterms:W3CDTF">2017-01-30T22:05:49Z</dcterms:modified>
</cp:coreProperties>
</file>