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</p:sldIdLst>
  <p:sldSz cx="18288000" cy="10287000"/>
  <p:notesSz cx="6858000" cy="9144000"/>
  <p:embeddedFontLst>
    <p:embeddedFont>
      <p:font typeface="Arial" panose="020B0604020202020204" pitchFamily="34" charset="0"/>
      <p:regular r:id="rId16"/>
    </p:embeddedFont>
    <p:embeddedFont>
      <p:font typeface="Arial Bold" panose="020B0604020202020204" charset="0"/>
      <p:regular r:id="rId17"/>
    </p:embeddedFont>
    <p:embeddedFont>
      <p:font typeface="Arial Italics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98695" y="-115205"/>
            <a:ext cx="4490610" cy="2320149"/>
          </a:xfrm>
          <a:custGeom>
            <a:avLst/>
            <a:gdLst/>
            <a:ahLst/>
            <a:cxnLst/>
            <a:rect l="l" t="t" r="r" b="b"/>
            <a:pathLst>
              <a:path w="4490610" h="2320149">
                <a:moveTo>
                  <a:pt x="0" y="0"/>
                </a:moveTo>
                <a:lnTo>
                  <a:pt x="4490610" y="0"/>
                </a:lnTo>
                <a:lnTo>
                  <a:pt x="4490610" y="2320148"/>
                </a:lnTo>
                <a:lnTo>
                  <a:pt x="0" y="2320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2605980" y="2326742"/>
            <a:ext cx="13076039" cy="799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400" dirty="0" err="1">
                <a:solidFill>
                  <a:srgbClr val="3B5704"/>
                </a:solidFill>
                <a:latin typeface="Arial Bold"/>
              </a:rPr>
              <a:t>Medidor</a:t>
            </a:r>
            <a:r>
              <a:rPr lang="en-US" sz="4400" dirty="0">
                <a:solidFill>
                  <a:srgbClr val="3B5704"/>
                </a:solidFill>
                <a:latin typeface="Arial Bold"/>
              </a:rPr>
              <a:t> de </a:t>
            </a:r>
            <a:r>
              <a:rPr lang="en-US" sz="4400" dirty="0" err="1">
                <a:solidFill>
                  <a:srgbClr val="3B5704"/>
                </a:solidFill>
                <a:latin typeface="Arial Bold"/>
              </a:rPr>
              <a:t>umidade</a:t>
            </a:r>
            <a:r>
              <a:rPr lang="en-US" sz="4400" dirty="0">
                <a:solidFill>
                  <a:srgbClr val="3B5704"/>
                </a:solidFill>
                <a:latin typeface="Arial Bold"/>
              </a:rPr>
              <a:t> de madeira </a:t>
            </a:r>
            <a:r>
              <a:rPr lang="en-US" sz="4400" dirty="0" err="1">
                <a:solidFill>
                  <a:srgbClr val="3B5704"/>
                </a:solidFill>
                <a:latin typeface="Arial Bold"/>
              </a:rPr>
              <a:t>sem</a:t>
            </a:r>
            <a:r>
              <a:rPr lang="en-US" sz="4400" dirty="0">
                <a:solidFill>
                  <a:srgbClr val="3B5704"/>
                </a:solidFill>
                <a:latin typeface="Arial Bold"/>
              </a:rPr>
              <a:t> </a:t>
            </a:r>
            <a:r>
              <a:rPr lang="en-US" sz="4400" dirty="0" err="1">
                <a:solidFill>
                  <a:srgbClr val="3B5704"/>
                </a:solidFill>
                <a:latin typeface="Arial Bold"/>
              </a:rPr>
              <a:t>contato</a:t>
            </a:r>
            <a:endParaRPr lang="en-US" sz="4400" dirty="0">
              <a:solidFill>
                <a:srgbClr val="3B5704"/>
              </a:solidFill>
              <a:latin typeface="Arial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819400" y="3027657"/>
            <a:ext cx="5247084" cy="708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3600" dirty="0" err="1">
                <a:solidFill>
                  <a:srgbClr val="3B5704"/>
                </a:solidFill>
                <a:latin typeface="Arial Bold"/>
              </a:rPr>
              <a:t>Apresentação</a:t>
            </a:r>
            <a:r>
              <a:rPr lang="en-US" sz="3600" dirty="0">
                <a:solidFill>
                  <a:srgbClr val="3B5704"/>
                </a:solidFill>
                <a:latin typeface="Arial Bold"/>
              </a:rPr>
              <a:t> </a:t>
            </a:r>
            <a:r>
              <a:rPr lang="en-US" sz="3600" dirty="0" err="1">
                <a:solidFill>
                  <a:srgbClr val="3B5704"/>
                </a:solidFill>
                <a:latin typeface="Arial Bold"/>
              </a:rPr>
              <a:t>prévia</a:t>
            </a:r>
            <a:endParaRPr lang="en-US" sz="3600" dirty="0">
              <a:solidFill>
                <a:srgbClr val="3B5704"/>
              </a:solidFill>
              <a:latin typeface="Arial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71169" y="4642637"/>
            <a:ext cx="9345662" cy="152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3B5704"/>
                </a:solidFill>
                <a:latin typeface="Arial Bold"/>
              </a:rPr>
              <a:t>Gabriel Rocha Rogoginski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3B5704"/>
                </a:solidFill>
                <a:latin typeface="Arial Bold"/>
              </a:rPr>
              <a:t>Juliana Beatriz Vitória D´Agostin de Azevedo Sant´Ana 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3B5704"/>
                </a:solidFill>
                <a:latin typeface="Arial Bold"/>
              </a:rPr>
              <a:t>Nycollas Daniel Oliveira Santos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17246" y="6330518"/>
            <a:ext cx="5453509" cy="1541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3B5704"/>
                </a:solidFill>
                <a:latin typeface="Arial Bold"/>
              </a:rPr>
              <a:t>Automação Industrial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3B5704"/>
                </a:solidFill>
                <a:latin typeface="Arial"/>
              </a:rPr>
              <a:t>Wilerson Sturm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400231" y="8011160"/>
            <a:ext cx="1487537" cy="1247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B5704"/>
                </a:solidFill>
                <a:latin typeface="Arial"/>
              </a:rPr>
              <a:t>Curitiba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B5704"/>
                </a:solidFill>
                <a:latin typeface="Arial"/>
              </a:rPr>
              <a:t>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312" y="7700018"/>
            <a:ext cx="3874367" cy="2001756"/>
          </a:xfrm>
          <a:custGeom>
            <a:avLst/>
            <a:gdLst/>
            <a:ahLst/>
            <a:cxnLst/>
            <a:rect l="l" t="t" r="r" b="b"/>
            <a:pathLst>
              <a:path w="3874367" h="2001756">
                <a:moveTo>
                  <a:pt x="0" y="0"/>
                </a:moveTo>
                <a:lnTo>
                  <a:pt x="3874367" y="0"/>
                </a:lnTo>
                <a:lnTo>
                  <a:pt x="3874367" y="2001756"/>
                </a:lnTo>
                <a:lnTo>
                  <a:pt x="0" y="2001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028700" y="723900"/>
            <a:ext cx="4349576" cy="1564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err="1">
                <a:solidFill>
                  <a:srgbClr val="3B5704"/>
                </a:solidFill>
                <a:latin typeface="Arial Bold"/>
              </a:rPr>
              <a:t>Método</a:t>
            </a:r>
            <a:endParaRPr lang="en-US" sz="9200" dirty="0">
              <a:solidFill>
                <a:srgbClr val="3B5704"/>
              </a:solidFill>
              <a:latin typeface="Arial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2444107"/>
            <a:ext cx="16230600" cy="5963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3B5704"/>
                </a:solidFill>
                <a:latin typeface="Arial"/>
              </a:rPr>
              <a:t>Aquisicão do tempo de defasagem de duas ondas, defasadas a partir de um circuito RC, com um capacitor que varia a sua capacitância de forma proporcional a umidade do material dielétrico. A aquisição desses dados é feita pela FPGA, por configurações que realizam cálculos e contagem do tempo de defasagem a partir de dois contadores e um somador, resultando em uma contagem com o dobro da frequência de clock.</a:t>
            </a:r>
          </a:p>
          <a:p>
            <a:pPr algn="just">
              <a:lnSpc>
                <a:spcPts val="5179"/>
              </a:lnSpc>
            </a:pPr>
            <a:endParaRPr lang="en-US" sz="3699">
              <a:solidFill>
                <a:srgbClr val="3B5704"/>
              </a:solidFill>
              <a:latin typeface="Arial"/>
            </a:endParaRPr>
          </a:p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3B5704"/>
                </a:solidFill>
                <a:latin typeface="Arial"/>
              </a:rPr>
              <a:t>Inspirado no sistema de Double Data Rate (DDR) de comunicação de memorias com o barramento de um computador.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312" y="7700018"/>
            <a:ext cx="3874367" cy="2001756"/>
          </a:xfrm>
          <a:custGeom>
            <a:avLst/>
            <a:gdLst/>
            <a:ahLst/>
            <a:cxnLst/>
            <a:rect l="l" t="t" r="r" b="b"/>
            <a:pathLst>
              <a:path w="3874367" h="2001756">
                <a:moveTo>
                  <a:pt x="0" y="0"/>
                </a:moveTo>
                <a:lnTo>
                  <a:pt x="3874367" y="0"/>
                </a:lnTo>
                <a:lnTo>
                  <a:pt x="3874367" y="2001756"/>
                </a:lnTo>
                <a:lnTo>
                  <a:pt x="0" y="2001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172910" y="645804"/>
            <a:ext cx="6142289" cy="1564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err="1">
                <a:solidFill>
                  <a:srgbClr val="3B5704"/>
                </a:solidFill>
                <a:latin typeface="Arial Bold"/>
              </a:rPr>
              <a:t>Discussão</a:t>
            </a:r>
            <a:endParaRPr lang="en-US" sz="9200" dirty="0">
              <a:solidFill>
                <a:srgbClr val="3B5704"/>
              </a:solidFill>
              <a:latin typeface="Arial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35010" y="2888239"/>
            <a:ext cx="16417979" cy="3942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2364" lvl="1" indent="-742950" algn="just">
              <a:lnSpc>
                <a:spcPts val="5179"/>
              </a:lnSpc>
              <a:buFont typeface="+mj-lt"/>
              <a:buAutoNum type="arabicPeriod"/>
            </a:pPr>
            <a:r>
              <a:rPr lang="en-US" sz="3699" dirty="0" err="1">
                <a:solidFill>
                  <a:srgbClr val="3B5704"/>
                </a:solidFill>
                <a:latin typeface="Arial"/>
              </a:rPr>
              <a:t>Equações</a:t>
            </a:r>
            <a:endParaRPr lang="en-US" sz="3699" dirty="0">
              <a:solidFill>
                <a:srgbClr val="3B5704"/>
              </a:solidFill>
              <a:latin typeface="Arial"/>
            </a:endParaRP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 dirty="0" err="1">
                <a:solidFill>
                  <a:srgbClr val="3B5704"/>
                </a:solidFill>
                <a:latin typeface="Arial"/>
              </a:rPr>
              <a:t>f</a:t>
            </a:r>
            <a:r>
              <a:rPr lang="en-US" sz="3699" baseline="-25000" dirty="0" err="1">
                <a:solidFill>
                  <a:srgbClr val="3B5704"/>
                </a:solidFill>
                <a:latin typeface="Arial"/>
              </a:rPr>
              <a:t>icl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=0.33/RC</a:t>
            </a:r>
            <a:r>
              <a:rPr lang="en-US" sz="3699" baseline="-25000" dirty="0">
                <a:solidFill>
                  <a:srgbClr val="3B5704"/>
                </a:solidFill>
                <a:latin typeface="Arial"/>
              </a:rPr>
              <a:t>1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3B5704"/>
                </a:solidFill>
                <a:latin typeface="Arial"/>
              </a:rPr>
              <a:t>R=R</a:t>
            </a:r>
            <a:r>
              <a:rPr lang="en-US" sz="3699" baseline="-25000" dirty="0">
                <a:solidFill>
                  <a:srgbClr val="3B5704"/>
                </a:solidFill>
                <a:latin typeface="Arial"/>
              </a:rPr>
              <a:t>7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=R</a:t>
            </a:r>
            <a:r>
              <a:rPr lang="en-US" sz="3699" baseline="-25000" dirty="0">
                <a:solidFill>
                  <a:srgbClr val="3B5704"/>
                </a:solidFill>
                <a:latin typeface="Arial"/>
              </a:rPr>
              <a:t>8</a:t>
            </a:r>
            <a:endParaRPr lang="en-US" sz="3699" dirty="0">
              <a:solidFill>
                <a:srgbClr val="3B5704"/>
              </a:solidFill>
              <a:latin typeface="Arial"/>
            </a:endParaRP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3B5704"/>
                </a:solidFill>
                <a:latin typeface="Arial"/>
              </a:rPr>
              <a:t>f</a:t>
            </a:r>
            <a:r>
              <a:rPr lang="en-US" sz="3699" baseline="-25000" dirty="0">
                <a:solidFill>
                  <a:srgbClr val="3B5704"/>
                </a:solidFill>
                <a:latin typeface="Arial"/>
              </a:rPr>
              <a:t>c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=1/(2</a:t>
            </a:r>
            <a:r>
              <a:rPr lang="el-GR" sz="3699" dirty="0">
                <a:solidFill>
                  <a:srgbClr val="3B5704"/>
                </a:solidFill>
                <a:latin typeface="Arial"/>
              </a:rPr>
              <a:t>π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R</a:t>
            </a:r>
            <a:r>
              <a:rPr lang="en-US" sz="3699" baseline="-25000" dirty="0">
                <a:solidFill>
                  <a:srgbClr val="3B5704"/>
                </a:solidFill>
                <a:latin typeface="Arial"/>
              </a:rPr>
              <a:t>1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VC</a:t>
            </a:r>
            <a:r>
              <a:rPr lang="en-US" sz="3699" baseline="-25000" dirty="0">
                <a:solidFill>
                  <a:srgbClr val="3B5704"/>
                </a:solidFill>
                <a:latin typeface="Arial"/>
              </a:rPr>
              <a:t>1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)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 dirty="0" err="1">
                <a:solidFill>
                  <a:srgbClr val="3B5704"/>
                </a:solidFill>
                <a:latin typeface="Arial"/>
              </a:rPr>
              <a:t>f</a:t>
            </a:r>
            <a:r>
              <a:rPr lang="en-US" sz="3699" baseline="-25000" dirty="0" err="1">
                <a:solidFill>
                  <a:srgbClr val="3B5704"/>
                </a:solidFill>
                <a:latin typeface="Arial"/>
              </a:rPr>
              <a:t>c</a:t>
            </a:r>
            <a:r>
              <a:rPr lang="en-US" sz="3699" dirty="0" err="1">
                <a:solidFill>
                  <a:srgbClr val="3B5704"/>
                </a:solidFill>
                <a:latin typeface="Arial"/>
              </a:rPr>
              <a:t>≂f</a:t>
            </a:r>
            <a:r>
              <a:rPr lang="en-US" sz="3699" baseline="-25000" dirty="0" err="1">
                <a:solidFill>
                  <a:srgbClr val="3B5704"/>
                </a:solidFill>
                <a:latin typeface="Arial"/>
              </a:rPr>
              <a:t>icl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 (Com o </a:t>
            </a:r>
            <a:r>
              <a:rPr lang="en-US" sz="3699" dirty="0" err="1">
                <a:solidFill>
                  <a:srgbClr val="3B5704"/>
                </a:solidFill>
                <a:latin typeface="Arial"/>
              </a:rPr>
              <a:t>dieletrico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 do interdigital capacitor </a:t>
            </a:r>
            <a:r>
              <a:rPr lang="en-US" sz="3699" dirty="0" err="1">
                <a:solidFill>
                  <a:srgbClr val="3B5704"/>
                </a:solidFill>
                <a:latin typeface="Arial"/>
              </a:rPr>
              <a:t>sendo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 o </a:t>
            </a:r>
            <a:r>
              <a:rPr lang="en-US" sz="3699" dirty="0" err="1">
                <a:solidFill>
                  <a:srgbClr val="3B5704"/>
                </a:solidFill>
                <a:latin typeface="Arial"/>
              </a:rPr>
              <a:t>ar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)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3B5704"/>
                </a:solidFill>
                <a:latin typeface="Arial"/>
              </a:rPr>
              <a:t>REF=VCC/2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649513C-F55E-FD15-B505-5037ABED16EE}"/>
              </a:ext>
            </a:extLst>
          </p:cNvPr>
          <p:cNvSpPr txBox="1"/>
          <p:nvPr/>
        </p:nvSpPr>
        <p:spPr>
          <a:xfrm>
            <a:off x="-609600" y="1381399"/>
            <a:ext cx="6142289" cy="13953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4400" dirty="0" err="1">
                <a:solidFill>
                  <a:srgbClr val="3B5704"/>
                </a:solidFill>
                <a:latin typeface="Arial Bold"/>
              </a:rPr>
              <a:t>Externo</a:t>
            </a:r>
            <a:endParaRPr lang="en-US" sz="4400" dirty="0">
              <a:solidFill>
                <a:srgbClr val="3B5704"/>
              </a:solidFill>
              <a:latin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59530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312" y="7700018"/>
            <a:ext cx="3874367" cy="2001756"/>
          </a:xfrm>
          <a:custGeom>
            <a:avLst/>
            <a:gdLst/>
            <a:ahLst/>
            <a:cxnLst/>
            <a:rect l="l" t="t" r="r" b="b"/>
            <a:pathLst>
              <a:path w="3874367" h="2001756">
                <a:moveTo>
                  <a:pt x="0" y="0"/>
                </a:moveTo>
                <a:lnTo>
                  <a:pt x="3874367" y="0"/>
                </a:lnTo>
                <a:lnTo>
                  <a:pt x="3874367" y="2001756"/>
                </a:lnTo>
                <a:lnTo>
                  <a:pt x="0" y="2001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172910" y="645804"/>
            <a:ext cx="6142289" cy="1564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err="1">
                <a:solidFill>
                  <a:srgbClr val="3B5704"/>
                </a:solidFill>
                <a:latin typeface="Arial Bold"/>
              </a:rPr>
              <a:t>Discussão</a:t>
            </a:r>
            <a:endParaRPr lang="en-US" sz="9200" dirty="0">
              <a:solidFill>
                <a:srgbClr val="3B5704"/>
              </a:solidFill>
              <a:latin typeface="Arial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35010" y="2888239"/>
            <a:ext cx="16417979" cy="5306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2364" lvl="1" indent="-742950" algn="just">
              <a:lnSpc>
                <a:spcPts val="5179"/>
              </a:lnSpc>
              <a:buFont typeface="+mj-lt"/>
              <a:buAutoNum type="arabicPeriod"/>
            </a:pPr>
            <a:r>
              <a:rPr lang="en-US" sz="3699" dirty="0" err="1">
                <a:solidFill>
                  <a:srgbClr val="3B5704"/>
                </a:solidFill>
                <a:latin typeface="Arial"/>
              </a:rPr>
              <a:t>Equações</a:t>
            </a:r>
            <a:endParaRPr lang="en-US" sz="3699" dirty="0">
              <a:solidFill>
                <a:srgbClr val="3B5704"/>
              </a:solidFill>
              <a:latin typeface="Arial"/>
            </a:endParaRP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 dirty="0" err="1">
                <a:solidFill>
                  <a:srgbClr val="3B5704"/>
                </a:solidFill>
                <a:latin typeface="Arial"/>
              </a:rPr>
              <a:t>F</a:t>
            </a:r>
            <a:r>
              <a:rPr lang="en-US" sz="3699" baseline="-25000" dirty="0" err="1">
                <a:solidFill>
                  <a:srgbClr val="3B5704"/>
                </a:solidFill>
                <a:latin typeface="Arial"/>
              </a:rPr>
              <a:t>clk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=</a:t>
            </a:r>
            <a:r>
              <a:rPr lang="en-US" sz="3699" dirty="0" err="1">
                <a:solidFill>
                  <a:srgbClr val="3B5704"/>
                </a:solidFill>
                <a:latin typeface="Arial"/>
              </a:rPr>
              <a:t>Frequência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 do clock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3B5704"/>
                </a:solidFill>
                <a:latin typeface="Arial"/>
              </a:rPr>
              <a:t>N=</a:t>
            </a:r>
            <a:r>
              <a:rPr lang="en-US" sz="3699" dirty="0" err="1">
                <a:solidFill>
                  <a:srgbClr val="3B5704"/>
                </a:solidFill>
                <a:latin typeface="Arial"/>
              </a:rPr>
              <a:t>Número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 de </a:t>
            </a:r>
            <a:r>
              <a:rPr lang="en-US" sz="3699" dirty="0" err="1">
                <a:solidFill>
                  <a:srgbClr val="3B5704"/>
                </a:solidFill>
                <a:latin typeface="Arial"/>
              </a:rPr>
              <a:t>saída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 do </a:t>
            </a:r>
            <a:r>
              <a:rPr lang="en-US" sz="3699" dirty="0">
                <a:solidFill>
                  <a:srgbClr val="3B5704"/>
                </a:solidFill>
                <a:latin typeface="Arial Italics"/>
              </a:rPr>
              <a:t>full adder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 dirty="0" err="1">
                <a:solidFill>
                  <a:srgbClr val="3B5704"/>
                </a:solidFill>
                <a:latin typeface="Arial"/>
              </a:rPr>
              <a:t>Δt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[s]=N*1/(</a:t>
            </a:r>
            <a:r>
              <a:rPr lang="en-US" sz="3699" dirty="0" err="1">
                <a:solidFill>
                  <a:srgbClr val="3B5704"/>
                </a:solidFill>
                <a:latin typeface="Arial"/>
              </a:rPr>
              <a:t>F</a:t>
            </a:r>
            <a:r>
              <a:rPr lang="en-US" sz="3699" baseline="-25000" dirty="0" err="1">
                <a:solidFill>
                  <a:srgbClr val="3B5704"/>
                </a:solidFill>
                <a:latin typeface="Arial"/>
              </a:rPr>
              <a:t>clk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*2)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 dirty="0" err="1">
                <a:solidFill>
                  <a:srgbClr val="3B5704"/>
                </a:solidFill>
                <a:latin typeface="Arial"/>
              </a:rPr>
              <a:t>Erro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 de </a:t>
            </a:r>
            <a:r>
              <a:rPr lang="en-US" sz="3699" dirty="0" err="1">
                <a:solidFill>
                  <a:srgbClr val="3B5704"/>
                </a:solidFill>
                <a:latin typeface="Arial"/>
              </a:rPr>
              <a:t>Δt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[s]=±1/(</a:t>
            </a:r>
            <a:r>
              <a:rPr lang="en-US" sz="3699" dirty="0" err="1">
                <a:solidFill>
                  <a:srgbClr val="3B5704"/>
                </a:solidFill>
                <a:latin typeface="Arial"/>
              </a:rPr>
              <a:t>F</a:t>
            </a:r>
            <a:r>
              <a:rPr lang="en-US" sz="3699" baseline="-25000" dirty="0" err="1">
                <a:solidFill>
                  <a:srgbClr val="3B5704"/>
                </a:solidFill>
                <a:latin typeface="Arial"/>
              </a:rPr>
              <a:t>clk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*2)</a:t>
            </a:r>
          </a:p>
          <a:p>
            <a:pPr marL="1142364" lvl="1" indent="-742950" algn="just">
              <a:lnSpc>
                <a:spcPts val="5179"/>
              </a:lnSpc>
              <a:buFont typeface="+mj-lt"/>
              <a:buAutoNum type="arabicPeriod" startAt="2"/>
            </a:pPr>
            <a:r>
              <a:rPr lang="en-US" sz="3699" dirty="0" err="1">
                <a:solidFill>
                  <a:srgbClr val="3B5704"/>
                </a:solidFill>
                <a:latin typeface="Arial"/>
              </a:rPr>
              <a:t>Exemplo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 </a:t>
            </a:r>
            <a:r>
              <a:rPr lang="en-US" sz="3699" dirty="0" err="1">
                <a:solidFill>
                  <a:srgbClr val="3B5704"/>
                </a:solidFill>
                <a:latin typeface="Arial"/>
              </a:rPr>
              <a:t>F</a:t>
            </a:r>
            <a:r>
              <a:rPr lang="en-US" sz="3699" baseline="-25000" dirty="0" err="1">
                <a:solidFill>
                  <a:srgbClr val="3B5704"/>
                </a:solidFill>
                <a:latin typeface="Arial"/>
              </a:rPr>
              <a:t>clk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=50MHz e N=100111010000</a:t>
            </a:r>
            <a:r>
              <a:rPr lang="en-US" sz="3699" baseline="-25000" dirty="0">
                <a:solidFill>
                  <a:srgbClr val="3B5704"/>
                </a:solidFill>
                <a:latin typeface="Arial"/>
              </a:rPr>
              <a:t>[2]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 </a:t>
            </a:r>
            <a:r>
              <a:rPr lang="en-US" sz="3699" dirty="0" err="1">
                <a:solidFill>
                  <a:srgbClr val="3B5704"/>
                </a:solidFill>
                <a:latin typeface="Arial"/>
              </a:rPr>
              <a:t>ou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 2512</a:t>
            </a:r>
            <a:r>
              <a:rPr lang="en-US" sz="3699" baseline="-25000" dirty="0">
                <a:solidFill>
                  <a:srgbClr val="3B5704"/>
                </a:solidFill>
                <a:latin typeface="Arial"/>
              </a:rPr>
              <a:t>[10]</a:t>
            </a:r>
            <a:endParaRPr lang="en-US" sz="3699" dirty="0">
              <a:solidFill>
                <a:srgbClr val="3B5704"/>
              </a:solidFill>
              <a:latin typeface="Arial"/>
            </a:endParaRP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 dirty="0" err="1">
                <a:solidFill>
                  <a:srgbClr val="3B5704"/>
                </a:solidFill>
                <a:latin typeface="Arial"/>
              </a:rPr>
              <a:t>Δt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=25.12µs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 dirty="0" err="1">
                <a:solidFill>
                  <a:srgbClr val="3B5704"/>
                </a:solidFill>
                <a:latin typeface="Arial"/>
              </a:rPr>
              <a:t>Erro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 de </a:t>
            </a:r>
            <a:r>
              <a:rPr lang="en-US" sz="3699" dirty="0" err="1">
                <a:solidFill>
                  <a:srgbClr val="3B5704"/>
                </a:solidFill>
                <a:latin typeface="Arial"/>
              </a:rPr>
              <a:t>Δt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=±10ns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649513C-F55E-FD15-B505-5037ABED16EE}"/>
              </a:ext>
            </a:extLst>
          </p:cNvPr>
          <p:cNvSpPr txBox="1"/>
          <p:nvPr/>
        </p:nvSpPr>
        <p:spPr>
          <a:xfrm>
            <a:off x="-685800" y="1381399"/>
            <a:ext cx="6142289" cy="13953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4400" dirty="0" err="1">
                <a:solidFill>
                  <a:srgbClr val="3B5704"/>
                </a:solidFill>
                <a:latin typeface="Arial Bold"/>
              </a:rPr>
              <a:t>Interno</a:t>
            </a:r>
            <a:endParaRPr lang="en-US" sz="4400" dirty="0">
              <a:solidFill>
                <a:srgbClr val="3B5704"/>
              </a:solidFill>
              <a:latin typeface="Arial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312" y="7700018"/>
            <a:ext cx="3874367" cy="2001756"/>
          </a:xfrm>
          <a:custGeom>
            <a:avLst/>
            <a:gdLst/>
            <a:ahLst/>
            <a:cxnLst/>
            <a:rect l="l" t="t" r="r" b="b"/>
            <a:pathLst>
              <a:path w="3874367" h="2001756">
                <a:moveTo>
                  <a:pt x="0" y="0"/>
                </a:moveTo>
                <a:lnTo>
                  <a:pt x="3874367" y="0"/>
                </a:lnTo>
                <a:lnTo>
                  <a:pt x="3874367" y="2001756"/>
                </a:lnTo>
                <a:lnTo>
                  <a:pt x="0" y="2001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028700" y="647700"/>
            <a:ext cx="6249739" cy="1564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err="1">
                <a:solidFill>
                  <a:srgbClr val="3B5704"/>
                </a:solidFill>
                <a:latin typeface="Arial Bold"/>
              </a:rPr>
              <a:t>Conclusão</a:t>
            </a:r>
            <a:endParaRPr lang="en-US" sz="9200" dirty="0">
              <a:solidFill>
                <a:srgbClr val="3B5704"/>
              </a:solidFill>
              <a:latin typeface="Arial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2444107"/>
            <a:ext cx="16230600" cy="6621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3B5704"/>
                </a:solidFill>
                <a:latin typeface="Arial"/>
              </a:rPr>
              <a:t>Agradecimentos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3B5704"/>
                </a:solidFill>
                <a:latin typeface="Arial"/>
              </a:rPr>
              <a:t>Alexandre Francisco de Moraes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3B5704"/>
                </a:solidFill>
                <a:latin typeface="Arial"/>
              </a:rPr>
              <a:t>Luiz Carlos Felizari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3B5704"/>
                </a:solidFill>
                <a:latin typeface="Arial"/>
              </a:rPr>
              <a:t>Perci Ayres Antiqueira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3B5704"/>
                </a:solidFill>
                <a:latin typeface="Arial"/>
              </a:rPr>
              <a:t>Referencias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3B5704"/>
                </a:solidFill>
                <a:latin typeface="Arial"/>
              </a:rPr>
              <a:t>https://www.mit.edu/~6.331/icl8038data.pdf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3B5704"/>
                </a:solidFill>
                <a:latin typeface="Arial"/>
              </a:rPr>
              <a:t>https://www.ti.com/lit/ds/symlink/lm158-n.pdf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3B5704"/>
                </a:solidFill>
                <a:latin typeface="Arial"/>
              </a:rPr>
              <a:t>https://www.onsemi.com/download/data-sheet/pdf/lm358-d.pdf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3B5704"/>
                </a:solidFill>
                <a:latin typeface="Arial"/>
              </a:rPr>
              <a:t>http://www.alinx.vip:81/ug/AX301B_UG.pdf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3B5704"/>
                </a:solidFill>
                <a:latin typeface="Arial"/>
              </a:rPr>
              <a:t>https://en.wikipedia.org/wiki/Double_data_rate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312" y="7700018"/>
            <a:ext cx="3874367" cy="2001756"/>
          </a:xfrm>
          <a:custGeom>
            <a:avLst/>
            <a:gdLst/>
            <a:ahLst/>
            <a:cxnLst/>
            <a:rect l="l" t="t" r="r" b="b"/>
            <a:pathLst>
              <a:path w="3874367" h="2001756">
                <a:moveTo>
                  <a:pt x="0" y="0"/>
                </a:moveTo>
                <a:lnTo>
                  <a:pt x="3874367" y="0"/>
                </a:lnTo>
                <a:lnTo>
                  <a:pt x="3874367" y="2001756"/>
                </a:lnTo>
                <a:lnTo>
                  <a:pt x="0" y="2001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312" y="7700018"/>
            <a:ext cx="3874367" cy="2001756"/>
          </a:xfrm>
          <a:custGeom>
            <a:avLst/>
            <a:gdLst/>
            <a:ahLst/>
            <a:cxnLst/>
            <a:rect l="l" t="t" r="r" b="b"/>
            <a:pathLst>
              <a:path w="3874367" h="2001756">
                <a:moveTo>
                  <a:pt x="0" y="0"/>
                </a:moveTo>
                <a:lnTo>
                  <a:pt x="3874367" y="0"/>
                </a:lnTo>
                <a:lnTo>
                  <a:pt x="3874367" y="2001756"/>
                </a:lnTo>
                <a:lnTo>
                  <a:pt x="0" y="2001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028700" y="197337"/>
            <a:ext cx="5219700" cy="1564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err="1">
                <a:solidFill>
                  <a:srgbClr val="3B5704"/>
                </a:solidFill>
                <a:latin typeface="Arial Bold"/>
              </a:rPr>
              <a:t>Sumário</a:t>
            </a:r>
            <a:endParaRPr lang="en-US" sz="9200" dirty="0">
              <a:solidFill>
                <a:srgbClr val="3B5704"/>
              </a:solidFill>
              <a:latin typeface="Arial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2444107"/>
            <a:ext cx="7410733" cy="6621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2364" lvl="1" indent="-742950" algn="just">
              <a:lnSpc>
                <a:spcPts val="5179"/>
              </a:lnSpc>
              <a:buFont typeface="+mj-lt"/>
              <a:buAutoNum type="arabicPeriod"/>
            </a:pPr>
            <a:r>
              <a:rPr lang="en-US" sz="3699" dirty="0" err="1">
                <a:solidFill>
                  <a:srgbClr val="3B5704"/>
                </a:solidFill>
                <a:latin typeface="Arial"/>
              </a:rPr>
              <a:t>Dispositivo</a:t>
            </a:r>
            <a:endParaRPr lang="en-US" sz="3699" dirty="0">
              <a:solidFill>
                <a:srgbClr val="3B5704"/>
              </a:solidFill>
              <a:latin typeface="Arial"/>
            </a:endParaRP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 dirty="0" err="1">
                <a:solidFill>
                  <a:srgbClr val="3B5704"/>
                </a:solidFill>
                <a:latin typeface="Arial"/>
              </a:rPr>
              <a:t>Externo</a:t>
            </a:r>
            <a:endParaRPr lang="en-US" sz="3699" dirty="0">
              <a:solidFill>
                <a:srgbClr val="3B5704"/>
              </a:solidFill>
              <a:latin typeface="Arial"/>
            </a:endParaRP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 dirty="0" err="1">
                <a:solidFill>
                  <a:srgbClr val="3B5704"/>
                </a:solidFill>
                <a:latin typeface="Arial"/>
              </a:rPr>
              <a:t>Interno</a:t>
            </a:r>
            <a:r>
              <a:rPr lang="en-US" sz="3699" dirty="0">
                <a:solidFill>
                  <a:srgbClr val="3B5704"/>
                </a:solidFill>
                <a:latin typeface="Arial"/>
              </a:rPr>
              <a:t> (FPGA)</a:t>
            </a:r>
          </a:p>
          <a:p>
            <a:pPr marL="1142364" lvl="1" indent="-742950" algn="just">
              <a:lnSpc>
                <a:spcPts val="5179"/>
              </a:lnSpc>
              <a:buFont typeface="+mj-lt"/>
              <a:buAutoNum type="arabicPeriod" startAt="2"/>
            </a:pPr>
            <a:r>
              <a:rPr lang="en-US" sz="3699" dirty="0" err="1">
                <a:solidFill>
                  <a:srgbClr val="3B5704"/>
                </a:solidFill>
                <a:latin typeface="Arial"/>
              </a:rPr>
              <a:t>Materiais</a:t>
            </a:r>
            <a:endParaRPr lang="en-US" sz="3699" dirty="0">
              <a:solidFill>
                <a:srgbClr val="3B5704"/>
              </a:solidFill>
              <a:latin typeface="Arial"/>
            </a:endParaRPr>
          </a:p>
          <a:p>
            <a:pPr marL="1142364" lvl="1" indent="-742950" algn="just">
              <a:lnSpc>
                <a:spcPts val="5179"/>
              </a:lnSpc>
              <a:buFont typeface="+mj-lt"/>
              <a:buAutoNum type="arabicPeriod" startAt="3"/>
            </a:pPr>
            <a:r>
              <a:rPr lang="en-US" sz="3699" dirty="0" err="1">
                <a:solidFill>
                  <a:srgbClr val="3B5704"/>
                </a:solidFill>
                <a:latin typeface="Arial"/>
              </a:rPr>
              <a:t>Método</a:t>
            </a:r>
            <a:endParaRPr lang="en-US" sz="3699" dirty="0">
              <a:solidFill>
                <a:srgbClr val="3B5704"/>
              </a:solidFill>
              <a:latin typeface="Arial"/>
            </a:endParaRPr>
          </a:p>
          <a:p>
            <a:pPr marL="1142364" lvl="1" indent="-742950" algn="just">
              <a:lnSpc>
                <a:spcPts val="5179"/>
              </a:lnSpc>
              <a:buFont typeface="+mj-lt"/>
              <a:buAutoNum type="arabicPeriod" startAt="4"/>
            </a:pPr>
            <a:r>
              <a:rPr lang="en-US" sz="3699" dirty="0" err="1">
                <a:solidFill>
                  <a:srgbClr val="3B5704"/>
                </a:solidFill>
                <a:latin typeface="Arial"/>
              </a:rPr>
              <a:t>Discussão</a:t>
            </a:r>
            <a:endParaRPr lang="en-US" sz="3699" dirty="0">
              <a:solidFill>
                <a:srgbClr val="3B5704"/>
              </a:solidFill>
              <a:latin typeface="Arial"/>
            </a:endParaRP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 dirty="0" err="1">
                <a:solidFill>
                  <a:srgbClr val="3B5704"/>
                </a:solidFill>
                <a:latin typeface="Arial"/>
              </a:rPr>
              <a:t>Equações</a:t>
            </a:r>
            <a:endParaRPr lang="en-US" sz="3699" dirty="0">
              <a:solidFill>
                <a:srgbClr val="3B5704"/>
              </a:solidFill>
              <a:latin typeface="Arial"/>
            </a:endParaRPr>
          </a:p>
          <a:p>
            <a:pPr marL="1142364" lvl="1" indent="-742950" algn="just">
              <a:lnSpc>
                <a:spcPts val="5179"/>
              </a:lnSpc>
              <a:buFont typeface="+mj-lt"/>
              <a:buAutoNum type="arabicPeriod" startAt="5"/>
            </a:pPr>
            <a:r>
              <a:rPr lang="en-US" sz="3699" dirty="0" err="1">
                <a:solidFill>
                  <a:srgbClr val="3B5704"/>
                </a:solidFill>
                <a:latin typeface="Arial"/>
              </a:rPr>
              <a:t>Conclusão</a:t>
            </a:r>
            <a:endParaRPr lang="en-US" sz="3699" dirty="0">
              <a:solidFill>
                <a:srgbClr val="3B5704"/>
              </a:solidFill>
              <a:latin typeface="Arial"/>
            </a:endParaRP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 dirty="0" err="1">
                <a:solidFill>
                  <a:srgbClr val="3B5704"/>
                </a:solidFill>
                <a:latin typeface="Arial"/>
              </a:rPr>
              <a:t>Agradecimentos</a:t>
            </a:r>
            <a:endParaRPr lang="en-US" sz="3699" dirty="0">
              <a:solidFill>
                <a:srgbClr val="3B5704"/>
              </a:solidFill>
              <a:latin typeface="Arial"/>
            </a:endParaRP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 dirty="0" err="1">
                <a:solidFill>
                  <a:srgbClr val="3B5704"/>
                </a:solidFill>
                <a:latin typeface="Arial"/>
              </a:rPr>
              <a:t>Referencias</a:t>
            </a:r>
            <a:endParaRPr lang="en-US" sz="3699" dirty="0">
              <a:solidFill>
                <a:srgbClr val="3B5704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13955" y="8257422"/>
            <a:ext cx="3874367" cy="2001756"/>
          </a:xfrm>
          <a:custGeom>
            <a:avLst/>
            <a:gdLst/>
            <a:ahLst/>
            <a:cxnLst/>
            <a:rect l="l" t="t" r="r" b="b"/>
            <a:pathLst>
              <a:path w="3874367" h="2001756">
                <a:moveTo>
                  <a:pt x="0" y="0"/>
                </a:moveTo>
                <a:lnTo>
                  <a:pt x="3874368" y="0"/>
                </a:lnTo>
                <a:lnTo>
                  <a:pt x="3874368" y="2001756"/>
                </a:lnTo>
                <a:lnTo>
                  <a:pt x="0" y="2001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3016332" y="1839003"/>
            <a:ext cx="12255335" cy="6608995"/>
          </a:xfrm>
          <a:custGeom>
            <a:avLst/>
            <a:gdLst/>
            <a:ahLst/>
            <a:cxnLst/>
            <a:rect l="l" t="t" r="r" b="b"/>
            <a:pathLst>
              <a:path w="12255335" h="6608995">
                <a:moveTo>
                  <a:pt x="0" y="0"/>
                </a:moveTo>
                <a:lnTo>
                  <a:pt x="12255336" y="0"/>
                </a:lnTo>
                <a:lnTo>
                  <a:pt x="12255336" y="6608994"/>
                </a:lnTo>
                <a:lnTo>
                  <a:pt x="0" y="66089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551961" y="266700"/>
            <a:ext cx="4928741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3B5704"/>
                </a:solidFill>
                <a:latin typeface="Arial Bold"/>
              </a:rPr>
              <a:t>Dispositivo</a:t>
            </a:r>
            <a:endParaRPr lang="en-US" sz="7200" dirty="0">
              <a:solidFill>
                <a:srgbClr val="3B5704"/>
              </a:solidFill>
              <a:latin typeface="Arial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312" y="7700018"/>
            <a:ext cx="3874367" cy="2001756"/>
          </a:xfrm>
          <a:custGeom>
            <a:avLst/>
            <a:gdLst/>
            <a:ahLst/>
            <a:cxnLst/>
            <a:rect l="l" t="t" r="r" b="b"/>
            <a:pathLst>
              <a:path w="3874367" h="2001756">
                <a:moveTo>
                  <a:pt x="0" y="0"/>
                </a:moveTo>
                <a:lnTo>
                  <a:pt x="3874367" y="0"/>
                </a:lnTo>
                <a:lnTo>
                  <a:pt x="3874367" y="2001756"/>
                </a:lnTo>
                <a:lnTo>
                  <a:pt x="0" y="2001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028700" y="1575435"/>
            <a:ext cx="9125362" cy="7682865"/>
          </a:xfrm>
          <a:custGeom>
            <a:avLst/>
            <a:gdLst/>
            <a:ahLst/>
            <a:cxnLst/>
            <a:rect l="l" t="t" r="r" b="b"/>
            <a:pathLst>
              <a:path w="9125362" h="7682865">
                <a:moveTo>
                  <a:pt x="0" y="0"/>
                </a:moveTo>
                <a:lnTo>
                  <a:pt x="9125362" y="0"/>
                </a:lnTo>
                <a:lnTo>
                  <a:pt x="9125362" y="7682865"/>
                </a:lnTo>
                <a:lnTo>
                  <a:pt x="0" y="7682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1028700" y="205740"/>
            <a:ext cx="3404443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3B5704"/>
                </a:solidFill>
                <a:latin typeface="Arial Bold"/>
              </a:rPr>
              <a:t>Externo</a:t>
            </a:r>
          </a:p>
        </p:txBody>
      </p:sp>
      <p:pic>
        <p:nvPicPr>
          <p:cNvPr id="3076" name="Picture 4" descr="Figure 2">
            <a:extLst>
              <a:ext uri="{FF2B5EF4-FFF2-40B4-BE49-F238E27FC236}">
                <a16:creationId xmlns:a16="http://schemas.microsoft.com/office/drawing/2014/main" id="{8110A63E-9379-B095-7C45-5865DD87C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655" y="1575435"/>
            <a:ext cx="6781024" cy="510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312" y="7700018"/>
            <a:ext cx="3874367" cy="2001756"/>
          </a:xfrm>
          <a:custGeom>
            <a:avLst/>
            <a:gdLst/>
            <a:ahLst/>
            <a:cxnLst/>
            <a:rect l="l" t="t" r="r" b="b"/>
            <a:pathLst>
              <a:path w="3874367" h="2001756">
                <a:moveTo>
                  <a:pt x="0" y="0"/>
                </a:moveTo>
                <a:lnTo>
                  <a:pt x="3874367" y="0"/>
                </a:lnTo>
                <a:lnTo>
                  <a:pt x="3874367" y="2001756"/>
                </a:lnTo>
                <a:lnTo>
                  <a:pt x="0" y="2001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172911" y="645804"/>
            <a:ext cx="4542090" cy="1564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err="1">
                <a:solidFill>
                  <a:srgbClr val="3B5704"/>
                </a:solidFill>
                <a:latin typeface="Arial Bold"/>
              </a:rPr>
              <a:t>Externo</a:t>
            </a:r>
            <a:endParaRPr lang="en-US" sz="9200" dirty="0">
              <a:solidFill>
                <a:srgbClr val="3B5704"/>
              </a:solidFill>
              <a:latin typeface="Arial Bold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649513C-F55E-FD15-B505-5037ABED16EE}"/>
              </a:ext>
            </a:extLst>
          </p:cNvPr>
          <p:cNvSpPr txBox="1"/>
          <p:nvPr/>
        </p:nvSpPr>
        <p:spPr>
          <a:xfrm>
            <a:off x="-609600" y="1381399"/>
            <a:ext cx="9448800" cy="13953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4400" dirty="0">
                <a:solidFill>
                  <a:srgbClr val="3B5704"/>
                </a:solidFill>
                <a:latin typeface="Arial Bold"/>
              </a:rPr>
              <a:t>Interdigital capacitor</a:t>
            </a:r>
          </a:p>
        </p:txBody>
      </p:sp>
      <p:pic>
        <p:nvPicPr>
          <p:cNvPr id="5" name="Picture 2" descr="Geometry of an interdigital capacitor.  ">
            <a:extLst>
              <a:ext uri="{FF2B5EF4-FFF2-40B4-BE49-F238E27FC236}">
                <a16:creationId xmlns:a16="http://schemas.microsoft.com/office/drawing/2014/main" id="{ACB03CC8-AF0B-C50C-36B9-1E86505AB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11" y="2995956"/>
            <a:ext cx="7481395" cy="664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10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13955" y="8257422"/>
            <a:ext cx="3874367" cy="2001756"/>
          </a:xfrm>
          <a:custGeom>
            <a:avLst/>
            <a:gdLst/>
            <a:ahLst/>
            <a:cxnLst/>
            <a:rect l="l" t="t" r="r" b="b"/>
            <a:pathLst>
              <a:path w="3874367" h="2001756">
                <a:moveTo>
                  <a:pt x="0" y="0"/>
                </a:moveTo>
                <a:lnTo>
                  <a:pt x="3874368" y="0"/>
                </a:lnTo>
                <a:lnTo>
                  <a:pt x="3874368" y="2001756"/>
                </a:lnTo>
                <a:lnTo>
                  <a:pt x="0" y="2001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028700" y="1795384"/>
            <a:ext cx="16230600" cy="6696231"/>
          </a:xfrm>
          <a:custGeom>
            <a:avLst/>
            <a:gdLst/>
            <a:ahLst/>
            <a:cxnLst/>
            <a:rect l="l" t="t" r="r" b="b"/>
            <a:pathLst>
              <a:path w="16230600" h="6696231">
                <a:moveTo>
                  <a:pt x="0" y="0"/>
                </a:moveTo>
                <a:lnTo>
                  <a:pt x="16230600" y="0"/>
                </a:lnTo>
                <a:lnTo>
                  <a:pt x="16230600" y="6696232"/>
                </a:lnTo>
                <a:lnTo>
                  <a:pt x="0" y="66962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1028700" y="266700"/>
            <a:ext cx="3099048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 err="1">
                <a:solidFill>
                  <a:srgbClr val="3B5704"/>
                </a:solidFill>
                <a:latin typeface="Arial Bold"/>
              </a:rPr>
              <a:t>Interno</a:t>
            </a:r>
            <a:endParaRPr lang="en-US" sz="7200" dirty="0">
              <a:solidFill>
                <a:srgbClr val="3B5704"/>
              </a:solidFill>
              <a:latin typeface="Arial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13955" y="8257422"/>
            <a:ext cx="3874367" cy="2001756"/>
          </a:xfrm>
          <a:custGeom>
            <a:avLst/>
            <a:gdLst/>
            <a:ahLst/>
            <a:cxnLst/>
            <a:rect l="l" t="t" r="r" b="b"/>
            <a:pathLst>
              <a:path w="3874367" h="2001756">
                <a:moveTo>
                  <a:pt x="0" y="0"/>
                </a:moveTo>
                <a:lnTo>
                  <a:pt x="3874368" y="0"/>
                </a:lnTo>
                <a:lnTo>
                  <a:pt x="3874368" y="2001756"/>
                </a:lnTo>
                <a:lnTo>
                  <a:pt x="0" y="2001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281215" y="1770230"/>
            <a:ext cx="15725571" cy="6746540"/>
          </a:xfrm>
          <a:custGeom>
            <a:avLst/>
            <a:gdLst/>
            <a:ahLst/>
            <a:cxnLst/>
            <a:rect l="l" t="t" r="r" b="b"/>
            <a:pathLst>
              <a:path w="15725571" h="6746540">
                <a:moveTo>
                  <a:pt x="0" y="0"/>
                </a:moveTo>
                <a:lnTo>
                  <a:pt x="15725570" y="0"/>
                </a:lnTo>
                <a:lnTo>
                  <a:pt x="15725570" y="6746540"/>
                </a:lnTo>
                <a:lnTo>
                  <a:pt x="0" y="67465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0" y="205740"/>
            <a:ext cx="8398912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3B5704"/>
                </a:solidFill>
                <a:latin typeface="Arial Bold"/>
              </a:rPr>
              <a:t>Clock Multiplier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312" y="7700018"/>
            <a:ext cx="3874367" cy="2001756"/>
          </a:xfrm>
          <a:custGeom>
            <a:avLst/>
            <a:gdLst/>
            <a:ahLst/>
            <a:cxnLst/>
            <a:rect l="l" t="t" r="r" b="b"/>
            <a:pathLst>
              <a:path w="3874367" h="2001756">
                <a:moveTo>
                  <a:pt x="0" y="0"/>
                </a:moveTo>
                <a:lnTo>
                  <a:pt x="3874367" y="0"/>
                </a:lnTo>
                <a:lnTo>
                  <a:pt x="3874367" y="2001756"/>
                </a:lnTo>
                <a:lnTo>
                  <a:pt x="0" y="2001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028700" y="723900"/>
            <a:ext cx="5826130" cy="1564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3B5704"/>
                </a:solidFill>
                <a:latin typeface="Arial Bold"/>
              </a:rPr>
              <a:t>Controller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747327"/>
            <a:ext cx="16230600" cy="4649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3B5704"/>
                </a:solidFill>
                <a:latin typeface="Arial"/>
              </a:rPr>
              <a:t>O controlador do circuito, além de armazenar as variáveis de tempo de aquisição, coeficiente multiplicativo e entre outras, ele também realiza os cálculos e executa a contagem do tempo.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3B5704"/>
                </a:solidFill>
                <a:latin typeface="Arial"/>
              </a:rPr>
              <a:t>Temos como objetivo ainda implementar a varredura e leitura de um teclado 4x4 (parcialmente realizada) e ainda adicionar um display 16x2 como interface para o usuário (não iniciada).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3B5704"/>
                </a:solidFill>
                <a:latin typeface="Arial"/>
              </a:rPr>
              <a:t>Código em VHDL (não finalizado).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72312" y="7700018"/>
            <a:ext cx="3874367" cy="2001756"/>
          </a:xfrm>
          <a:custGeom>
            <a:avLst/>
            <a:gdLst/>
            <a:ahLst/>
            <a:cxnLst/>
            <a:rect l="l" t="t" r="r" b="b"/>
            <a:pathLst>
              <a:path w="3874367" h="2001756">
                <a:moveTo>
                  <a:pt x="0" y="0"/>
                </a:moveTo>
                <a:lnTo>
                  <a:pt x="3874367" y="0"/>
                </a:lnTo>
                <a:lnTo>
                  <a:pt x="3874367" y="2001756"/>
                </a:lnTo>
                <a:lnTo>
                  <a:pt x="0" y="2001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028700" y="696588"/>
            <a:ext cx="5064770" cy="1747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err="1">
                <a:solidFill>
                  <a:srgbClr val="3B5704"/>
                </a:solidFill>
                <a:latin typeface="Arial Bold"/>
              </a:rPr>
              <a:t>Materiais</a:t>
            </a:r>
            <a:endParaRPr lang="en-US" sz="9200" dirty="0">
              <a:solidFill>
                <a:srgbClr val="3B5704"/>
              </a:solidFill>
              <a:latin typeface="Arial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2444107"/>
            <a:ext cx="7410733" cy="5963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3B5704"/>
                </a:solidFill>
                <a:latin typeface="Arial"/>
              </a:rPr>
              <a:t>1x ICL8038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3B5704"/>
                </a:solidFill>
                <a:latin typeface="Arial"/>
              </a:rPr>
              <a:t>2x LM358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3B5704"/>
                </a:solidFill>
                <a:latin typeface="Arial"/>
              </a:rPr>
              <a:t>1x 78L05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3B5704"/>
                </a:solidFill>
                <a:latin typeface="Arial"/>
              </a:rPr>
              <a:t>2x BC548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3B5704"/>
                </a:solidFill>
                <a:latin typeface="Arial"/>
              </a:rPr>
              <a:t>9x Resitores de 10k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3B5704"/>
                </a:solidFill>
                <a:latin typeface="Arial"/>
              </a:rPr>
              <a:t>2x Resitores de 1k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3B5704"/>
                </a:solidFill>
                <a:latin typeface="Arial"/>
              </a:rPr>
              <a:t>2x Trimpots de 100k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3B5704"/>
                </a:solidFill>
                <a:latin typeface="Arial"/>
              </a:rPr>
              <a:t>1x Capacitor de 3.3nF</a:t>
            </a:r>
          </a:p>
          <a:p>
            <a:pPr marL="798829" lvl="1" indent="-399415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3B5704"/>
                </a:solidFill>
                <a:latin typeface="Arial"/>
              </a:rPr>
              <a:t>1x Placa de fenolite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446</Words>
  <Application>Microsoft Office PowerPoint</Application>
  <PresentationFormat>Personalizar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 Italics</vt:lpstr>
      <vt:lpstr>Arial Bold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Non-contact Moisture Meter</dc:title>
  <cp:lastModifiedBy>Gabriel Rocha Rogoginski</cp:lastModifiedBy>
  <cp:revision>6</cp:revision>
  <dcterms:created xsi:type="dcterms:W3CDTF">2006-08-16T00:00:00Z</dcterms:created>
  <dcterms:modified xsi:type="dcterms:W3CDTF">2023-10-02T00:58:04Z</dcterms:modified>
  <dc:identifier>DAFvLNYEU3k</dc:identifier>
</cp:coreProperties>
</file>