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15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63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890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7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466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169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March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March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25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7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ight trail on the road">
            <a:extLst>
              <a:ext uri="{FF2B5EF4-FFF2-40B4-BE49-F238E27FC236}">
                <a16:creationId xmlns:a16="http://schemas.microsoft.com/office/drawing/2014/main" id="{0F24D681-A29E-4719-8747-1B4F64F3E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14" b="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081CE-1E3C-4E3C-949B-BE575A89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8086-BB42-44B9-B283-C8CFF009D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A web-based dashboard for global electric vehicle market</a:t>
            </a:r>
          </a:p>
        </p:txBody>
      </p:sp>
    </p:spTree>
    <p:extLst>
      <p:ext uri="{BB962C8B-B14F-4D97-AF65-F5344CB8AC3E}">
        <p14:creationId xmlns:p14="http://schemas.microsoft.com/office/powerpoint/2010/main" val="359156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B727-A9AE-4CFD-BD24-DB76927D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 Links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400B34-590E-4192-B636-EB1312E9A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09472"/>
              </p:ext>
            </p:extLst>
          </p:nvPr>
        </p:nvGraphicFramePr>
        <p:xfrm>
          <a:off x="792955" y="2628158"/>
          <a:ext cx="10606089" cy="245200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276566">
                  <a:extLst>
                    <a:ext uri="{9D8B030D-6E8A-4147-A177-3AD203B41FA5}">
                      <a16:colId xmlns:a16="http://schemas.microsoft.com/office/drawing/2014/main" val="4205434539"/>
                    </a:ext>
                  </a:extLst>
                </a:gridCol>
                <a:gridCol w="6329523">
                  <a:extLst>
                    <a:ext uri="{9D8B030D-6E8A-4147-A177-3AD203B41FA5}">
                      <a16:colId xmlns:a16="http://schemas.microsoft.com/office/drawing/2014/main" val="3111140070"/>
                    </a:ext>
                  </a:extLst>
                </a:gridCol>
              </a:tblGrid>
              <a:tr h="423608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3980"/>
                  </a:ext>
                </a:extLst>
              </a:tr>
              <a:tr h="49058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Website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https://main.d3kv0ue37v9221.amplifyapp.com/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69919"/>
                  </a:ext>
                </a:extLst>
              </a:tr>
              <a:tr h="788345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Link </a:t>
                      </a:r>
                      <a:b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Front-end  Source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https://github.com/Gabriel133/miniprj4deloitte.git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57047"/>
                  </a:ext>
                </a:extLst>
              </a:tr>
              <a:tr h="7494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Link </a:t>
                      </a:r>
                      <a:b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SG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Backend-end  Source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https://github.com/Gabriel133/miniprj4Deloitte-backend.git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774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84DF7-9926-4EDE-AE7B-28948824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5" y="1853248"/>
            <a:ext cx="8946541" cy="4195481"/>
          </a:xfrm>
        </p:spPr>
        <p:txBody>
          <a:bodyPr/>
          <a:lstStyle/>
          <a:p>
            <a:r>
              <a:rPr lang="en-SG" dirty="0"/>
              <a:t>Following listed the resource links for this mini project</a:t>
            </a:r>
          </a:p>
        </p:txBody>
      </p:sp>
    </p:spTree>
    <p:extLst>
      <p:ext uri="{BB962C8B-B14F-4D97-AF65-F5344CB8AC3E}">
        <p14:creationId xmlns:p14="http://schemas.microsoft.com/office/powerpoint/2010/main" val="102442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FD8AD-6F98-4BD5-BA38-3AAD10C7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F714-0075-4C66-984A-4E22A2A3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To build a web-based dashboard to provide business analysis insights of the global Electric Vehicle market</a:t>
            </a:r>
          </a:p>
        </p:txBody>
      </p:sp>
    </p:spTree>
    <p:extLst>
      <p:ext uri="{BB962C8B-B14F-4D97-AF65-F5344CB8AC3E}">
        <p14:creationId xmlns:p14="http://schemas.microsoft.com/office/powerpoint/2010/main" val="31901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04AE-0C22-4F0D-B299-CE6648E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B783-F34A-45FE-A83F-81C8ECD9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Following table shown the four main components to construct this project</a:t>
            </a:r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8A4058-3F48-4BCD-9E91-104EE9EB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0181"/>
              </p:ext>
            </p:extLst>
          </p:nvPr>
        </p:nvGraphicFramePr>
        <p:xfrm>
          <a:off x="1315732" y="3088938"/>
          <a:ext cx="8521700" cy="212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177583">
                  <a:extLst>
                    <a:ext uri="{9D8B030D-6E8A-4147-A177-3AD203B41FA5}">
                      <a16:colId xmlns:a16="http://schemas.microsoft.com/office/drawing/2014/main" val="3636339547"/>
                    </a:ext>
                  </a:extLst>
                </a:gridCol>
                <a:gridCol w="5344117">
                  <a:extLst>
                    <a:ext uri="{9D8B030D-6E8A-4147-A177-3AD203B41FA5}">
                      <a16:colId xmlns:a16="http://schemas.microsoft.com/office/drawing/2014/main" val="161428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7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Front-end (Web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NodeJS and 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8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Back-end (App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Python and 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4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dirty="0"/>
                        <a:t>Azure to host back-end (App Server)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dirty="0"/>
                        <a:t>AWS to host front-end (Web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1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9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CAAB-08C0-4D2A-B970-CE1B87F8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en-SG" dirty="0"/>
              <a:t>Solution Architecture</a:t>
            </a:r>
            <a:endParaRPr lang="en-SG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60EE9D-C7D0-4C24-B133-90B3FE4B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4364337"/>
            <a:ext cx="1364007" cy="8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Page Website Vector SVG Icon (7) - SVG Repo">
            <a:extLst>
              <a:ext uri="{FF2B5EF4-FFF2-40B4-BE49-F238E27FC236}">
                <a16:creationId xmlns:a16="http://schemas.microsoft.com/office/drawing/2014/main" id="{09231DA4-6C31-4FE8-B4B1-7CFB97D07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b="10889"/>
          <a:stretch/>
        </p:blipFill>
        <p:spPr bwMode="auto">
          <a:xfrm>
            <a:off x="5011732" y="4259580"/>
            <a:ext cx="1364008" cy="10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atar, cute, man, men, profile, shirt, user icon - Download on Iconfinder">
            <a:extLst>
              <a:ext uri="{FF2B5EF4-FFF2-40B4-BE49-F238E27FC236}">
                <a16:creationId xmlns:a16="http://schemas.microsoft.com/office/drawing/2014/main" id="{49E534F6-2E90-423C-BEBE-13C8E1F6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9" y="2695859"/>
            <a:ext cx="1054063" cy="10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male User Avatar Of Employee. Icon Of Cute Girl Face. Flat Filled Outline  Style. Pixel Perfect 64x64. Editable Stroke Stock Vector - Illustration of  employee, female: 139208255">
            <a:extLst>
              <a:ext uri="{FF2B5EF4-FFF2-40B4-BE49-F238E27FC236}">
                <a16:creationId xmlns:a16="http://schemas.microsoft.com/office/drawing/2014/main" id="{3C5D1253-4B65-458E-B98C-A7B699FD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375" y1="33500" x2="37250" y2="38375"/>
                        <a14:foregroundMark x1="37250" y1="38375" x2="34000" y2="45750"/>
                        <a14:foregroundMark x1="34000" y1="45750" x2="31625" y2="60500"/>
                        <a14:foregroundMark x1="31625" y1="60500" x2="35000" y2="64750"/>
                        <a14:foregroundMark x1="41250" y1="66750" x2="34000" y2="70125"/>
                        <a14:foregroundMark x1="34000" y1="70125" x2="30125" y2="76500"/>
                        <a14:foregroundMark x1="30125" y1="76500" x2="30125" y2="77250"/>
                        <a14:foregroundMark x1="44000" y1="68250" x2="49750" y2="74125"/>
                        <a14:foregroundMark x1="49750" y1="74125" x2="55375" y2="69625"/>
                        <a14:foregroundMark x1="55375" y1="69625" x2="56250" y2="67500"/>
                        <a14:foregroundMark x1="37375" y1="67500" x2="32000" y2="70500"/>
                        <a14:foregroundMark x1="29625" y1="72125" x2="29625" y2="72125"/>
                        <a14:foregroundMark x1="28750" y1="76250" x2="41481" y2="79459"/>
                        <a14:foregroundMark x1="50792" y1="79496" x2="57875" y2="79000"/>
                        <a14:foregroundMark x1="57875" y1="79000" x2="60125" y2="79000"/>
                        <a14:backgroundMark x1="43875" y1="80500" x2="43875" y2="80500"/>
                        <a14:backgroundMark x1="44125" y1="80125" x2="48000" y2="79750"/>
                        <a14:backgroundMark x1="42500" y1="79625" x2="42500" y2="79625"/>
                        <a14:backgroundMark x1="42125" y1="80000" x2="49000" y2="80500"/>
                        <a14:backgroundMark x1="50875" y1="79625" x2="41750" y2="79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6" y="2344408"/>
            <a:ext cx="1592263" cy="175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zure-cloud-logo - Wallit">
            <a:extLst>
              <a:ext uri="{FF2B5EF4-FFF2-40B4-BE49-F238E27FC236}">
                <a16:creationId xmlns:a16="http://schemas.microsoft.com/office/drawing/2014/main" id="{9578D078-01F7-4665-9A01-166A65FA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70" y="4390957"/>
            <a:ext cx="1364008" cy="7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rver Icon Png, Transparent Png - vhv">
            <a:extLst>
              <a:ext uri="{FF2B5EF4-FFF2-40B4-BE49-F238E27FC236}">
                <a16:creationId xmlns:a16="http://schemas.microsoft.com/office/drawing/2014/main" id="{892D5C18-B7D3-4ADE-898E-5351EE92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363" b="89888" l="10000" r="90000">
                        <a14:foregroundMark x1="36047" y1="44070" x2="28953" y2="53059"/>
                        <a14:foregroundMark x1="28953" y1="53059" x2="27558" y2="62047"/>
                        <a14:foregroundMark x1="27558" y1="62047" x2="28837" y2="79650"/>
                        <a14:foregroundMark x1="28837" y1="79650" x2="33140" y2="73408"/>
                        <a14:foregroundMark x1="33140" y1="73408" x2="30814" y2="44320"/>
                        <a14:foregroundMark x1="66163" y1="56804" x2="61512" y2="51561"/>
                        <a14:foregroundMark x1="61512" y1="51561" x2="56047" y2="55805"/>
                        <a14:foregroundMark x1="56047" y1="55805" x2="54651" y2="65293"/>
                        <a14:foregroundMark x1="54651" y1="65293" x2="55930" y2="73908"/>
                        <a14:foregroundMark x1="55930" y1="73908" x2="62209" y2="77778"/>
                        <a14:foregroundMark x1="62209" y1="77778" x2="70116" y2="77278"/>
                        <a14:foregroundMark x1="70116" y1="77278" x2="80349" y2="72534"/>
                        <a14:foregroundMark x1="80349" y1="72534" x2="84651" y2="64669"/>
                        <a14:foregroundMark x1="84651" y1="64669" x2="80349" y2="57928"/>
                        <a14:foregroundMark x1="80349" y1="57928" x2="65349" y2="53059"/>
                        <a14:foregroundMark x1="53605" y1="9363" x2="54884" y2="11610"/>
                        <a14:foregroundMark x1="49070" y1="9363" x2="46047" y2="11985"/>
                        <a14:foregroundMark x1="32093" y1="89014" x2="47326" y2="86267"/>
                        <a14:foregroundMark x1="47326" y1="86267" x2="52209" y2="83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2947529"/>
            <a:ext cx="1309687" cy="1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ication Server Icon #220869 - Free Icons Library">
            <a:extLst>
              <a:ext uri="{FF2B5EF4-FFF2-40B4-BE49-F238E27FC236}">
                <a16:creationId xmlns:a16="http://schemas.microsoft.com/office/drawing/2014/main" id="{5BAB0ABB-CC14-418C-BFB3-2C5F8BC7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81" y="5319256"/>
            <a:ext cx="1219889" cy="1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42D8B1-70AC-41FD-A134-8CBD0446A65D}"/>
              </a:ext>
            </a:extLst>
          </p:cNvPr>
          <p:cNvCxnSpPr>
            <a:cxnSpLocks/>
            <a:stCxn id="1032" idx="3"/>
          </p:cNvCxnSpPr>
          <p:nvPr/>
        </p:nvCxnSpPr>
        <p:spPr>
          <a:xfrm>
            <a:off x="2590799" y="3222891"/>
            <a:ext cx="682004" cy="9699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989D235-E87C-4633-9AB2-E039E17D170F}"/>
              </a:ext>
            </a:extLst>
          </p:cNvPr>
          <p:cNvCxnSpPr>
            <a:cxnSpLocks/>
            <a:stCxn id="1030" idx="3"/>
            <a:endCxn id="1038" idx="1"/>
          </p:cNvCxnSpPr>
          <p:nvPr/>
        </p:nvCxnSpPr>
        <p:spPr>
          <a:xfrm flipV="1">
            <a:off x="6375740" y="4780674"/>
            <a:ext cx="967430" cy="59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5DC0C87-AF4E-4DBD-BC6A-EF08E7181599}"/>
              </a:ext>
            </a:extLst>
          </p:cNvPr>
          <p:cNvCxnSpPr>
            <a:cxnSpLocks/>
            <a:stCxn id="1038" idx="0"/>
            <a:endCxn id="1040" idx="1"/>
          </p:cNvCxnSpPr>
          <p:nvPr/>
        </p:nvCxnSpPr>
        <p:spPr>
          <a:xfrm rot="5400000" flipH="1" flipV="1">
            <a:off x="8332152" y="3250497"/>
            <a:ext cx="833483" cy="14474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9E72ACD-71E8-438B-BE9D-743A2B1B31E8}"/>
              </a:ext>
            </a:extLst>
          </p:cNvPr>
          <p:cNvCxnSpPr>
            <a:cxnSpLocks/>
            <a:stCxn id="1040" idx="2"/>
            <a:endCxn id="1042" idx="0"/>
          </p:cNvCxnSpPr>
          <p:nvPr/>
        </p:nvCxnSpPr>
        <p:spPr>
          <a:xfrm rot="5400000">
            <a:off x="9549223" y="4741022"/>
            <a:ext cx="1151838" cy="46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6A9F6-B9A0-44EB-B970-CE02AC63CEC0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3954806" y="4786593"/>
            <a:ext cx="1056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B50530-2CBB-42B7-BCA6-17D0A06B8B4B}"/>
              </a:ext>
            </a:extLst>
          </p:cNvPr>
          <p:cNvSpPr txBox="1"/>
          <p:nvPr/>
        </p:nvSpPr>
        <p:spPr>
          <a:xfrm>
            <a:off x="2489520" y="2536558"/>
            <a:ext cx="243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Users access the page from web browser</a:t>
            </a:r>
          </a:p>
        </p:txBody>
      </p:sp>
      <p:pic>
        <p:nvPicPr>
          <p:cNvPr id="1044" name="Picture 20" descr="Increase Knowledge of React.js With These Helpful Resources">
            <a:extLst>
              <a:ext uri="{FF2B5EF4-FFF2-40B4-BE49-F238E27FC236}">
                <a16:creationId xmlns:a16="http://schemas.microsoft.com/office/drawing/2014/main" id="{6E03511B-F82B-402D-9F94-C451492B1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11" t="13360" r="47175" b="15396"/>
          <a:stretch/>
        </p:blipFill>
        <p:spPr bwMode="auto">
          <a:xfrm>
            <a:off x="3585470" y="4780673"/>
            <a:ext cx="696757" cy="6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EFBEAFA-D6C7-4926-9536-69D08A38F10C}"/>
              </a:ext>
            </a:extLst>
          </p:cNvPr>
          <p:cNvSpPr txBox="1"/>
          <p:nvPr/>
        </p:nvSpPr>
        <p:spPr>
          <a:xfrm>
            <a:off x="2054558" y="5412832"/>
            <a:ext cx="243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AWS host and open the React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1BBAA-1F6C-4758-A064-64461D229789}"/>
              </a:ext>
            </a:extLst>
          </p:cNvPr>
          <p:cNvSpPr txBox="1"/>
          <p:nvPr/>
        </p:nvSpPr>
        <p:spPr>
          <a:xfrm>
            <a:off x="4303200" y="3432187"/>
            <a:ext cx="28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Web application consuming Web API which hosting on Azure</a:t>
            </a:r>
          </a:p>
        </p:txBody>
      </p:sp>
      <p:pic>
        <p:nvPicPr>
          <p:cNvPr id="1048" name="Picture 24" descr="Developing RESTful APIs with Python and Flask">
            <a:extLst>
              <a:ext uri="{FF2B5EF4-FFF2-40B4-BE49-F238E27FC236}">
                <a16:creationId xmlns:a16="http://schemas.microsoft.com/office/drawing/2014/main" id="{9EDD346A-14C0-49F5-8150-EFD70D68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70357" y1="42143" x2="60357" y2="58214"/>
                        <a14:foregroundMark x1="60357" y1="58214" x2="42143" y2="62143"/>
                        <a14:foregroundMark x1="42143" y1="62143" x2="59643" y2="72500"/>
                        <a14:foregroundMark x1="59643" y1="72500" x2="57500" y2="71786"/>
                        <a14:foregroundMark x1="41071" y1="27857" x2="41071" y2="27857"/>
                        <a14:foregroundMark x1="43929" y1="27143" x2="40714" y2="27857"/>
                        <a14:foregroundMark x1="60000" y1="70000" x2="54286" y2="7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035" y="3189413"/>
            <a:ext cx="1121017" cy="11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ite Editor - AppRecs">
            <a:extLst>
              <a:ext uri="{FF2B5EF4-FFF2-40B4-BE49-F238E27FC236}">
                <a16:creationId xmlns:a16="http://schemas.microsoft.com/office/drawing/2014/main" id="{520D26C1-6551-4A93-828A-909DCD3D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219" l="1172" r="98047">
                        <a14:foregroundMark x1="71094" y1="33594" x2="55469" y2="21484"/>
                        <a14:foregroundMark x1="55469" y1="21484" x2="34375" y2="30859"/>
                        <a14:foregroundMark x1="34375" y1="30859" x2="35938" y2="53906"/>
                        <a14:foregroundMark x1="35938" y1="53906" x2="51172" y2="66406"/>
                        <a14:foregroundMark x1="51172" y1="66406" x2="76953" y2="70313"/>
                        <a14:foregroundMark x1="76953" y1="70313" x2="91797" y2="53906"/>
                        <a14:foregroundMark x1="91797" y1="53906" x2="83203" y2="36328"/>
                        <a14:foregroundMark x1="83203" y1="36328" x2="63672" y2="27734"/>
                        <a14:foregroundMark x1="63672" y1="27734" x2="37891" y2="27344"/>
                        <a14:foregroundMark x1="37891" y1="27344" x2="17969" y2="35938"/>
                        <a14:foregroundMark x1="17969" y1="35938" x2="10938" y2="55078"/>
                        <a14:foregroundMark x1="10938" y1="55078" x2="18359" y2="73047"/>
                        <a14:foregroundMark x1="18359" y1="73047" x2="38281" y2="84375"/>
                        <a14:foregroundMark x1="38281" y1="84375" x2="72266" y2="89844"/>
                        <a14:foregroundMark x1="58203" y1="21484" x2="33984" y2="10547"/>
                        <a14:foregroundMark x1="33984" y1="10547" x2="18750" y2="24609"/>
                        <a14:foregroundMark x1="18750" y1="24609" x2="12891" y2="75781"/>
                        <a14:foregroundMark x1="89673" y1="97266" x2="92049" y2="97931"/>
                        <a14:foregroundMark x1="12891" y1="75781" x2="89673" y2="97266"/>
                        <a14:foregroundMark x1="96339" y1="94341" x2="83984" y2="56250"/>
                        <a14:foregroundMark x1="83984" y1="56250" x2="88281" y2="32422"/>
                        <a14:foregroundMark x1="88281" y1="32422" x2="68750" y2="23438"/>
                        <a14:foregroundMark x1="68750" y1="23438" x2="63672" y2="23438"/>
                        <a14:foregroundMark x1="98047" y1="75000" x2="98047" y2="75000"/>
                        <a14:foregroundMark x1="98047" y1="75000" x2="84766" y2="15234"/>
                        <a14:foregroundMark x1="84766" y1="15234" x2="64453" y2="5469"/>
                        <a14:foregroundMark x1="64453" y1="5469" x2="21875" y2="1563"/>
                        <a14:foregroundMark x1="21875" y1="1563" x2="2734" y2="8984"/>
                        <a14:foregroundMark x1="2734" y1="8984" x2="1172" y2="90625"/>
                        <a14:foregroundMark x1="8645" y1="99219" x2="8984" y2="99609"/>
                        <a14:foregroundMark x1="7966" y1="98438" x2="8645" y2="99219"/>
                        <a14:foregroundMark x1="7626" y1="98047" x2="7966" y2="98438"/>
                        <a14:foregroundMark x1="7286" y1="97656" x2="7626" y2="98047"/>
                        <a14:foregroundMark x1="1512" y1="91016" x2="7286" y2="97656"/>
                        <a14:foregroundMark x1="1172" y1="90625" x2="1512" y2="91016"/>
                        <a14:foregroundMark x1="6250" y1="96484" x2="47266" y2="99219"/>
                        <a14:foregroundMark x1="47266" y1="99219" x2="79297" y2="99219"/>
                        <a14:foregroundMark x1="79297" y1="99219" x2="83203" y2="96484"/>
                        <a14:foregroundMark x1="96094" y1="88281" x2="98438" y2="11328"/>
                        <a14:foregroundMark x1="98438" y1="11328" x2="57813" y2="781"/>
                        <a14:foregroundMark x1="57813" y1="781" x2="15625" y2="2344"/>
                        <a14:foregroundMark x1="15625" y1="2344" x2="4688" y2="7813"/>
                        <a14:foregroundMark x1="71484" y1="3516" x2="91797" y2="6250"/>
                        <a14:foregroundMark x1="91797" y1="6250" x2="93750" y2="8594"/>
                        <a14:foregroundMark x1="87891" y1="2734" x2="69531" y2="0"/>
                        <a14:backgroundMark x1="781" y1="3516" x2="781" y2="3516"/>
                        <a14:backgroundMark x1="1563" y1="98047" x2="1563" y2="98047"/>
                        <a14:backgroundMark x1="6641" y1="99609" x2="6641" y2="99609"/>
                        <a14:backgroundMark x1="781" y1="91016" x2="781" y2="91016"/>
                        <a14:backgroundMark x1="8594" y1="99219" x2="8594" y2="99219"/>
                        <a14:backgroundMark x1="7813" y1="98438" x2="7813" y2="98438"/>
                        <a14:backgroundMark x1="6641" y1="97656" x2="6641" y2="97656"/>
                        <a14:backgroundMark x1="97266" y1="99219" x2="97266" y2="99219"/>
                        <a14:backgroundMark x1="96094" y1="97266" x2="96094" y2="97266"/>
                        <a14:backgroundMark x1="96094" y1="97266" x2="96094" y2="97266"/>
                        <a14:backgroundMark x1="96875" y1="96875" x2="93359" y2="99219"/>
                        <a14:backgroundMark x1="93359" y1="99219" x2="99219" y2="98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442" y="5929200"/>
            <a:ext cx="676649" cy="6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62B4D4E-9772-40B8-985F-2E06742CD307}"/>
              </a:ext>
            </a:extLst>
          </p:cNvPr>
          <p:cNvSpPr txBox="1"/>
          <p:nvPr/>
        </p:nvSpPr>
        <p:spPr>
          <a:xfrm>
            <a:off x="7137405" y="2930502"/>
            <a:ext cx="256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Azure redirect request to App 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49A34D-6360-44E7-BA68-5A5E9873FAE1}"/>
              </a:ext>
            </a:extLst>
          </p:cNvPr>
          <p:cNvSpPr txBox="1"/>
          <p:nvPr/>
        </p:nvSpPr>
        <p:spPr>
          <a:xfrm>
            <a:off x="10154617" y="4364337"/>
            <a:ext cx="2002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App Server retrieve data from database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4E79F20-35D4-44AB-BD8A-9ECB3B30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65" y="1352541"/>
            <a:ext cx="10878260" cy="949669"/>
          </a:xfrm>
        </p:spPr>
        <p:txBody>
          <a:bodyPr anchor="ctr">
            <a:normAutofit/>
          </a:bodyPr>
          <a:lstStyle/>
          <a:p>
            <a:r>
              <a:rPr lang="en-SG" dirty="0"/>
              <a:t>Following diagram illustrated the solution architecture of this mini project</a:t>
            </a:r>
          </a:p>
        </p:txBody>
      </p:sp>
    </p:spTree>
    <p:extLst>
      <p:ext uri="{BB962C8B-B14F-4D97-AF65-F5344CB8AC3E}">
        <p14:creationId xmlns:p14="http://schemas.microsoft.com/office/powerpoint/2010/main" val="268683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BE09-BB50-438F-AFE4-3953D27D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Front-end Implementation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E16B-FFEA-43B8-B2DD-8BA6C83E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13" y="2032598"/>
            <a:ext cx="6514523" cy="4195481"/>
          </a:xfrm>
        </p:spPr>
        <p:txBody>
          <a:bodyPr/>
          <a:lstStyle/>
          <a:p>
            <a:r>
              <a:rPr lang="en-SG" dirty="0"/>
              <a:t>Use ReactJS as front-end framework to create, design, and control the Web UI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Use Recharts third-party library to build the diagram and charts of the Web UI</a:t>
            </a:r>
          </a:p>
          <a:p>
            <a:endParaRPr lang="en-SG" dirty="0"/>
          </a:p>
          <a:p>
            <a:r>
              <a:rPr lang="en-SG" dirty="0"/>
              <a:t>Use Volt </a:t>
            </a:r>
            <a:r>
              <a:rPr lang="en-SG" dirty="0" err="1"/>
              <a:t>Themesberg</a:t>
            </a:r>
            <a:r>
              <a:rPr lang="en-SG" dirty="0"/>
              <a:t> as a web template to build the Web UI</a:t>
            </a:r>
          </a:p>
        </p:txBody>
      </p:sp>
      <p:pic>
        <p:nvPicPr>
          <p:cNvPr id="4" name="Picture 20" descr="Increase Knowledge of React.js With These Helpful Resources">
            <a:extLst>
              <a:ext uri="{FF2B5EF4-FFF2-40B4-BE49-F238E27FC236}">
                <a16:creationId xmlns:a16="http://schemas.microsoft.com/office/drawing/2014/main" id="{554C90C7-6641-43E9-B4ED-378336AC6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11" t="13360" r="47175" b="15396"/>
          <a:stretch/>
        </p:blipFill>
        <p:spPr bwMode="auto">
          <a:xfrm>
            <a:off x="8542866" y="1809714"/>
            <a:ext cx="1280159" cy="12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2A41E-29A1-470E-9965-BD9823F80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8305" y1="57047" x2="28969" y2="58563"/>
                        <a14:foregroundMark x1="42103" y1="69610" x2="42644" y2="71141"/>
                        <a14:foregroundMark x1="46440" y1="61223" x2="46555" y2="71141"/>
                        <a14:foregroundMark x1="46182" y1="38926" x2="46378" y2="55845"/>
                        <a14:foregroundMark x1="60821" y1="65890" x2="61639" y2="68456"/>
                        <a14:foregroundMark x1="65922" y1="46980" x2="65736" y2="69128"/>
                        <a14:foregroundMark x1="76536" y1="51678" x2="79184" y2="60840"/>
                        <a14:backgroundMark x1="30168" y1="67114" x2="30168" y2="67114"/>
                        <a14:backgroundMark x1="31844" y1="61074" x2="31844" y2="61074"/>
                        <a14:backgroundMark x1="30726" y1="64430" x2="30726" y2="64430"/>
                        <a14:backgroundMark x1="31657" y1="64430" x2="31657" y2="64430"/>
                        <a14:backgroundMark x1="30912" y1="61745" x2="30912" y2="61745"/>
                        <a14:backgroundMark x1="39292" y1="64430" x2="39292" y2="64430"/>
                        <a14:backgroundMark x1="40223" y1="66443" x2="38734" y2="60403"/>
                        <a14:backgroundMark x1="39851" y1="63758" x2="41155" y2="67114"/>
                        <a14:backgroundMark x1="39479" y1="62416" x2="37989" y2="57047"/>
                        <a14:backgroundMark x1="31471" y1="63087" x2="30354" y2="62416"/>
                        <a14:backgroundMark x1="31657" y1="64430" x2="32030" y2="65772"/>
                        <a14:backgroundMark x1="31471" y1="63087" x2="29609" y2="62416"/>
                        <a14:backgroundMark x1="31844" y1="65772" x2="32216" y2="65101"/>
                        <a14:backgroundMark x1="34637" y1="69128" x2="34078" y2="71812"/>
                        <a14:backgroundMark x1="38920" y1="63087" x2="37989" y2="57047"/>
                        <a14:backgroundMark x1="38920" y1="63087" x2="38175" y2="56376"/>
                        <a14:backgroundMark x1="39665" y1="62416" x2="41341" y2="67785"/>
                        <a14:backgroundMark x1="47672" y1="74497" x2="47300" y2="65772"/>
                        <a14:backgroundMark x1="58473" y1="51678" x2="56238" y2="55705"/>
                        <a14:backgroundMark x1="60335" y1="66443" x2="60521" y2="65101"/>
                        <a14:backgroundMark x1="39106" y1="55034" x2="38361" y2="59732"/>
                        <a14:backgroundMark x1="41899" y1="68456" x2="41341" y2="68456"/>
                        <a14:backgroundMark x1="78399" y1="63758" x2="80261" y2="67785"/>
                        <a14:backgroundMark x1="79888" y1="64430" x2="80633" y2="68456"/>
                        <a14:backgroundMark x1="80819" y1="67114" x2="80447" y2="69128"/>
                        <a14:backgroundMark x1="79888" y1="67785" x2="81564" y2="67785"/>
                      </a14:backgroundRemoval>
                    </a14:imgEffect>
                  </a14:imgLayer>
                </a14:imgProps>
              </a:ext>
            </a:extLst>
          </a:blip>
          <a:srcRect l="10372" t="21364" r="14743" b="14206"/>
          <a:stretch/>
        </p:blipFill>
        <p:spPr>
          <a:xfrm>
            <a:off x="8083503" y="3605405"/>
            <a:ext cx="2198887" cy="52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0D431-1DA0-4CD9-B74F-4B362C9A7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636" y="4720604"/>
            <a:ext cx="2314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B8B7-E568-4BCC-B5B1-5673AD72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Back-end Implementation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05A3-9ACB-42F1-974A-FC1D516C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577" y="2075220"/>
            <a:ext cx="8946541" cy="4195481"/>
          </a:xfrm>
        </p:spPr>
        <p:txBody>
          <a:bodyPr/>
          <a:lstStyle/>
          <a:p>
            <a:r>
              <a:rPr lang="en-SG" dirty="0"/>
              <a:t>Use Python 3 to build back-end application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Use Flask Framework to build Web API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Use SQLite database to store application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831D1B-E063-426C-BB7E-0E168654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3" b="28591"/>
          <a:stretch/>
        </p:blipFill>
        <p:spPr bwMode="auto">
          <a:xfrm>
            <a:off x="7815648" y="1804424"/>
            <a:ext cx="2143125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| Brands FA - FZ">
            <a:extLst>
              <a:ext uri="{FF2B5EF4-FFF2-40B4-BE49-F238E27FC236}">
                <a16:creationId xmlns:a16="http://schemas.microsoft.com/office/drawing/2014/main" id="{44632859-6B8A-4DE3-8FCE-C7A7EA92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47" y="3213036"/>
            <a:ext cx="2143125" cy="85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C6335A7-D2B3-4827-A89E-DCAA92356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2" b="20822"/>
          <a:stretch/>
        </p:blipFill>
        <p:spPr bwMode="auto">
          <a:xfrm>
            <a:off x="7915772" y="4421579"/>
            <a:ext cx="1942874" cy="11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5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0077-9F01-4DB0-9F79-61A6218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User-Interface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56CFD-74E7-46D9-8A24-C244A9B4A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Detail of the web UI design</a:t>
            </a:r>
          </a:p>
        </p:txBody>
      </p:sp>
    </p:spTree>
    <p:extLst>
      <p:ext uri="{BB962C8B-B14F-4D97-AF65-F5344CB8AC3E}">
        <p14:creationId xmlns:p14="http://schemas.microsoft.com/office/powerpoint/2010/main" val="25186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A38F7-EB10-4457-A5C4-47A3F28502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048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EFBCF-B338-4C03-98E1-52CDAFDF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FBD8-E3E4-48E3-B4A0-29BD88A9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Have a global business analysis insights at a glance</a:t>
            </a:r>
          </a:p>
        </p:txBody>
      </p:sp>
    </p:spTree>
    <p:extLst>
      <p:ext uri="{BB962C8B-B14F-4D97-AF65-F5344CB8AC3E}">
        <p14:creationId xmlns:p14="http://schemas.microsoft.com/office/powerpoint/2010/main" val="8200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042A8-8B58-4538-8879-48AE8D7475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" t="-1260" r="-3" b="20565"/>
          <a:stretch/>
        </p:blipFill>
        <p:spPr>
          <a:xfrm>
            <a:off x="-1" y="-74327"/>
            <a:ext cx="12191695" cy="513453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2F5A4-454E-47C1-BB00-006738E5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5CA1-877B-4D05-AA85-5DB59A99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Drill into more detail of the EV company</a:t>
            </a:r>
          </a:p>
        </p:txBody>
      </p:sp>
    </p:spTree>
    <p:extLst>
      <p:ext uri="{BB962C8B-B14F-4D97-AF65-F5344CB8AC3E}">
        <p14:creationId xmlns:p14="http://schemas.microsoft.com/office/powerpoint/2010/main" val="27187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282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MINI PROJECT</vt:lpstr>
      <vt:lpstr>Objective</vt:lpstr>
      <vt:lpstr>Solution Architecture</vt:lpstr>
      <vt:lpstr>Solution Architecture</vt:lpstr>
      <vt:lpstr>Front-end Implementation Detail</vt:lpstr>
      <vt:lpstr>Back-end Implementation Detail</vt:lpstr>
      <vt:lpstr>Web User-Interface Design</vt:lpstr>
      <vt:lpstr>Dashboard</vt:lpstr>
      <vt:lpstr>Insight</vt:lpstr>
      <vt:lpstr>Resource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Gabe Lee`</dc:creator>
  <cp:lastModifiedBy>Gabe Lee`</cp:lastModifiedBy>
  <cp:revision>21</cp:revision>
  <dcterms:created xsi:type="dcterms:W3CDTF">2021-03-08T03:52:49Z</dcterms:created>
  <dcterms:modified xsi:type="dcterms:W3CDTF">2021-03-08T05:30:53Z</dcterms:modified>
</cp:coreProperties>
</file>