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</p:sldMasterIdLst>
  <p:notesMasterIdLst>
    <p:notesMasterId r:id="rId19"/>
  </p:notesMasterIdLst>
  <p:handoutMasterIdLst>
    <p:handoutMasterId r:id="rId20"/>
  </p:handoutMasterIdLst>
  <p:sldIdLst>
    <p:sldId id="553" r:id="rId5"/>
    <p:sldId id="560" r:id="rId6"/>
    <p:sldId id="558" r:id="rId7"/>
    <p:sldId id="588" r:id="rId8"/>
    <p:sldId id="586" r:id="rId9"/>
    <p:sldId id="583" r:id="rId10"/>
    <p:sldId id="567" r:id="rId11"/>
    <p:sldId id="532" r:id="rId12"/>
    <p:sldId id="571" r:id="rId13"/>
    <p:sldId id="570" r:id="rId14"/>
    <p:sldId id="584" r:id="rId15"/>
    <p:sldId id="589" r:id="rId16"/>
    <p:sldId id="587" r:id="rId17"/>
    <p:sldId id="566" r:id="rId18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98B"/>
    <a:srgbClr val="000000"/>
    <a:srgbClr val="B9B8BB"/>
    <a:srgbClr val="E5E8E8"/>
    <a:srgbClr val="822980"/>
    <a:srgbClr val="B9B9BB"/>
    <a:srgbClr val="B6B8B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3" autoAdjust="0"/>
    <p:restoredTop sz="98865" autoAdjust="0"/>
  </p:normalViewPr>
  <p:slideViewPr>
    <p:cSldViewPr snapToGrid="0">
      <p:cViewPr varScale="1">
        <p:scale>
          <a:sx n="98" d="100"/>
          <a:sy n="98" d="100"/>
        </p:scale>
        <p:origin x="53" y="197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072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6/29/2014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6/29/2014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21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2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1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58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58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86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67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74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61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58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18" r:id="rId6"/>
    <p:sldLayoutId id="2147483809" r:id="rId7"/>
    <p:sldLayoutId id="2147483839" r:id="rId8"/>
    <p:sldLayoutId id="2147483823" r:id="rId9"/>
    <p:sldLayoutId id="2147483824" r:id="rId10"/>
    <p:sldLayoutId id="21474838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.hp.com/enterpriseservices/ww/wg/functions/HPEDGEPlatform/Operations/Tools/Pages/HP_ALM.aspx" TargetMode="External"/><Relationship Id="rId2" Type="http://schemas.openxmlformats.org/officeDocument/2006/relationships/hyperlink" Target="https://agilemanager-docs.saas.hp.com/agmdoc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ntranet.hp.com/enterpriseservices/ww/wg/functions/HPEDGEPlatform/Operations/Tools/Pages/AANG.aspx" TargetMode="External"/><Relationship Id="rId4" Type="http://schemas.openxmlformats.org/officeDocument/2006/relationships/hyperlink" Target="http://qc3d.atlanta.hp.com/qcbin/start_a.j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Macro-Enabled_Worksheet1.xlsm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2.docx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9184" y="1108129"/>
            <a:ext cx="6858000" cy="213517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Business Requirements from Agile methodology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3429" y="3603347"/>
            <a:ext cx="6858000" cy="805921"/>
          </a:xfrm>
        </p:spPr>
        <p:txBody>
          <a:bodyPr/>
          <a:lstStyle/>
          <a:p>
            <a:r>
              <a:rPr lang="en-US" dirty="0"/>
              <a:t>SDP </a:t>
            </a:r>
            <a:r>
              <a:rPr lang="en-US" dirty="0" smtClean="0"/>
              <a:t>Collateral </a:t>
            </a:r>
          </a:p>
          <a:p>
            <a:r>
              <a:rPr lang="en-US" dirty="0" smtClean="0"/>
              <a:t>Part of Priorities and First Phase Deliverables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Release - Baseline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4" y="1046137"/>
            <a:ext cx="5060098" cy="3239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3033841" y="3169401"/>
            <a:ext cx="2196834" cy="480449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689" y="233170"/>
            <a:ext cx="3475650" cy="619236"/>
          </a:xfrm>
        </p:spPr>
        <p:txBody>
          <a:bodyPr/>
          <a:lstStyle/>
          <a:p>
            <a:r>
              <a:rPr lang="en-US" dirty="0" smtClean="0"/>
              <a:t>Agile Manager</a:t>
            </a:r>
            <a:br>
              <a:rPr lang="en-US" dirty="0" smtClean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4" y="937647"/>
            <a:ext cx="2201382" cy="3734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2359" y="969472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solidFill>
                  <a:schemeClr val="bg1"/>
                </a:solidFill>
              </a:rPr>
              <a:t>“With </a:t>
            </a:r>
            <a:r>
              <a:rPr lang="en-US" dirty="0">
                <a:solidFill>
                  <a:schemeClr val="bg1"/>
                </a:solidFill>
              </a:rPr>
              <a:t>regard to AANG, it currently plays a large role in the ALM@ES and EDGE method and tool </a:t>
            </a:r>
            <a:r>
              <a:rPr lang="en-US" dirty="0" smtClean="0">
                <a:solidFill>
                  <a:schemeClr val="bg1"/>
                </a:solidFill>
              </a:rPr>
              <a:t>sets.</a:t>
            </a:r>
            <a:r>
              <a:rPr lang="en-US" dirty="0">
                <a:solidFill>
                  <a:schemeClr val="bg1"/>
                </a:solidFill>
              </a:rPr>
              <a:t> 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EDGE team is </a:t>
            </a:r>
            <a:r>
              <a:rPr lang="en-US" dirty="0" smtClean="0">
                <a:solidFill>
                  <a:schemeClr val="bg1"/>
                </a:solidFill>
              </a:rPr>
              <a:t>examining </a:t>
            </a:r>
            <a:r>
              <a:rPr lang="en-US" dirty="0">
                <a:solidFill>
                  <a:schemeClr val="bg1"/>
                </a:solidFill>
              </a:rPr>
              <a:t>ways it can incorporate HP Agile Manager into the methods and tools</a:t>
            </a:r>
            <a:r>
              <a:rPr lang="en-US" dirty="0" smtClean="0">
                <a:solidFill>
                  <a:schemeClr val="bg1"/>
                </a:solidFill>
              </a:rPr>
              <a:t>.” (March, 14)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2122" y="1677140"/>
            <a:ext cx="1716386" cy="880080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23394"/>
              </p:ext>
            </p:extLst>
          </p:nvPr>
        </p:nvGraphicFramePr>
        <p:xfrm>
          <a:off x="519380" y="256032"/>
          <a:ext cx="8353958" cy="437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80"/>
                <a:gridCol w="1016813"/>
                <a:gridCol w="1682496"/>
                <a:gridCol w="1682496"/>
                <a:gridCol w="2296973"/>
              </a:tblGrid>
              <a:tr h="654558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Products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Integration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Pros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Cons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Edge Template: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dirty="0" smtClean="0"/>
                        <a:t>Product Backlog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Excel file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No integration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We</a:t>
                      </a:r>
                      <a:r>
                        <a:rPr lang="pt-BR" sz="1000" baseline="0" dirty="0" smtClean="0"/>
                        <a:t> can easily customize for the project needs.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aseline="0" dirty="0" smtClean="0"/>
                        <a:t>No traceability without manual input. Too much effort to aggregate all information during the project lifecycle. Not reliable.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Agilefant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Tool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No integration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Based on Agile Methodology, easy</a:t>
                      </a:r>
                      <a:r>
                        <a:rPr lang="pt-BR" sz="1000" baseline="0" dirty="0" smtClean="0"/>
                        <a:t> and</a:t>
                      </a:r>
                      <a:r>
                        <a:rPr lang="pt-BR" sz="1000" dirty="0" smtClean="0"/>
                        <a:t> fast to input data.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No integration with other tools, no reports, no imports/exports.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000" baseline="0" dirty="0" smtClean="0"/>
                        <a:t>ALM@ES - </a:t>
                      </a:r>
                      <a:r>
                        <a:rPr lang="pt-BR" sz="1000" dirty="0" smtClean="0"/>
                        <a:t>AANG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Tool /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dirty="0" smtClean="0"/>
                        <a:t>plug-in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AANG Integrated in the </a:t>
                      </a:r>
                      <a:r>
                        <a:rPr lang="pt-BR" sz="1000" baseline="0" dirty="0" smtClean="0"/>
                        <a:t>ALM@ES and is recognized by HP Edge Methodology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HP Agile Methodology</a:t>
                      </a:r>
                      <a:r>
                        <a:rPr lang="pt-BR" sz="1000" baseline="0" dirty="0" smtClean="0"/>
                        <a:t> </a:t>
                      </a:r>
                      <a:r>
                        <a:rPr lang="pt-BR" sz="1000" dirty="0" smtClean="0"/>
                        <a:t>to the ALM</a:t>
                      </a:r>
                      <a:r>
                        <a:rPr lang="pt-BR" sz="1000" baseline="0" dirty="0" smtClean="0"/>
                        <a:t>. Full project traceability.</a:t>
                      </a:r>
                    </a:p>
                    <a:p>
                      <a:r>
                        <a:rPr lang="pt-BR" sz="1000" baseline="0" dirty="0" smtClean="0"/>
                        <a:t>Integrates with Starteam (repository) and Together.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Slow to load, not easy to maintain</a:t>
                      </a:r>
                      <a:r>
                        <a:rPr lang="pt-BR" sz="1000" baseline="0" dirty="0" smtClean="0"/>
                        <a:t> (depending on the amount of information). Maybe need some fields customization for requirements or others. Need input from other areas to have the complete traceability. Need a lab/test to explore the integration with AANG.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HP </a:t>
                      </a:r>
                      <a:r>
                        <a:rPr lang="pt-BR" sz="1000" dirty="0" smtClean="0"/>
                        <a:t>Agile</a:t>
                      </a:r>
                      <a:r>
                        <a:rPr lang="pt-BR" sz="1000" baseline="0" dirty="0" smtClean="0"/>
                        <a:t> Manager</a:t>
                      </a:r>
                    </a:p>
                    <a:p>
                      <a:r>
                        <a:rPr lang="pt-BR" sz="1000" baseline="0" dirty="0" smtClean="0"/>
                        <a:t>(Service Solution – SaaS)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Tool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No integration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aseline="0" dirty="0" smtClean="0"/>
                        <a:t>Based on Agile Methodology.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Not able to validate the tool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but seems that </a:t>
                      </a:r>
                      <a:r>
                        <a:rPr lang="pt-BR" sz="1000" dirty="0" smtClean="0"/>
                        <a:t>provide a full</a:t>
                      </a:r>
                      <a:r>
                        <a:rPr lang="pt-BR" sz="1000" baseline="0" dirty="0" smtClean="0"/>
                        <a:t> management/traceability during the project lifecycle.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EDGE team is examining ways to incorporate HP Agile Manager into the methodology and tools. 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8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237744"/>
            <a:ext cx="7222352" cy="723151"/>
          </a:xfrm>
        </p:spPr>
        <p:txBody>
          <a:bodyPr/>
          <a:lstStyle/>
          <a:p>
            <a:r>
              <a:rPr lang="pt-BR" dirty="0" smtClean="0"/>
              <a:t>Links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959" y="898901"/>
            <a:ext cx="83070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pt-BR" sz="1600" dirty="0" smtClean="0"/>
              <a:t>EDGE - Agile Development v10: </a:t>
            </a:r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://pve.corp.hp.com/app/viewer/appl/pview.htm?item=19671&amp;RememberMe=false</a:t>
            </a:r>
          </a:p>
          <a:p>
            <a:pPr defTabSz="430213">
              <a:spcAft>
                <a:spcPts val="400"/>
              </a:spcAft>
              <a:buSzPct val="100000"/>
            </a:pPr>
            <a:endParaRPr lang="pt-BR" sz="1600" dirty="0" smtClean="0"/>
          </a:p>
          <a:p>
            <a:pPr defTabSz="430213">
              <a:spcAft>
                <a:spcPts val="400"/>
              </a:spcAft>
              <a:buSzPct val="100000"/>
            </a:pPr>
            <a:r>
              <a:rPr lang="pt-BR" sz="1600" dirty="0" smtClean="0"/>
              <a:t>HP Agile Manager Help center: </a:t>
            </a:r>
            <a:r>
              <a:rPr lang="pt-BR" sz="1600" dirty="0" smtClean="0">
                <a:hlinkClick r:id="rId2"/>
              </a:rPr>
              <a:t>https</a:t>
            </a:r>
            <a:r>
              <a:rPr lang="pt-BR" sz="1600" dirty="0">
                <a:hlinkClick r:id="rId2"/>
              </a:rPr>
              <a:t>://agilemanager-docs.saas.hp.com/agmdocs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defTabSz="430213">
              <a:spcAft>
                <a:spcPts val="400"/>
              </a:spcAft>
              <a:buSzPct val="100000"/>
            </a:pPr>
            <a:endParaRPr lang="en-US" sz="1600" dirty="0" smtClean="0"/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600" dirty="0" smtClean="0"/>
              <a:t>HP ALM@ES:</a:t>
            </a:r>
            <a:endParaRPr lang="pt-BR" sz="1600" dirty="0" smtClean="0">
              <a:solidFill>
                <a:srgbClr val="000000"/>
              </a:solidFill>
              <a:latin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hlinkClick r:id="rId3"/>
              </a:rPr>
              <a:t>http://</a:t>
            </a:r>
            <a:r>
              <a:rPr lang="pt-BR" sz="1600" dirty="0" smtClean="0">
                <a:solidFill>
                  <a:srgbClr val="000000"/>
                </a:solidFill>
                <a:latin typeface="HP Simplified" pitchFamily="34" charset="0"/>
                <a:hlinkClick r:id="rId3"/>
              </a:rPr>
              <a:t>intranet.hp.com/enterpriseservices/ww/wg/functions/HPEDGEPlatform/Operations/Tools/Pages/HP_ALM.aspx</a:t>
            </a:r>
            <a:endParaRPr lang="pt-BR" sz="1600" dirty="0" smtClean="0">
              <a:solidFill>
                <a:srgbClr val="000000"/>
              </a:solidFill>
              <a:latin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000000"/>
                </a:solidFill>
                <a:latin typeface="HP Simplified" pitchFamily="34" charset="0"/>
              </a:rPr>
              <a:t>ALM ES: </a:t>
            </a: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hlinkClick r:id="rId4"/>
              </a:rPr>
              <a:t>http://</a:t>
            </a:r>
            <a:r>
              <a:rPr lang="pt-BR" sz="1600" dirty="0" smtClean="0">
                <a:solidFill>
                  <a:srgbClr val="000000"/>
                </a:solidFill>
                <a:latin typeface="HP Simplified" pitchFamily="34" charset="0"/>
                <a:hlinkClick r:id="rId4"/>
              </a:rPr>
              <a:t>qc3d.atlanta.hp.com/qcbin/start_a.jsp</a:t>
            </a:r>
            <a:endParaRPr lang="pt-BR" sz="1600" dirty="0" smtClean="0">
              <a:solidFill>
                <a:srgbClr val="000000"/>
              </a:solidFill>
              <a:latin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endParaRPr lang="en-US" sz="1600" dirty="0" smtClean="0"/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600" dirty="0" smtClean="0"/>
              <a:t>Agile </a:t>
            </a:r>
            <a:r>
              <a:rPr lang="en-US" sz="1600" dirty="0"/>
              <a:t>Accelerator Next Generation (AANG</a:t>
            </a:r>
            <a:r>
              <a:rPr lang="en-US" sz="1600" dirty="0" smtClean="0"/>
              <a:t>):</a:t>
            </a:r>
            <a:endParaRPr lang="en-US" sz="1600" dirty="0">
              <a:solidFill>
                <a:srgbClr val="000000"/>
              </a:solidFill>
              <a:latin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intranet.hp.com/enterpriseservices/ww/wg/functions/HPEDGEPlatform/Operations/Tools/Pages/AANG.aspx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022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9184" y="237744"/>
            <a:ext cx="2293246" cy="57313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"/>
          <p:cNvSpPr txBox="1">
            <a:spLocks/>
          </p:cNvSpPr>
          <p:nvPr/>
        </p:nvSpPr>
        <p:spPr>
          <a:xfrm>
            <a:off x="329184" y="1130054"/>
            <a:ext cx="3351663" cy="186111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rgbClr val="0096D6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sz="1600" b="0" dirty="0" smtClean="0">
                <a:solidFill>
                  <a:schemeClr val="tx1"/>
                </a:solidFill>
              </a:rPr>
              <a:t>EDGE Agile Development v.10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0" dirty="0" smtClean="0">
                <a:solidFill>
                  <a:schemeClr val="tx1"/>
                </a:solidFill>
              </a:rPr>
              <a:t>Agilefant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0" dirty="0">
                <a:solidFill>
                  <a:schemeClr val="tx1"/>
                </a:solidFill>
              </a:rPr>
              <a:t>HP ALM@ES with </a:t>
            </a:r>
            <a:r>
              <a:rPr lang="pt-BR" sz="1600" b="0" dirty="0" smtClean="0">
                <a:solidFill>
                  <a:schemeClr val="tx1"/>
                </a:solidFill>
              </a:rPr>
              <a:t>AANG</a:t>
            </a:r>
            <a:endParaRPr lang="pt-BR" sz="1600" b="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0" dirty="0" smtClean="0">
                <a:solidFill>
                  <a:schemeClr val="tx1"/>
                </a:solidFill>
              </a:rPr>
              <a:t>Agile Manager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0" dirty="0" smtClean="0">
                <a:solidFill>
                  <a:schemeClr val="tx1"/>
                </a:solidFill>
              </a:rPr>
              <a:t>Links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0958">
            <a:off x="4020134" y="1063820"/>
            <a:ext cx="4019696" cy="28938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247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84" y="289233"/>
            <a:ext cx="7122558" cy="619236"/>
          </a:xfrm>
        </p:spPr>
        <p:txBody>
          <a:bodyPr/>
          <a:lstStyle/>
          <a:p>
            <a:r>
              <a:rPr lang="en-US" dirty="0" smtClean="0"/>
              <a:t>EDGE Agile Development v.10</a:t>
            </a:r>
            <a:br>
              <a:rPr lang="en-US" dirty="0" smtClean="0"/>
            </a:b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2" y="892454"/>
            <a:ext cx="7676343" cy="3668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80182" y="2172798"/>
            <a:ext cx="1312119" cy="371961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23923"/>
              </p:ext>
            </p:extLst>
          </p:nvPr>
        </p:nvGraphicFramePr>
        <p:xfrm>
          <a:off x="7950631" y="985960"/>
          <a:ext cx="774916" cy="658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Macro-Enabled Worksheet" showAsIcon="1" r:id="rId6" imgW="914400" imgH="771480" progId="Excel.SheetMacroEnabled.12">
                  <p:embed/>
                </p:oleObj>
              </mc:Choice>
              <mc:Fallback>
                <p:oleObj name="Macro-Enabled Worksheet" showAsIcon="1" r:id="rId6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50631" y="985960"/>
                        <a:ext cx="774916" cy="658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5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240920"/>
            <a:ext cx="2355494" cy="607644"/>
          </a:xfrm>
        </p:spPr>
        <p:txBody>
          <a:bodyPr/>
          <a:lstStyle/>
          <a:p>
            <a:r>
              <a:rPr lang="pt-BR" dirty="0" smtClean="0"/>
              <a:t>Agilefant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6" y="914399"/>
            <a:ext cx="8295436" cy="3527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9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67" y="262865"/>
            <a:ext cx="5684158" cy="619236"/>
          </a:xfrm>
        </p:spPr>
        <p:txBody>
          <a:bodyPr/>
          <a:lstStyle/>
          <a:p>
            <a:r>
              <a:rPr lang="en-US" dirty="0" smtClean="0"/>
              <a:t>HP ALM@ES with AANG</a:t>
            </a:r>
            <a:br>
              <a:rPr lang="en-US" dirty="0" smtClean="0"/>
            </a:br>
            <a:endParaRPr lang="en-U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5" y="959222"/>
            <a:ext cx="5765369" cy="340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29683"/>
              </p:ext>
            </p:extLst>
          </p:nvPr>
        </p:nvGraphicFramePr>
        <p:xfrm>
          <a:off x="6516231" y="219925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Document" showAsIcon="1" r:id="rId6" imgW="914400" imgH="771480" progId="Word.Document.12">
                  <p:embed/>
                </p:oleObj>
              </mc:Choice>
              <mc:Fallback>
                <p:oleObj name="Document" showAsIcon="1" r:id="rId6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231" y="219925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2" y="774916"/>
            <a:ext cx="7462434" cy="397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0215" y="219566"/>
            <a:ext cx="7448681" cy="430887"/>
          </a:xfrm>
        </p:spPr>
        <p:txBody>
          <a:bodyPr/>
          <a:lstStyle/>
          <a:p>
            <a:r>
              <a:rPr lang="en-GB" dirty="0" smtClean="0"/>
              <a:t>Requirements Type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8292" y="1425844"/>
            <a:ext cx="1340604" cy="3324388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15" y="219566"/>
            <a:ext cx="3744585" cy="430887"/>
          </a:xfrm>
        </p:spPr>
        <p:txBody>
          <a:bodyPr/>
          <a:lstStyle/>
          <a:p>
            <a:r>
              <a:rPr lang="en-GB" dirty="0" smtClean="0"/>
              <a:t>Requirements Details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6" y="821409"/>
            <a:ext cx="8352928" cy="3683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02546" y="1635071"/>
            <a:ext cx="1340604" cy="1790054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Traceability Matrix</a:t>
            </a:r>
            <a:endParaRPr lang="en-GB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3" y="852406"/>
            <a:ext cx="6805126" cy="35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587731"/>
              </p:ext>
            </p:extLst>
          </p:nvPr>
        </p:nvGraphicFramePr>
        <p:xfrm>
          <a:off x="7330698" y="852406"/>
          <a:ext cx="790414" cy="64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0698" y="852406"/>
                        <a:ext cx="790414" cy="645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432583" y="1418095"/>
            <a:ext cx="1007225" cy="3001974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69" y="235064"/>
            <a:ext cx="8139623" cy="430887"/>
          </a:xfrm>
        </p:spPr>
        <p:txBody>
          <a:bodyPr/>
          <a:lstStyle/>
          <a:p>
            <a:r>
              <a:rPr lang="en-GB" dirty="0" smtClean="0"/>
              <a:t>Tests</a:t>
            </a:r>
            <a:endParaRPr lang="en-GB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7" y="852407"/>
            <a:ext cx="8190854" cy="375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179163" y="1181746"/>
            <a:ext cx="2911448" cy="236349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16x9_Dec2012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urity_Classification xmlns="48a1f860-0adc-4681-8200-bfb748bb9165">HP Private</Security_Classification>
    <Business_Unit xmlns="546dd2b5-9ea5-4f53-a9c5-efe9e3cc72f9"/>
    <Geography xmlns="546dd2b5-9ea5-4f53-a9c5-efe9e3cc72f9"/>
    <Document_Type xmlns="48a1f860-0adc-4681-8200-bfb748bb9165">Presentation</Document_Type>
    <Authored_By xmlns="48a1f860-0adc-4681-8200-bfb748bb9165">Christiane Ferreira</Authored_By>
    <Description0 xmlns="48a1f860-0adc-4681-8200-bfb748bb9165">Part of the presentation of SDP Colateral</Description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E00B630385F4A8D0E8C8083737768" ma:contentTypeVersion="11" ma:contentTypeDescription="Create a new document." ma:contentTypeScope="" ma:versionID="b6a636a3a4a1bd3a3a2ed02d08646913">
  <xsd:schema xmlns:xsd="http://www.w3.org/2001/XMLSchema" xmlns:xs="http://www.w3.org/2001/XMLSchema" xmlns:p="http://schemas.microsoft.com/office/2006/metadata/properties" xmlns:ns2="48a1f860-0adc-4681-8200-bfb748bb9165" xmlns:ns3="546dd2b5-9ea5-4f53-a9c5-efe9e3cc72f9" targetNamespace="http://schemas.microsoft.com/office/2006/metadata/properties" ma:root="true" ma:fieldsID="98838e5b7f8ae4fdecc1a0c3610b3775" ns2:_="" ns3:_="">
    <xsd:import namespace="48a1f860-0adc-4681-8200-bfb748bb9165"/>
    <xsd:import namespace="546dd2b5-9ea5-4f53-a9c5-efe9e3cc72f9"/>
    <xsd:element name="properties">
      <xsd:complexType>
        <xsd:sequence>
          <xsd:element name="documentManagement">
            <xsd:complexType>
              <xsd:all>
                <xsd:element ref="ns2:Description0"/>
                <xsd:element ref="ns2:Authored_By"/>
                <xsd:element ref="ns2:Document_Type"/>
                <xsd:element ref="ns2:Security_Classification"/>
                <xsd:element ref="ns3:Business_Unit" minOccurs="0"/>
                <xsd:element ref="ns3:Geograph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a1f860-0adc-4681-8200-bfb748bb9165" elementFormDefault="qualified">
    <xsd:import namespace="http://schemas.microsoft.com/office/2006/documentManagement/types"/>
    <xsd:import namespace="http://schemas.microsoft.com/office/infopath/2007/PartnerControls"/>
    <xsd:element name="Description0" ma:index="8" ma:displayName="Description" ma:default="" ma:internalName="Description0">
      <xsd:simpleType>
        <xsd:restriction base="dms:Note">
          <xsd:maxLength value="255"/>
        </xsd:restriction>
      </xsd:simpleType>
    </xsd:element>
    <xsd:element name="Authored_By" ma:index="9" ma:displayName="Author" ma:default="" ma:internalName="Authored_By">
      <xsd:simpleType>
        <xsd:restriction base="dms:Text">
          <xsd:maxLength value="255"/>
        </xsd:restriction>
      </xsd:simpleType>
    </xsd:element>
    <xsd:element name="Document_Type" ma:index="10" ma:displayName="Document Type" ma:default="" ma:format="Dropdown" ma:internalName="Document_Type">
      <xsd:simpleType>
        <xsd:restriction base="dms:Choice">
          <xsd:enumeration value="Business Plans and Objectives"/>
          <xsd:enumeration value="Business Process"/>
          <xsd:enumeration value="Checklist"/>
          <xsd:enumeration value="Competitor Information"/>
          <xsd:enumeration value="Cost Model"/>
          <xsd:enumeration value="Example"/>
          <xsd:enumeration value="External Thought Leadership"/>
          <xsd:enumeration value="Frequently Asked Questions"/>
          <xsd:enumeration value="Issue &amp; Risk Management Plan"/>
          <xsd:enumeration value="Lesson Learned"/>
          <xsd:enumeration value="Meeting Agenda"/>
          <xsd:enumeration value="Meeting Minutes"/>
          <xsd:enumeration value="Organization Chart"/>
          <xsd:enumeration value="Position Paper"/>
          <xsd:enumeration value="Presentation"/>
          <xsd:enumeration value="Project Documentation"/>
          <xsd:enumeration value="Technical Architecture"/>
          <xsd:enumeration value="Test Plan"/>
          <xsd:enumeration value="Thought Leadership"/>
          <xsd:enumeration value="Training Material"/>
        </xsd:restriction>
      </xsd:simpleType>
    </xsd:element>
    <xsd:element name="Security_Classification" ma:index="11" ma:displayName="Security Classification" ma:default="HP Private" ma:format="Dropdown" ma:internalName="Security_Classification">
      <xsd:simpleType>
        <xsd:restriction base="dms:Choice">
          <xsd:enumeration value="Approved for public release"/>
          <xsd:enumeration value="HP Confidential"/>
          <xsd:enumeration value="HP Private"/>
          <xsd:enumeration value="HP Restric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dd2b5-9ea5-4f53-a9c5-efe9e3cc72f9" elementFormDefault="qualified">
    <xsd:import namespace="http://schemas.microsoft.com/office/2006/documentManagement/types"/>
    <xsd:import namespace="http://schemas.microsoft.com/office/infopath/2007/PartnerControls"/>
    <xsd:element name="Business_Unit" ma:index="12" nillable="true" ma:displayName="Business Unit" ma:internalName="Business_Uni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Services"/>
                    <xsd:enumeration value="Business Process Outsourcing"/>
                    <xsd:enumeration value="Information Technology Outsourcing"/>
                  </xsd:restriction>
                </xsd:simpleType>
              </xsd:element>
            </xsd:sequence>
          </xsd:extension>
        </xsd:complexContent>
      </xsd:complexType>
    </xsd:element>
    <xsd:element name="Geography" ma:index="13" nillable="true" ma:displayName="Geography" ma:internalName="Geograph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 Pacific"/>
                    <xsd:enumeration value="EMEA"/>
                    <xsd:enumeration value="Global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959FE7-FA72-431E-A81D-1263729344EE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48a1f860-0adc-4681-8200-bfb748bb9165"/>
    <ds:schemaRef ds:uri="http://schemas.microsoft.com/office/infopath/2007/PartnerControls"/>
    <ds:schemaRef ds:uri="http://schemas.openxmlformats.org/package/2006/metadata/core-properties"/>
    <ds:schemaRef ds:uri="546dd2b5-9ea5-4f53-a9c5-efe9e3cc72f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9214A17-ADF5-42E9-9718-65CAF2CFA3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a1f860-0adc-4681-8200-bfb748bb9165"/>
    <ds:schemaRef ds:uri="546dd2b5-9ea5-4f53-a9c5-efe9e3cc72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69F960-FD8D-4127-A090-1D0103E7D4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HP_PPT_Standard_template_16x9_Dec2012</Template>
  <TotalTime>1607</TotalTime>
  <Words>327</Words>
  <Application>Microsoft Office PowerPoint</Application>
  <PresentationFormat>On-screen Show (16:9)</PresentationFormat>
  <Paragraphs>69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HP Simplified</vt:lpstr>
      <vt:lpstr>Lucida Grande</vt:lpstr>
      <vt:lpstr>Arial</vt:lpstr>
      <vt:lpstr>HP_PPT_Standard_template_16x9_Dec2012</vt:lpstr>
      <vt:lpstr>Macro-Enabled Worksheet</vt:lpstr>
      <vt:lpstr>Document</vt:lpstr>
      <vt:lpstr>Worksheet</vt:lpstr>
      <vt:lpstr> Business Requirements from Agile methodology tool</vt:lpstr>
      <vt:lpstr>Agenda</vt:lpstr>
      <vt:lpstr>EDGE Agile Development v.10 </vt:lpstr>
      <vt:lpstr>Agilefant</vt:lpstr>
      <vt:lpstr>HP ALM@ES with AANG </vt:lpstr>
      <vt:lpstr>Requirements Type</vt:lpstr>
      <vt:lpstr>Requirements Details</vt:lpstr>
      <vt:lpstr>Traceability Matrix</vt:lpstr>
      <vt:lpstr>Tests</vt:lpstr>
      <vt:lpstr>Release - Baseline</vt:lpstr>
      <vt:lpstr>Agile Manager </vt:lpstr>
      <vt:lpstr>PowerPoint Presentation</vt:lpstr>
      <vt:lpstr>Links</vt:lpstr>
      <vt:lpstr>Thank you</vt:lpstr>
    </vt:vector>
  </TitlesOfParts>
  <Company>HP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Christiane Ferreira</dc:creator>
  <cp:lastModifiedBy>Gabriel.wang</cp:lastModifiedBy>
  <cp:revision>387</cp:revision>
  <cp:lastPrinted>2013-01-31T17:36:59Z</cp:lastPrinted>
  <dcterms:created xsi:type="dcterms:W3CDTF">2013-01-07T13:18:30Z</dcterms:created>
  <dcterms:modified xsi:type="dcterms:W3CDTF">2014-06-29T19:10:30Z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0x01010097CE00B630385F4A8D0E8C8083737768</vt:lpwstr>
  </property>
</Properties>
</file>