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ACAFB-5E11-4485-98EF-335289265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1402" y="265012"/>
            <a:ext cx="8561747" cy="2541431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Função PGTO</a:t>
            </a:r>
            <a:br>
              <a:rPr lang="pt-BR" dirty="0"/>
            </a:br>
            <a:r>
              <a:rPr lang="pt-BR" sz="4000" dirty="0"/>
              <a:t>             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B23D62-5289-4A57-B1E8-040FD0679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2197" y="2940189"/>
            <a:ext cx="5049672" cy="977621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Excel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765584E-4B36-49B3-B3F1-DBD25A307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125" y="2600255"/>
            <a:ext cx="22193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4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034510A-DB30-456D-9F45-F70101243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9E3E4AB-D495-4E09-86D0-3C3F1CD3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9D48945-BEE9-473E-9443-A1CE317E2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D6752A-2411-44BF-8C92-DF55B95F3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273B1F1-8E8F-4CB2-87BE-268F9433F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63CCEB-B2A2-4DEB-A39D-7FD23622C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C55A606-F71E-4735-BCC5-18C7F0F20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8" y="482171"/>
            <a:ext cx="4641751" cy="5149101"/>
            <a:chOff x="632238" y="482171"/>
            <a:chExt cx="4641751" cy="514910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8EDC942-D0FE-41AA-AA36-C9BCB0975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8" y="482171"/>
              <a:ext cx="4641751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97B55B2-B530-48AA-9C95-DD0011588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7" y="812507"/>
              <a:ext cx="4001652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m 4" descr="Pessoa de camisa branca sorrindo&#10;&#10;Descrição gerada automaticamente">
            <a:extLst>
              <a:ext uri="{FF2B5EF4-FFF2-40B4-BE49-F238E27FC236}">
                <a16:creationId xmlns:a16="http://schemas.microsoft.com/office/drawing/2014/main" id="{AE2B579E-A9AB-448C-848D-8806BE9D23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02" r="3" b="32804"/>
          <a:stretch/>
        </p:blipFill>
        <p:spPr>
          <a:xfrm>
            <a:off x="1078173" y="965981"/>
            <a:ext cx="3739487" cy="415193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B174EAF-F28D-4139-93E7-B572A6E77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20711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C839CEC4-6173-4861-BA5A-F4A586115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5DD251F-2758-4109-9C5E-344419732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7478D4F-4365-4ADF-AD51-DCE820E07EE7}"/>
              </a:ext>
            </a:extLst>
          </p:cNvPr>
          <p:cNvSpPr txBox="1"/>
          <p:nvPr/>
        </p:nvSpPr>
        <p:spPr>
          <a:xfrm>
            <a:off x="5436449" y="461665"/>
            <a:ext cx="401327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Gabriel Nascimento Silva, 18 anos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ABBF12A-7F03-4E22-AA5F-259B3DF6D42C}"/>
              </a:ext>
            </a:extLst>
          </p:cNvPr>
          <p:cNvSpPr txBox="1"/>
          <p:nvPr/>
        </p:nvSpPr>
        <p:spPr>
          <a:xfrm>
            <a:off x="5433395" y="770851"/>
            <a:ext cx="53127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Formação Acadêmica</a:t>
            </a:r>
          </a:p>
          <a:p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Atualmente cursando Tecnologia em Manutenção de aeronaves na Fatec no 1ºSemestre em São José dos Campos/ SP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34C9341-A390-4674-8051-D8E491A178D3}"/>
              </a:ext>
            </a:extLst>
          </p:cNvPr>
          <p:cNvSpPr txBox="1"/>
          <p:nvPr/>
        </p:nvSpPr>
        <p:spPr>
          <a:xfrm>
            <a:off x="5442577" y="2241908"/>
            <a:ext cx="37442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Cursos Profissionalizantes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4BAEAA7-B08C-4C73-A7C5-F722A49BFBEB}"/>
              </a:ext>
            </a:extLst>
          </p:cNvPr>
          <p:cNvSpPr txBox="1"/>
          <p:nvPr/>
        </p:nvSpPr>
        <p:spPr>
          <a:xfrm>
            <a:off x="5433395" y="2742814"/>
            <a:ext cx="4641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Empresarial, Marketing, Recursos Humanos e Logística.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8C39DC0-B71F-4E77-AB41-9CC4DEE543D3}"/>
              </a:ext>
            </a:extLst>
          </p:cNvPr>
          <p:cNvSpPr txBox="1"/>
          <p:nvPr/>
        </p:nvSpPr>
        <p:spPr>
          <a:xfrm>
            <a:off x="5433395" y="3409845"/>
            <a:ext cx="5387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Atualmente cursando Aprendizagem Industrial em Mecânico de Manutenção no Senai/ SP no  2ºSemestre.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0FA00C8-4609-4A28-8E63-8201D70E6049}"/>
              </a:ext>
            </a:extLst>
          </p:cNvPr>
          <p:cNvSpPr txBox="1"/>
          <p:nvPr/>
        </p:nvSpPr>
        <p:spPr>
          <a:xfrm>
            <a:off x="5433395" y="4450000"/>
            <a:ext cx="53781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Experiências Profissionais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6FEA7CE-8090-4C20-842C-5494766DE608}"/>
              </a:ext>
            </a:extLst>
          </p:cNvPr>
          <p:cNvSpPr txBox="1"/>
          <p:nvPr/>
        </p:nvSpPr>
        <p:spPr>
          <a:xfrm>
            <a:off x="5442577" y="4951546"/>
            <a:ext cx="530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Atualmente trabalho na Embraer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5687029-AD3F-4B90-A2A4-71947D6664C9}"/>
              </a:ext>
            </a:extLst>
          </p:cNvPr>
          <p:cNvSpPr txBox="1"/>
          <p:nvPr/>
        </p:nvSpPr>
        <p:spPr>
          <a:xfrm>
            <a:off x="5442274" y="5299975"/>
            <a:ext cx="525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Cargo: menor aprendiz</a:t>
            </a:r>
          </a:p>
        </p:txBody>
      </p:sp>
    </p:spTree>
    <p:extLst>
      <p:ext uri="{BB962C8B-B14F-4D97-AF65-F5344CB8AC3E}">
        <p14:creationId xmlns:p14="http://schemas.microsoft.com/office/powerpoint/2010/main" val="358578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6BB833-927B-4666-BBEA-DDE31199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827663"/>
            <a:ext cx="8562580" cy="550563"/>
          </a:xfrm>
        </p:spPr>
        <p:txBody>
          <a:bodyPr>
            <a:normAutofit fontScale="90000"/>
          </a:bodyPr>
          <a:lstStyle/>
          <a:p>
            <a:pPr algn="ctr"/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FF14A6F-F703-4427-9D5A-4C557739D275}"/>
              </a:ext>
            </a:extLst>
          </p:cNvPr>
          <p:cNvSpPr txBox="1"/>
          <p:nvPr/>
        </p:nvSpPr>
        <p:spPr>
          <a:xfrm>
            <a:off x="1906740" y="3452902"/>
            <a:ext cx="784578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Trata-se de uma função financeira utilizada para simular taxas de empréstimo, encontrando valores a ser pago, como o Valor Futuro, por exemplo.</a:t>
            </a:r>
            <a:endParaRPr lang="pt-B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1030" name="Picture 6" descr="Excel 2016 (365) - Função PGTO / Calcule empréstimos e juros contínuos  (constantes). - YouTube">
            <a:extLst>
              <a:ext uri="{FF2B5EF4-FFF2-40B4-BE49-F238E27FC236}">
                <a16:creationId xmlns:a16="http://schemas.microsoft.com/office/drawing/2014/main" id="{4689ECDC-2868-42AB-A4B3-9DCA892A3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725" y="827662"/>
            <a:ext cx="7540593" cy="184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80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4EEA0AB-3DC2-4DCC-8956-DA9AECE2A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D65FE8-8CBF-4871-A5DD-6D530DD8F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2DCB6A8-ABE0-4B81-A1D3-10B86C46C085}"/>
              </a:ext>
            </a:extLst>
          </p:cNvPr>
          <p:cNvSpPr txBox="1"/>
          <p:nvPr/>
        </p:nvSpPr>
        <p:spPr>
          <a:xfrm>
            <a:off x="2582206" y="4459039"/>
            <a:ext cx="8643011" cy="5515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=PGTO (</a:t>
            </a:r>
            <a:r>
              <a:rPr lang="en-US" sz="3600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taxa</a:t>
            </a:r>
            <a:r>
              <a:rPr lang="en-US" sz="3600" dirty="0">
                <a:latin typeface="+mj-lt"/>
                <a:ea typeface="+mj-ea"/>
                <a:cs typeface="+mj-cs"/>
              </a:rPr>
              <a:t>; </a:t>
            </a:r>
            <a:r>
              <a:rPr lang="en-US" sz="36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nper</a:t>
            </a:r>
            <a:r>
              <a:rPr lang="en-US" sz="3600" dirty="0">
                <a:latin typeface="+mj-lt"/>
                <a:ea typeface="+mj-ea"/>
                <a:cs typeface="+mj-cs"/>
              </a:rPr>
              <a:t>; </a:t>
            </a:r>
            <a:r>
              <a:rPr lang="en-US" sz="36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va</a:t>
            </a:r>
            <a:r>
              <a:rPr lang="en-US" sz="3600" dirty="0">
                <a:latin typeface="+mj-lt"/>
                <a:ea typeface="+mj-ea"/>
                <a:cs typeface="+mj-cs"/>
              </a:rPr>
              <a:t>; </a:t>
            </a: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[vf]</a:t>
            </a:r>
            <a:r>
              <a:rPr lang="en-US" sz="3600" dirty="0">
                <a:latin typeface="+mj-lt"/>
                <a:ea typeface="+mj-ea"/>
                <a:cs typeface="+mj-cs"/>
              </a:rPr>
              <a:t>; [tipo])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BEB1D8D-8BEE-4A17-BCD6-96C2156C0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C4FB50A-2AF2-4F91-A960-AE3BF02EF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92B26F0-BE7E-4F80-8F3E-169D8BE1C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358AEDDE-B537-440D-BB52-3E167E4C7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1661" y="822145"/>
            <a:ext cx="8322842" cy="2662923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59285-7707-46BC-B69B-A16ACFB299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" t="6473" r="17850" b="6347"/>
          <a:stretch/>
        </p:blipFill>
        <p:spPr bwMode="auto">
          <a:xfrm>
            <a:off x="1757935" y="657553"/>
            <a:ext cx="8673010" cy="299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7D3921D-F90B-4301-9B49-8DD78C473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15725" y="4459039"/>
            <a:ext cx="0" cy="55152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B8E16E66-E2EA-428F-9C81-46DEF8130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62CAC4-FCA8-4959-B7CD-4FBC420D3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5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58A4B56A-28BF-494A-B9A0-7212483E8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A5EE248-87D5-4C83-A97D-C1754B546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6A4531-F211-4E8E-B1C1-B41D64E3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61" y="447791"/>
            <a:ext cx="5301576" cy="702364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pPr algn="ctr"/>
            <a:br>
              <a:rPr lang="en-US" sz="3700" dirty="0"/>
            </a:br>
            <a:br>
              <a:rPr lang="en-US" sz="3700" dirty="0"/>
            </a:br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Sintaxe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73BF24-D1F3-4181-8C60-4EA9D4CED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5829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1A52E10F-3348-4997-8FD3-E6389D562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D381074-0101-41BB-98A9-EE3DC457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D6018599-F64E-43AB-8736-7DAE3A2C1227}"/>
              </a:ext>
            </a:extLst>
          </p:cNvPr>
          <p:cNvSpPr txBox="1"/>
          <p:nvPr/>
        </p:nvSpPr>
        <p:spPr>
          <a:xfrm>
            <a:off x="1883958" y="1367530"/>
            <a:ext cx="980212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Taxa:</a:t>
            </a:r>
            <a:r>
              <a:rPr lang="pt-BR" sz="2100" b="1" dirty="0"/>
              <a:t> </a:t>
            </a:r>
            <a:r>
              <a:rPr lang="pt-BR" sz="2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Obrigatório. A taxa de juros para o empréstimo.</a:t>
            </a:r>
            <a:endParaRPr lang="pt-B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100" b="1" dirty="0"/>
          </a:p>
          <a:p>
            <a:pPr algn="l"/>
            <a:r>
              <a:rPr lang="pt-BR" sz="2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Nº períodos:</a:t>
            </a:r>
            <a:r>
              <a:rPr lang="pt-BR" sz="2100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 </a:t>
            </a:r>
            <a:r>
              <a:rPr lang="pt-BR" sz="2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Obrigatório. O número total de pagamentos pelo empréstimo</a:t>
            </a:r>
            <a:r>
              <a:rPr lang="pt-BR" sz="2100" i="0" dirty="0">
                <a:solidFill>
                  <a:srgbClr val="1E1E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2100" dirty="0"/>
          </a:p>
          <a:p>
            <a:r>
              <a:rPr lang="pt-BR" sz="21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 presente:</a:t>
            </a:r>
            <a:r>
              <a:rPr lang="pt-BR" sz="2100" b="1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pt-BR" sz="2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Obrigatório. O valor presente, ou a quantia total agora equivalente a uma série de pagamentos futuros; também conhecido como principal.</a:t>
            </a:r>
            <a:endParaRPr lang="pt-B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100" b="1" dirty="0"/>
          </a:p>
          <a:p>
            <a:r>
              <a:rPr lang="pt-BR" sz="21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Valor futuro:</a:t>
            </a:r>
            <a:r>
              <a:rPr lang="pt-BR" sz="2100" b="1" dirty="0"/>
              <a:t> </a:t>
            </a:r>
            <a:r>
              <a:rPr lang="pt-BR" sz="2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Opcional. O valor futuro, ou o saldo, que você deseja obter depois do último pagamento. Se vf for omitido, será considerado 0 (o valor futuro de determinado empréstimo, por exemplo, 0).</a:t>
            </a:r>
            <a:endParaRPr lang="pt-BR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100" b="1" dirty="0"/>
          </a:p>
          <a:p>
            <a:r>
              <a:rPr lang="pt-BR" sz="2100" b="1" dirty="0">
                <a:latin typeface="Arial" panose="020B0604020202020204" pitchFamily="34" charset="0"/>
                <a:cs typeface="Arial" panose="020B0604020202020204" pitchFamily="34" charset="0"/>
              </a:rPr>
              <a:t>Tipo:</a:t>
            </a:r>
            <a:r>
              <a:rPr lang="pt-BR" sz="2100" b="1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pt-BR" sz="2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Opcional. O número 0 (zero) ou 1 e indica o vencimento dos pagamentos.</a:t>
            </a:r>
            <a:endParaRPr lang="pt-BR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11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EA3C-74AC-4B30-A29E-B6423582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813" y="2070907"/>
            <a:ext cx="10657187" cy="76835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https://support.microsoft.com/pt-br/office/pgto-fun%C3%A7%C3%A3o-pgto-0214da64-9a63-4996-bc20-214433fa6441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EA8E789-0830-4580-947D-B76938FEA74D}"/>
              </a:ext>
            </a:extLst>
          </p:cNvPr>
          <p:cNvSpPr txBox="1"/>
          <p:nvPr/>
        </p:nvSpPr>
        <p:spPr>
          <a:xfrm>
            <a:off x="2182456" y="964442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Referências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2A6C189-983A-4E15-9CC2-F5FF7629CEBE}"/>
              </a:ext>
            </a:extLst>
          </p:cNvPr>
          <p:cNvSpPr txBox="1"/>
          <p:nvPr/>
        </p:nvSpPr>
        <p:spPr>
          <a:xfrm>
            <a:off x="1534813" y="3360956"/>
            <a:ext cx="99504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https://www.tudoexcel.com.br/planilhas/funcao-pgto-do-excel-calcula-pagamentos-2782.html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498387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Palatino Linotype</vt:lpstr>
      <vt:lpstr>Segoe UI</vt:lpstr>
      <vt:lpstr>Wingdings</vt:lpstr>
      <vt:lpstr>Galeria</vt:lpstr>
      <vt:lpstr>Função PGTO               </vt:lpstr>
      <vt:lpstr>Apresentação do PowerPoint</vt:lpstr>
      <vt:lpstr>   </vt:lpstr>
      <vt:lpstr>Apresentação do PowerPoint</vt:lpstr>
      <vt:lpstr>  Sintaxe</vt:lpstr>
      <vt:lpstr>https://support.microsoft.com/pt-br/office/pgto-fun%C3%A7%C3%A3o-pgto-0214da64-9a63-4996-bc20-214433fa6441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Função PGTO               </dc:title>
  <dc:creator>Gabriel Nascimento</dc:creator>
  <cp:lastModifiedBy>Gabriel Nascimento</cp:lastModifiedBy>
  <cp:revision>2</cp:revision>
  <dcterms:created xsi:type="dcterms:W3CDTF">2020-11-07T00:37:17Z</dcterms:created>
  <dcterms:modified xsi:type="dcterms:W3CDTF">2020-11-07T00:59:00Z</dcterms:modified>
</cp:coreProperties>
</file>