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94" r:id="rId7"/>
    <p:sldId id="289" r:id="rId8"/>
    <p:sldId id="295" r:id="rId9"/>
    <p:sldId id="296" r:id="rId10"/>
    <p:sldId id="297" r:id="rId11"/>
    <p:sldId id="298" r:id="rId12"/>
    <p:sldId id="2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-6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noProof="0" dirty="0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VR_microcontrollers" TargetMode="External"/><Relationship Id="rId2" Type="http://schemas.openxmlformats.org/officeDocument/2006/relationships/hyperlink" Target="https://ww1.microchip.com/downloads/en/DeviceDoc/40001906A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1010" y="3153516"/>
            <a:ext cx="5393083" cy="3073818"/>
          </a:xfrm>
        </p:spPr>
        <p:txBody>
          <a:bodyPr/>
          <a:lstStyle/>
          <a:p>
            <a:r>
              <a:rPr lang="en-US" dirty="0" err="1"/>
              <a:t>Instructiuni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 </a:t>
            </a:r>
            <a:r>
              <a:rPr lang="en-US" dirty="0" err="1"/>
              <a:t>atomice</a:t>
            </a:r>
            <a:r>
              <a:rPr lang="en-US" dirty="0"/>
              <a:t> in </a:t>
            </a:r>
            <a:r>
              <a:rPr lang="en-US" dirty="0" err="1"/>
              <a:t>limbajul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specific </a:t>
            </a:r>
            <a:r>
              <a:rPr lang="en-US" dirty="0" err="1"/>
              <a:t>arhitecturii</a:t>
            </a:r>
            <a:r>
              <a:rPr lang="en-US" dirty="0"/>
              <a:t> </a:t>
            </a:r>
            <a:r>
              <a:rPr lang="en-US" dirty="0" err="1"/>
              <a:t>avr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222" y="6148234"/>
            <a:ext cx="4941770" cy="396660"/>
          </a:xfrm>
        </p:spPr>
        <p:txBody>
          <a:bodyPr/>
          <a:lstStyle/>
          <a:p>
            <a:r>
              <a:rPr lang="en-US" dirty="0" err="1"/>
              <a:t>Redactat</a:t>
            </a:r>
            <a:r>
              <a:rPr lang="en-US" dirty="0"/>
              <a:t> de Rotes Gabriel</a:t>
            </a:r>
          </a:p>
        </p:txBody>
      </p:sp>
      <p:grpSp>
        <p:nvGrpSpPr>
          <p:cNvPr id="6" name="Graphic 4">
            <a:extLst>
              <a:ext uri="{FF2B5EF4-FFF2-40B4-BE49-F238E27FC236}">
                <a16:creationId xmlns:a16="http://schemas.microsoft.com/office/drawing/2014/main" id="{E1F8B3B0-636A-653C-6B90-E8845C91707E}"/>
              </a:ext>
            </a:extLst>
          </p:cNvPr>
          <p:cNvGrpSpPr/>
          <p:nvPr/>
        </p:nvGrpSpPr>
        <p:grpSpPr>
          <a:xfrm>
            <a:off x="729222" y="4690425"/>
            <a:ext cx="5265259" cy="30954116"/>
            <a:chOff x="822143" y="4746280"/>
            <a:chExt cx="5265259" cy="309541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075EC6-F335-A39F-1530-7404F07E751A}"/>
                </a:ext>
              </a:extLst>
            </p:cNvPr>
            <p:cNvSpPr txBox="1"/>
            <p:nvPr/>
          </p:nvSpPr>
          <p:spPr>
            <a:xfrm>
              <a:off x="5219461" y="34663370"/>
              <a:ext cx="505079" cy="73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171" b="1" spc="0" baseline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1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9BADA47-40CE-DC8D-69E8-8438ADCED43D}"/>
                </a:ext>
              </a:extLst>
            </p:cNvPr>
            <p:cNvSpPr/>
            <p:nvPr/>
          </p:nvSpPr>
          <p:spPr>
            <a:xfrm flipV="1">
              <a:off x="3435807" y="4831778"/>
              <a:ext cx="149552" cy="169103"/>
            </a:xfrm>
            <a:custGeom>
              <a:avLst/>
              <a:gdLst>
                <a:gd name="connsiteX0" fmla="*/ 23585 w 149552"/>
                <a:gd name="connsiteY0" fmla="*/ 71731 h 169103"/>
                <a:gd name="connsiteX1" fmla="*/ 82814 w 149552"/>
                <a:gd name="connsiteY1" fmla="*/ 71731 h 169103"/>
                <a:gd name="connsiteX2" fmla="*/ 114928 w 149552"/>
                <a:gd name="connsiteY2" fmla="*/ 41660 h 169103"/>
                <a:gd name="connsiteX3" fmla="*/ 118956 w 149552"/>
                <a:gd name="connsiteY3" fmla="*/ -605 h 169103"/>
                <a:gd name="connsiteX4" fmla="*/ 149081 w 149552"/>
                <a:gd name="connsiteY4" fmla="*/ -605 h 169103"/>
                <a:gd name="connsiteX5" fmla="*/ 149081 w 149552"/>
                <a:gd name="connsiteY5" fmla="*/ 3154 h 169103"/>
                <a:gd name="connsiteX6" fmla="*/ 140005 w 149552"/>
                <a:gd name="connsiteY6" fmla="*/ 20070 h 169103"/>
                <a:gd name="connsiteX7" fmla="*/ 139038 w 149552"/>
                <a:gd name="connsiteY7" fmla="*/ 50142 h 169103"/>
                <a:gd name="connsiteX8" fmla="*/ 116914 w 149552"/>
                <a:gd name="connsiteY8" fmla="*/ 82095 h 169103"/>
                <a:gd name="connsiteX9" fmla="*/ 142047 w 149552"/>
                <a:gd name="connsiteY9" fmla="*/ 122478 h 169103"/>
                <a:gd name="connsiteX10" fmla="*/ 82814 w 149552"/>
                <a:gd name="connsiteY10" fmla="*/ 168499 h 169103"/>
                <a:gd name="connsiteX11" fmla="*/ -472 w 149552"/>
                <a:gd name="connsiteY11" fmla="*/ 168499 h 169103"/>
                <a:gd name="connsiteX12" fmla="*/ -472 w 149552"/>
                <a:gd name="connsiteY12" fmla="*/ -605 h 169103"/>
                <a:gd name="connsiteX13" fmla="*/ 23585 w 149552"/>
                <a:gd name="connsiteY13" fmla="*/ -605 h 169103"/>
                <a:gd name="connsiteX14" fmla="*/ 23585 w 149552"/>
                <a:gd name="connsiteY14" fmla="*/ 71731 h 169103"/>
                <a:gd name="connsiteX15" fmla="*/ 23585 w 149552"/>
                <a:gd name="connsiteY15" fmla="*/ 148791 h 169103"/>
                <a:gd name="connsiteX16" fmla="*/ 84804 w 149552"/>
                <a:gd name="connsiteY16" fmla="*/ 148791 h 169103"/>
                <a:gd name="connsiteX17" fmla="*/ 116914 w 149552"/>
                <a:gd name="connsiteY17" fmla="*/ 120597 h 169103"/>
                <a:gd name="connsiteX18" fmla="*/ 80828 w 149552"/>
                <a:gd name="connsiteY18" fmla="*/ 91440 h 169103"/>
                <a:gd name="connsiteX19" fmla="*/ 23585 w 149552"/>
                <a:gd name="connsiteY19" fmla="*/ 91440 h 169103"/>
                <a:gd name="connsiteX20" fmla="*/ 23585 w 149552"/>
                <a:gd name="connsiteY20" fmla="*/ 148791 h 16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9552" h="169103">
                  <a:moveTo>
                    <a:pt x="23585" y="71731"/>
                  </a:moveTo>
                  <a:lnTo>
                    <a:pt x="82814" y="71731"/>
                  </a:lnTo>
                  <a:cubicBezTo>
                    <a:pt x="111923" y="71731"/>
                    <a:pt x="114928" y="55783"/>
                    <a:pt x="114928" y="41660"/>
                  </a:cubicBezTo>
                  <a:cubicBezTo>
                    <a:pt x="114928" y="36019"/>
                    <a:pt x="115948" y="9762"/>
                    <a:pt x="118956" y="-605"/>
                  </a:cubicBezTo>
                  <a:lnTo>
                    <a:pt x="149081" y="-605"/>
                  </a:lnTo>
                  <a:lnTo>
                    <a:pt x="149081" y="3154"/>
                  </a:lnTo>
                  <a:cubicBezTo>
                    <a:pt x="141028" y="6914"/>
                    <a:pt x="141028" y="10673"/>
                    <a:pt x="140005" y="20070"/>
                  </a:cubicBezTo>
                  <a:lnTo>
                    <a:pt x="139038" y="50142"/>
                  </a:lnTo>
                  <a:cubicBezTo>
                    <a:pt x="136999" y="74576"/>
                    <a:pt x="127976" y="78336"/>
                    <a:pt x="116914" y="82095"/>
                  </a:cubicBezTo>
                  <a:cubicBezTo>
                    <a:pt x="128999" y="88647"/>
                    <a:pt x="142047" y="98044"/>
                    <a:pt x="142047" y="122478"/>
                  </a:cubicBezTo>
                  <a:cubicBezTo>
                    <a:pt x="142047" y="158135"/>
                    <a:pt x="112942" y="168499"/>
                    <a:pt x="82814" y="168499"/>
                  </a:cubicBezTo>
                  <a:lnTo>
                    <a:pt x="-472" y="168499"/>
                  </a:lnTo>
                  <a:lnTo>
                    <a:pt x="-472" y="-605"/>
                  </a:lnTo>
                  <a:lnTo>
                    <a:pt x="23585" y="-605"/>
                  </a:lnTo>
                  <a:lnTo>
                    <a:pt x="23585" y="71731"/>
                  </a:lnTo>
                  <a:close/>
                  <a:moveTo>
                    <a:pt x="23585" y="148791"/>
                  </a:moveTo>
                  <a:lnTo>
                    <a:pt x="84804" y="148791"/>
                  </a:lnTo>
                  <a:cubicBezTo>
                    <a:pt x="96885" y="148791"/>
                    <a:pt x="116914" y="146857"/>
                    <a:pt x="116914" y="120597"/>
                  </a:cubicBezTo>
                  <a:cubicBezTo>
                    <a:pt x="116914" y="96163"/>
                    <a:pt x="97852" y="91440"/>
                    <a:pt x="80828" y="91440"/>
                  </a:cubicBezTo>
                  <a:lnTo>
                    <a:pt x="23585" y="91440"/>
                  </a:lnTo>
                  <a:lnTo>
                    <a:pt x="23585" y="148791"/>
                  </a:lnTo>
                </a:path>
              </a:pathLst>
            </a:custGeom>
            <a:solidFill>
              <a:srgbClr val="231F20"/>
            </a:solidFill>
            <a:ln w="536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015956-8823-E5B5-F0B5-30575C529D06}"/>
                </a:ext>
              </a:extLst>
            </p:cNvPr>
            <p:cNvSpPr/>
            <p:nvPr/>
          </p:nvSpPr>
          <p:spPr>
            <a:xfrm flipV="1">
              <a:off x="3318403" y="4746280"/>
              <a:ext cx="363360" cy="340068"/>
            </a:xfrm>
            <a:custGeom>
              <a:avLst/>
              <a:gdLst>
                <a:gd name="connsiteX0" fmla="*/ 181171 w 363360"/>
                <a:gd name="connsiteY0" fmla="*/ 339443 h 340068"/>
                <a:gd name="connsiteX1" fmla="*/ 362905 w 363360"/>
                <a:gd name="connsiteY1" fmla="*/ 169409 h 340068"/>
                <a:gd name="connsiteX2" fmla="*/ 181171 w 363360"/>
                <a:gd name="connsiteY2" fmla="*/ -625 h 340068"/>
                <a:gd name="connsiteX3" fmla="*/ -455 w 363360"/>
                <a:gd name="connsiteY3" fmla="*/ 169409 h 340068"/>
                <a:gd name="connsiteX4" fmla="*/ 181171 w 363360"/>
                <a:gd name="connsiteY4" fmla="*/ 339443 h 34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60" h="340068">
                  <a:moveTo>
                    <a:pt x="181171" y="339443"/>
                  </a:moveTo>
                  <a:cubicBezTo>
                    <a:pt x="281584" y="339443"/>
                    <a:pt x="362905" y="263334"/>
                    <a:pt x="362905" y="169409"/>
                  </a:cubicBezTo>
                  <a:cubicBezTo>
                    <a:pt x="362905" y="75534"/>
                    <a:pt x="281584" y="-625"/>
                    <a:pt x="181171" y="-625"/>
                  </a:cubicBezTo>
                  <a:cubicBezTo>
                    <a:pt x="80921" y="-625"/>
                    <a:pt x="-455" y="75534"/>
                    <a:pt x="-455" y="169409"/>
                  </a:cubicBezTo>
                  <a:cubicBezTo>
                    <a:pt x="-455" y="263334"/>
                    <a:pt x="80921" y="339443"/>
                    <a:pt x="181171" y="339443"/>
                  </a:cubicBezTo>
                  <a:close/>
                </a:path>
              </a:pathLst>
            </a:custGeom>
            <a:noFill/>
            <a:ln w="23464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9C7F10-4CB2-0CB7-D1DF-625C66F81AB1}"/>
                </a:ext>
              </a:extLst>
            </p:cNvPr>
            <p:cNvSpPr/>
            <p:nvPr/>
          </p:nvSpPr>
          <p:spPr>
            <a:xfrm flipV="1">
              <a:off x="4637504" y="34250498"/>
              <a:ext cx="1449898" cy="1449898"/>
            </a:xfrm>
            <a:custGeom>
              <a:avLst/>
              <a:gdLst>
                <a:gd name="connsiteX0" fmla="*/ -464 w 1449898"/>
                <a:gd name="connsiteY0" fmla="*/ 655 h 1449898"/>
                <a:gd name="connsiteX1" fmla="*/ 1449435 w 1449898"/>
                <a:gd name="connsiteY1" fmla="*/ 655 h 1449898"/>
                <a:gd name="connsiteX2" fmla="*/ 1449435 w 1449898"/>
                <a:gd name="connsiteY2" fmla="*/ 1450554 h 1449898"/>
                <a:gd name="connsiteX3" fmla="*/ -464 w 1449898"/>
                <a:gd name="connsiteY3" fmla="*/ 1450554 h 1449898"/>
                <a:gd name="connsiteX4" fmla="*/ -464 w 1449898"/>
                <a:gd name="connsiteY4" fmla="*/ 655 h 144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898" h="1449898">
                  <a:moveTo>
                    <a:pt x="-464" y="655"/>
                  </a:moveTo>
                  <a:lnTo>
                    <a:pt x="1449435" y="655"/>
                  </a:lnTo>
                  <a:lnTo>
                    <a:pt x="1449435" y="1450554"/>
                  </a:lnTo>
                  <a:lnTo>
                    <a:pt x="-464" y="1450554"/>
                  </a:lnTo>
                  <a:lnTo>
                    <a:pt x="-464" y="655"/>
                  </a:lnTo>
                  <a:close/>
                </a:path>
              </a:pathLst>
            </a:custGeom>
            <a:solidFill>
              <a:srgbClr val="FFFFFF"/>
            </a:solidFill>
            <a:ln w="536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55F011-93DB-8F7B-A135-6AA0ABF1E46A}"/>
                </a:ext>
              </a:extLst>
            </p:cNvPr>
            <p:cNvSpPr/>
            <p:nvPr/>
          </p:nvSpPr>
          <p:spPr>
            <a:xfrm>
              <a:off x="822143" y="4965202"/>
              <a:ext cx="1031038" cy="887423"/>
            </a:xfrm>
            <a:custGeom>
              <a:avLst/>
              <a:gdLst>
                <a:gd name="connsiteX0" fmla="*/ 359141 w 1031038"/>
                <a:gd name="connsiteY0" fmla="*/ -224 h 887423"/>
                <a:gd name="connsiteX1" fmla="*/ -607 w 1031038"/>
                <a:gd name="connsiteY1" fmla="*/ 887200 h 887423"/>
                <a:gd name="connsiteX2" fmla="*/ 259817 w 1031038"/>
                <a:gd name="connsiteY2" fmla="*/ 887200 h 887423"/>
                <a:gd name="connsiteX3" fmla="*/ 324257 w 1031038"/>
                <a:gd name="connsiteY3" fmla="*/ 732802 h 887423"/>
                <a:gd name="connsiteX4" fmla="*/ 694787 w 1031038"/>
                <a:gd name="connsiteY4" fmla="*/ 732802 h 887423"/>
                <a:gd name="connsiteX5" fmla="*/ 765929 w 1031038"/>
                <a:gd name="connsiteY5" fmla="*/ 887200 h 887423"/>
                <a:gd name="connsiteX6" fmla="*/ 1030432 w 1031038"/>
                <a:gd name="connsiteY6" fmla="*/ 887200 h 887423"/>
                <a:gd name="connsiteX7" fmla="*/ 630347 w 1031038"/>
                <a:gd name="connsiteY7" fmla="*/ -224 h 887423"/>
                <a:gd name="connsiteX8" fmla="*/ 359141 w 1031038"/>
                <a:gd name="connsiteY8" fmla="*/ -224 h 887423"/>
                <a:gd name="connsiteX9" fmla="*/ 494765 w 1031038"/>
                <a:gd name="connsiteY9" fmla="*/ 250834 h 887423"/>
                <a:gd name="connsiteX10" fmla="*/ 620939 w 1031038"/>
                <a:gd name="connsiteY10" fmla="*/ 555592 h 887423"/>
                <a:gd name="connsiteX11" fmla="*/ 381995 w 1031038"/>
                <a:gd name="connsiteY11" fmla="*/ 555592 h 887423"/>
                <a:gd name="connsiteX12" fmla="*/ 494765 w 1031038"/>
                <a:gd name="connsiteY12" fmla="*/ 250834 h 887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1038" h="887423">
                  <a:moveTo>
                    <a:pt x="359141" y="-224"/>
                  </a:moveTo>
                  <a:lnTo>
                    <a:pt x="-607" y="887200"/>
                  </a:lnTo>
                  <a:lnTo>
                    <a:pt x="259817" y="887200"/>
                  </a:lnTo>
                  <a:lnTo>
                    <a:pt x="324257" y="732802"/>
                  </a:lnTo>
                  <a:lnTo>
                    <a:pt x="694787" y="732802"/>
                  </a:lnTo>
                  <a:lnTo>
                    <a:pt x="765929" y="887200"/>
                  </a:lnTo>
                  <a:lnTo>
                    <a:pt x="1030432" y="887200"/>
                  </a:lnTo>
                  <a:lnTo>
                    <a:pt x="630347" y="-224"/>
                  </a:lnTo>
                  <a:lnTo>
                    <a:pt x="359141" y="-224"/>
                  </a:lnTo>
                  <a:close/>
                  <a:moveTo>
                    <a:pt x="494765" y="250834"/>
                  </a:moveTo>
                  <a:lnTo>
                    <a:pt x="620939" y="555592"/>
                  </a:lnTo>
                  <a:lnTo>
                    <a:pt x="381995" y="555592"/>
                  </a:lnTo>
                  <a:lnTo>
                    <a:pt x="494765" y="250834"/>
                  </a:lnTo>
                  <a:close/>
                </a:path>
              </a:pathLst>
            </a:custGeom>
            <a:solidFill>
              <a:srgbClr val="000000"/>
            </a:solidFill>
            <a:ln w="4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D834B84-CE21-2B1E-5D82-59F66C353019}"/>
                </a:ext>
              </a:extLst>
            </p:cNvPr>
            <p:cNvSpPr/>
            <p:nvPr/>
          </p:nvSpPr>
          <p:spPr>
            <a:xfrm>
              <a:off x="1588335" y="4965202"/>
              <a:ext cx="995467" cy="1096338"/>
            </a:xfrm>
            <a:custGeom>
              <a:avLst/>
              <a:gdLst>
                <a:gd name="connsiteX0" fmla="*/ -607 w 995467"/>
                <a:gd name="connsiteY0" fmla="*/ -224 h 1096338"/>
                <a:gd name="connsiteX1" fmla="*/ 489093 w 995467"/>
                <a:gd name="connsiteY1" fmla="*/ 1096115 h 1096338"/>
                <a:gd name="connsiteX2" fmla="*/ 994861 w 995467"/>
                <a:gd name="connsiteY2" fmla="*/ -224 h 1096338"/>
                <a:gd name="connsiteX3" fmla="*/ 727392 w 995467"/>
                <a:gd name="connsiteY3" fmla="*/ -224 h 1096338"/>
                <a:gd name="connsiteX4" fmla="*/ 489093 w 995467"/>
                <a:gd name="connsiteY4" fmla="*/ 536776 h 1096338"/>
                <a:gd name="connsiteX5" fmla="*/ 263554 w 995467"/>
                <a:gd name="connsiteY5" fmla="*/ -224 h 1096338"/>
                <a:gd name="connsiteX6" fmla="*/ -607 w 995467"/>
                <a:gd name="connsiteY6" fmla="*/ -224 h 1096338"/>
                <a:gd name="connsiteX7" fmla="*/ -607 w 995467"/>
                <a:gd name="connsiteY7" fmla="*/ -224 h 1096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5467" h="1096338">
                  <a:moveTo>
                    <a:pt x="-607" y="-224"/>
                  </a:moveTo>
                  <a:lnTo>
                    <a:pt x="489093" y="1096115"/>
                  </a:lnTo>
                  <a:lnTo>
                    <a:pt x="994861" y="-224"/>
                  </a:lnTo>
                  <a:lnTo>
                    <a:pt x="727392" y="-224"/>
                  </a:lnTo>
                  <a:lnTo>
                    <a:pt x="489093" y="536776"/>
                  </a:lnTo>
                  <a:lnTo>
                    <a:pt x="263554" y="-224"/>
                  </a:lnTo>
                  <a:lnTo>
                    <a:pt x="-607" y="-224"/>
                  </a:lnTo>
                  <a:lnTo>
                    <a:pt x="-607" y="-224"/>
                  </a:lnTo>
                  <a:close/>
                </a:path>
              </a:pathLst>
            </a:custGeom>
            <a:solidFill>
              <a:srgbClr val="000000"/>
            </a:solidFill>
            <a:ln w="4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5FC4699-3018-DED5-9472-6595B03AE7BD}"/>
                </a:ext>
              </a:extLst>
            </p:cNvPr>
            <p:cNvSpPr/>
            <p:nvPr/>
          </p:nvSpPr>
          <p:spPr>
            <a:xfrm>
              <a:off x="2316334" y="4965141"/>
              <a:ext cx="992075" cy="887485"/>
            </a:xfrm>
            <a:custGeom>
              <a:avLst/>
              <a:gdLst>
                <a:gd name="connsiteX0" fmla="*/ 392735 w 992075"/>
                <a:gd name="connsiteY0" fmla="*/ -163 h 887485"/>
                <a:gd name="connsiteX1" fmla="*/ -607 w 992075"/>
                <a:gd name="connsiteY1" fmla="*/ 887261 h 887485"/>
                <a:gd name="connsiteX2" fmla="*/ 266561 w 992075"/>
                <a:gd name="connsiteY2" fmla="*/ 887261 h 887485"/>
                <a:gd name="connsiteX3" fmla="*/ 408502 w 992075"/>
                <a:gd name="connsiteY3" fmla="*/ 568756 h 887485"/>
                <a:gd name="connsiteX4" fmla="*/ 469591 w 992075"/>
                <a:gd name="connsiteY4" fmla="*/ 568756 h 887485"/>
                <a:gd name="connsiteX5" fmla="*/ 553835 w 992075"/>
                <a:gd name="connsiteY5" fmla="*/ 887261 h 887485"/>
                <a:gd name="connsiteX6" fmla="*/ 827705 w 992075"/>
                <a:gd name="connsiteY6" fmla="*/ 887261 h 887485"/>
                <a:gd name="connsiteX7" fmla="*/ 704195 w 992075"/>
                <a:gd name="connsiteY7" fmla="*/ 536837 h 887485"/>
                <a:gd name="connsiteX8" fmla="*/ 991469 w 992075"/>
                <a:gd name="connsiteY8" fmla="*/ 250895 h 887485"/>
                <a:gd name="connsiteX9" fmla="*/ 740453 w 992075"/>
                <a:gd name="connsiteY9" fmla="*/ -163 h 887485"/>
                <a:gd name="connsiteX10" fmla="*/ 392735 w 992075"/>
                <a:gd name="connsiteY10" fmla="*/ -163 h 887485"/>
                <a:gd name="connsiteX11" fmla="*/ 569945 w 992075"/>
                <a:gd name="connsiteY11" fmla="*/ 170345 h 887485"/>
                <a:gd name="connsiteX12" fmla="*/ 665273 w 992075"/>
                <a:gd name="connsiteY12" fmla="*/ 170345 h 887485"/>
                <a:gd name="connsiteX13" fmla="*/ 740453 w 992075"/>
                <a:gd name="connsiteY13" fmla="*/ 250895 h 887485"/>
                <a:gd name="connsiteX14" fmla="*/ 591425 w 992075"/>
                <a:gd name="connsiteY14" fmla="*/ 382481 h 887485"/>
                <a:gd name="connsiteX15" fmla="*/ 474787 w 992075"/>
                <a:gd name="connsiteY15" fmla="*/ 382481 h 887485"/>
                <a:gd name="connsiteX16" fmla="*/ 569945 w 992075"/>
                <a:gd name="connsiteY16" fmla="*/ 170345 h 88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2075" h="887485">
                  <a:moveTo>
                    <a:pt x="392735" y="-163"/>
                  </a:moveTo>
                  <a:lnTo>
                    <a:pt x="-607" y="887261"/>
                  </a:lnTo>
                  <a:lnTo>
                    <a:pt x="266561" y="887261"/>
                  </a:lnTo>
                  <a:lnTo>
                    <a:pt x="408502" y="568756"/>
                  </a:lnTo>
                  <a:lnTo>
                    <a:pt x="469591" y="568756"/>
                  </a:lnTo>
                  <a:lnTo>
                    <a:pt x="553835" y="887261"/>
                  </a:lnTo>
                  <a:lnTo>
                    <a:pt x="827705" y="887261"/>
                  </a:lnTo>
                  <a:lnTo>
                    <a:pt x="704195" y="536837"/>
                  </a:lnTo>
                  <a:cubicBezTo>
                    <a:pt x="704195" y="536837"/>
                    <a:pt x="983563" y="495896"/>
                    <a:pt x="991469" y="250895"/>
                  </a:cubicBezTo>
                  <a:cubicBezTo>
                    <a:pt x="982491" y="-10860"/>
                    <a:pt x="740453" y="-163"/>
                    <a:pt x="740453" y="-163"/>
                  </a:cubicBezTo>
                  <a:lnTo>
                    <a:pt x="392735" y="-163"/>
                  </a:lnTo>
                  <a:close/>
                  <a:moveTo>
                    <a:pt x="569945" y="170345"/>
                  </a:moveTo>
                  <a:lnTo>
                    <a:pt x="665273" y="170345"/>
                  </a:lnTo>
                  <a:cubicBezTo>
                    <a:pt x="665273" y="170345"/>
                    <a:pt x="740453" y="179410"/>
                    <a:pt x="740453" y="250895"/>
                  </a:cubicBezTo>
                  <a:cubicBezTo>
                    <a:pt x="740453" y="322381"/>
                    <a:pt x="690749" y="373073"/>
                    <a:pt x="591425" y="382481"/>
                  </a:cubicBezTo>
                  <a:cubicBezTo>
                    <a:pt x="543268" y="382481"/>
                    <a:pt x="492916" y="382481"/>
                    <a:pt x="474787" y="382481"/>
                  </a:cubicBezTo>
                  <a:lnTo>
                    <a:pt x="569945" y="170345"/>
                  </a:lnTo>
                  <a:close/>
                </a:path>
              </a:pathLst>
            </a:custGeom>
            <a:solidFill>
              <a:srgbClr val="000000"/>
            </a:solidFill>
            <a:ln w="4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501651"/>
            <a:ext cx="5307106" cy="591672"/>
          </a:xfrm>
        </p:spPr>
        <p:txBody>
          <a:bodyPr>
            <a:normAutofit/>
          </a:bodyPr>
          <a:lstStyle/>
          <a:p>
            <a:r>
              <a:rPr lang="en-US" dirty="0"/>
              <a:t>AVR –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generale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362635"/>
            <a:ext cx="5141858" cy="4993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AVR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acronim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Alf &amp; Vegard Reduced Instruction Set Computing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refera</a:t>
            </a:r>
            <a:r>
              <a:rPr lang="en-US" dirty="0"/>
              <a:t> la o </a:t>
            </a:r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dezvoltata</a:t>
            </a:r>
            <a:r>
              <a:rPr lang="en-US" dirty="0"/>
              <a:t> de 2 </a:t>
            </a:r>
            <a:r>
              <a:rPr lang="en-US" dirty="0" err="1"/>
              <a:t>ingineri</a:t>
            </a:r>
            <a:r>
              <a:rPr lang="en-US" dirty="0"/>
              <a:t> </a:t>
            </a:r>
            <a:r>
              <a:rPr lang="en-US" dirty="0" err="1"/>
              <a:t>norvegieni</a:t>
            </a:r>
            <a:r>
              <a:rPr lang="en-US" dirty="0"/>
              <a:t> </a:t>
            </a:r>
            <a:r>
              <a:rPr lang="en-US" dirty="0" err="1"/>
              <a:t>numiti</a:t>
            </a:r>
            <a:r>
              <a:rPr lang="en-US" dirty="0"/>
              <a:t> Alf-</a:t>
            </a:r>
            <a:r>
              <a:rPr lang="en-US" dirty="0" err="1"/>
              <a:t>Egil</a:t>
            </a:r>
            <a:r>
              <a:rPr lang="en-US" dirty="0"/>
              <a:t> </a:t>
            </a:r>
            <a:r>
              <a:rPr lang="en-US" dirty="0" err="1"/>
              <a:t>Bogen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Vegard </a:t>
            </a:r>
            <a:r>
              <a:rPr lang="en-US" dirty="0" err="1"/>
              <a:t>Wollan</a:t>
            </a:r>
            <a:r>
              <a:rPr lang="en-US" dirty="0"/>
              <a:t>.</a:t>
            </a:r>
          </a:p>
          <a:p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faptului</a:t>
            </a:r>
            <a:r>
              <a:rPr lang="en-US" dirty="0"/>
              <a:t> ca AVR </a:t>
            </a:r>
            <a:r>
              <a:rPr lang="en-US" dirty="0" err="1"/>
              <a:t>urmeaza</a:t>
            </a:r>
            <a:r>
              <a:rPr lang="en-US" dirty="0"/>
              <a:t> un model architectural de tip RISC </a:t>
            </a:r>
            <a:r>
              <a:rPr lang="en-US" dirty="0" err="1"/>
              <a:t>caracterizat</a:t>
            </a:r>
            <a:r>
              <a:rPr lang="en-US" dirty="0"/>
              <a:t> de un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restrans</a:t>
            </a:r>
            <a:r>
              <a:rPr lang="en-US" dirty="0"/>
              <a:t> de </a:t>
            </a:r>
            <a:r>
              <a:rPr lang="en-US" dirty="0" err="1"/>
              <a:t>instructiuni</a:t>
            </a:r>
            <a:r>
              <a:rPr lang="en-US" dirty="0"/>
              <a:t> simple, </a:t>
            </a:r>
            <a:r>
              <a:rPr lang="en-US" dirty="0" err="1"/>
              <a:t>beneficiaza</a:t>
            </a:r>
            <a:r>
              <a:rPr lang="en-US" dirty="0"/>
              <a:t> de un </a:t>
            </a:r>
            <a:r>
              <a:rPr lang="en-US" dirty="0" err="1"/>
              <a:t>avantaj</a:t>
            </a:r>
            <a:r>
              <a:rPr lang="en-US" dirty="0"/>
              <a:t> major in </a:t>
            </a:r>
            <a:r>
              <a:rPr lang="en-US" dirty="0" err="1"/>
              <a:t>eficienta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viteza</a:t>
            </a:r>
            <a:r>
              <a:rPr lang="en-US" dirty="0"/>
              <a:t> de </a:t>
            </a:r>
            <a:r>
              <a:rPr lang="en-US" dirty="0" err="1"/>
              <a:t>procesare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frecvente</a:t>
            </a:r>
            <a:r>
              <a:rPr lang="en-US" dirty="0"/>
              <a:t> relative </a:t>
            </a:r>
            <a:r>
              <a:rPr lang="en-US" dirty="0" err="1"/>
              <a:t>mici</a:t>
            </a:r>
            <a:r>
              <a:rPr lang="en-US" dirty="0"/>
              <a:t> (1 MHz, 12MHz, 20MHz, etc.).</a:t>
            </a:r>
          </a:p>
          <a:p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arhitectura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initial </a:t>
            </a:r>
            <a:r>
              <a:rPr lang="en-US" dirty="0" err="1"/>
              <a:t>dezvoltata</a:t>
            </a:r>
            <a:r>
              <a:rPr lang="en-US" dirty="0"/>
              <a:t> 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companiei</a:t>
            </a:r>
            <a:r>
              <a:rPr lang="en-US" dirty="0"/>
              <a:t> ATMEL </a:t>
            </a:r>
            <a:r>
              <a:rPr lang="en-US" dirty="0" err="1"/>
              <a:t>inca</a:t>
            </a:r>
            <a:r>
              <a:rPr lang="en-US" dirty="0"/>
              <a:t> din </a:t>
            </a:r>
            <a:r>
              <a:rPr lang="en-US" dirty="0" err="1"/>
              <a:t>anul</a:t>
            </a:r>
            <a:r>
              <a:rPr lang="en-US" dirty="0"/>
              <a:t> 1996, </a:t>
            </a:r>
            <a:r>
              <a:rPr lang="en-US" dirty="0" err="1"/>
              <a:t>urmand</a:t>
            </a:r>
            <a:r>
              <a:rPr lang="en-US" dirty="0"/>
              <a:t> ca in 2016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preluata</a:t>
            </a:r>
            <a:r>
              <a:rPr lang="en-US" dirty="0"/>
              <a:t> </a:t>
            </a:r>
            <a:r>
              <a:rPr lang="en-US" dirty="0" err="1"/>
              <a:t>compania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Microchip Technologies.</a:t>
            </a:r>
          </a:p>
          <a:p>
            <a:r>
              <a:rPr lang="en-US" dirty="0"/>
              <a:t>Un alt </a:t>
            </a:r>
            <a:r>
              <a:rPr lang="en-US" dirty="0" err="1"/>
              <a:t>lucru</a:t>
            </a:r>
            <a:r>
              <a:rPr lang="en-US" dirty="0"/>
              <a:t> important </a:t>
            </a:r>
            <a:r>
              <a:rPr lang="en-US" dirty="0" err="1"/>
              <a:t>este</a:t>
            </a:r>
            <a:r>
              <a:rPr lang="en-US" dirty="0"/>
              <a:t> ca la </a:t>
            </a:r>
            <a:r>
              <a:rPr lang="en-US" dirty="0" err="1"/>
              <a:t>baza</a:t>
            </a:r>
            <a:r>
              <a:rPr lang="en-US" dirty="0"/>
              <a:t>, </a:t>
            </a:r>
            <a:r>
              <a:rPr lang="en-US" dirty="0" err="1"/>
              <a:t>modelul</a:t>
            </a:r>
            <a:r>
              <a:rPr lang="en-US" dirty="0"/>
              <a:t> architectural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de tip Harvard,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zonele</a:t>
            </a:r>
            <a:r>
              <a:rPr lang="en-US" dirty="0"/>
              <a:t> de program </a:t>
            </a:r>
            <a:r>
              <a:rPr lang="en-US" dirty="0" err="1"/>
              <a:t>si</a:t>
            </a:r>
            <a:r>
              <a:rPr lang="en-US" dirty="0"/>
              <a:t> date </a:t>
            </a:r>
            <a:r>
              <a:rPr lang="en-US" dirty="0" err="1"/>
              <a:t>putand</a:t>
            </a:r>
            <a:r>
              <a:rPr lang="en-US" dirty="0"/>
              <a:t> fi </a:t>
            </a:r>
            <a:r>
              <a:rPr lang="en-US" dirty="0" err="1"/>
              <a:t>accesate</a:t>
            </a:r>
            <a:r>
              <a:rPr lang="en-US" dirty="0"/>
              <a:t> </a:t>
            </a:r>
            <a:r>
              <a:rPr lang="en-US" dirty="0" err="1"/>
              <a:t>simultan</a:t>
            </a:r>
            <a:r>
              <a:rPr lang="en-US" dirty="0"/>
              <a:t>.</a:t>
            </a:r>
          </a:p>
          <a:p>
            <a:r>
              <a:rPr lang="en-US" dirty="0" err="1"/>
              <a:t>Punctele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ale </a:t>
            </a:r>
            <a:r>
              <a:rPr lang="en-US" dirty="0" err="1"/>
              <a:t>acestei</a:t>
            </a:r>
            <a:r>
              <a:rPr lang="en-US" dirty="0"/>
              <a:t> </a:t>
            </a:r>
            <a:r>
              <a:rPr lang="en-US" dirty="0" err="1"/>
              <a:t>arhitecturi</a:t>
            </a:r>
            <a:r>
              <a:rPr lang="en-US" dirty="0"/>
              <a:t> sunt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</a:t>
            </a:r>
            <a:r>
              <a:rPr lang="en-US" dirty="0" err="1"/>
              <a:t>observabile</a:t>
            </a:r>
            <a:r>
              <a:rPr lang="en-US" dirty="0"/>
              <a:t> sunt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proceseaza</a:t>
            </a:r>
            <a:r>
              <a:rPr lang="en-US" dirty="0"/>
              <a:t> date pe 8 </a:t>
            </a:r>
            <a:r>
              <a:rPr lang="en-US" dirty="0" err="1"/>
              <a:t>biti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o “</a:t>
            </a:r>
            <a:r>
              <a:rPr lang="en-US" dirty="0" err="1"/>
              <a:t>arhitectura</a:t>
            </a:r>
            <a:r>
              <a:rPr lang="en-US" dirty="0"/>
              <a:t> pe 8 </a:t>
            </a:r>
            <a:r>
              <a:rPr lang="en-US" dirty="0" err="1"/>
              <a:t>biti</a:t>
            </a:r>
            <a:r>
              <a:rPr lang="en-US" dirty="0"/>
              <a:t>”, </a:t>
            </a:r>
            <a:r>
              <a:rPr lang="en-US" dirty="0" err="1"/>
              <a:t>incapsuleaza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un </a:t>
            </a:r>
            <a:r>
              <a:rPr lang="en-US" dirty="0" err="1"/>
              <a:t>singur</a:t>
            </a:r>
            <a:r>
              <a:rPr lang="en-US" dirty="0"/>
              <a:t> </a:t>
            </a:r>
            <a:r>
              <a:rPr lang="en-US" dirty="0" err="1"/>
              <a:t>registru</a:t>
            </a:r>
            <a:r>
              <a:rPr lang="en-US" dirty="0"/>
              <a:t> </a:t>
            </a:r>
            <a:r>
              <a:rPr lang="en-US" dirty="0" err="1"/>
              <a:t>acumulator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in </a:t>
            </a:r>
            <a:r>
              <a:rPr lang="en-US" dirty="0" err="1"/>
              <a:t>calcule</a:t>
            </a:r>
            <a:r>
              <a:rPr lang="en-US" dirty="0"/>
              <a:t> </a:t>
            </a:r>
            <a:r>
              <a:rPr lang="en-US" dirty="0" err="1"/>
              <a:t>aritmetice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logice</a:t>
            </a:r>
            <a:r>
              <a:rPr lang="en-US" dirty="0"/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9A6BF-7657-4CC2-C3D5-A77A7DF6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501651"/>
            <a:ext cx="5307106" cy="591672"/>
          </a:xfrm>
        </p:spPr>
        <p:txBody>
          <a:bodyPr>
            <a:normAutofit/>
          </a:bodyPr>
          <a:lstStyle/>
          <a:p>
            <a:r>
              <a:rPr lang="en-US" dirty="0"/>
              <a:t>AVR –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generale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362635"/>
            <a:ext cx="5141858" cy="4993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Memoria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impartita</a:t>
            </a:r>
            <a:r>
              <a:rPr lang="en-US" dirty="0"/>
              <a:t> in 3 </a:t>
            </a:r>
            <a:r>
              <a:rPr lang="en-US" dirty="0" err="1"/>
              <a:t>sectoare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: </a:t>
            </a:r>
            <a:r>
              <a:rPr lang="en-US" dirty="0" err="1"/>
              <a:t>memoria</a:t>
            </a:r>
            <a:r>
              <a:rPr lang="en-US" dirty="0"/>
              <a:t> de program de tip flash, </a:t>
            </a:r>
            <a:r>
              <a:rPr lang="en-US" dirty="0" err="1"/>
              <a:t>memoria</a:t>
            </a:r>
            <a:r>
              <a:rPr lang="en-US" dirty="0"/>
              <a:t> RAM de tip static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microcontrollerelor</a:t>
            </a:r>
            <a:r>
              <a:rPr lang="en-US" dirty="0"/>
              <a:t> cu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arhitectura</a:t>
            </a:r>
            <a:r>
              <a:rPr lang="en-US" dirty="0"/>
              <a:t> se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memoria</a:t>
            </a:r>
            <a:r>
              <a:rPr lang="en-US" dirty="0"/>
              <a:t> EEPROM, o </a:t>
            </a:r>
            <a:r>
              <a:rPr lang="en-US" dirty="0" err="1"/>
              <a:t>memorie</a:t>
            </a:r>
            <a:r>
              <a:rPr lang="en-US" dirty="0"/>
              <a:t> non-</a:t>
            </a:r>
            <a:r>
              <a:rPr lang="en-US" dirty="0" err="1"/>
              <a:t>volatila</a:t>
            </a:r>
            <a:r>
              <a:rPr lang="en-US" dirty="0"/>
              <a:t>.</a:t>
            </a:r>
          </a:p>
          <a:p>
            <a:r>
              <a:rPr lang="en-US" dirty="0" err="1"/>
              <a:t>Setul</a:t>
            </a:r>
            <a:r>
              <a:rPr lang="en-US" dirty="0"/>
              <a:t> de </a:t>
            </a:r>
            <a:r>
              <a:rPr lang="en-US" dirty="0" err="1"/>
              <a:t>instructiuni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concis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bine </a:t>
            </a:r>
            <a:r>
              <a:rPr lang="en-US" dirty="0" err="1"/>
              <a:t>definit</a:t>
            </a:r>
            <a:r>
              <a:rPr lang="en-US" dirty="0"/>
              <a:t>. </a:t>
            </a:r>
            <a:r>
              <a:rPr lang="en-US" dirty="0" err="1"/>
              <a:t>Cuprinde</a:t>
            </a:r>
            <a:r>
              <a:rPr lang="en-US" dirty="0"/>
              <a:t> </a:t>
            </a:r>
            <a:r>
              <a:rPr lang="en-US" dirty="0" err="1"/>
              <a:t>instructiuni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tipurile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arithmetic cat </a:t>
            </a:r>
            <a:r>
              <a:rPr lang="en-US" dirty="0" err="1"/>
              <a:t>si</a:t>
            </a:r>
            <a:r>
              <a:rPr lang="en-US" dirty="0"/>
              <a:t> logic, transfer de date, control program, etc.</a:t>
            </a:r>
          </a:p>
          <a:p>
            <a:r>
              <a:rPr lang="en-US" dirty="0" err="1"/>
              <a:t>Perifericele</a:t>
            </a:r>
            <a:r>
              <a:rPr lang="en-US" dirty="0"/>
              <a:t> sunt de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arhitecturii</a:t>
            </a:r>
            <a:r>
              <a:rPr lang="en-US" dirty="0"/>
              <a:t> AVR: </a:t>
            </a:r>
            <a:r>
              <a:rPr lang="en-US" dirty="0" err="1"/>
              <a:t>periferice</a:t>
            </a:r>
            <a:r>
              <a:rPr lang="en-US" dirty="0"/>
              <a:t> de tip “On-Chip”,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periferice</a:t>
            </a:r>
            <a:r>
              <a:rPr lang="en-US" dirty="0"/>
              <a:t> direct integrate pe </a:t>
            </a:r>
            <a:r>
              <a:rPr lang="en-US" dirty="0" err="1"/>
              <a:t>pastila</a:t>
            </a:r>
            <a:r>
              <a:rPr lang="en-US" dirty="0"/>
              <a:t> de </a:t>
            </a:r>
            <a:r>
              <a:rPr lang="en-US" dirty="0" err="1"/>
              <a:t>siliciu</a:t>
            </a:r>
            <a:r>
              <a:rPr lang="en-US" dirty="0"/>
              <a:t> a </a:t>
            </a:r>
            <a:r>
              <a:rPr lang="en-US" dirty="0" err="1"/>
              <a:t>chipului</a:t>
            </a:r>
            <a:r>
              <a:rPr lang="en-US" dirty="0"/>
              <a:t>. </a:t>
            </a:r>
            <a:r>
              <a:rPr lang="en-US" dirty="0" err="1"/>
              <a:t>Acestea</a:t>
            </a:r>
            <a:r>
              <a:rPr lang="en-US" dirty="0"/>
              <a:t> pot fi </a:t>
            </a:r>
            <a:r>
              <a:rPr lang="en-US" dirty="0" err="1"/>
              <a:t>numaratorare</a:t>
            </a:r>
            <a:r>
              <a:rPr lang="en-US" dirty="0"/>
              <a:t>, </a:t>
            </a:r>
            <a:r>
              <a:rPr lang="en-US" dirty="0" err="1"/>
              <a:t>interfete</a:t>
            </a:r>
            <a:r>
              <a:rPr lang="en-US" dirty="0"/>
              <a:t> de </a:t>
            </a:r>
            <a:r>
              <a:rPr lang="en-US" dirty="0" err="1"/>
              <a:t>comunicare</a:t>
            </a:r>
            <a:r>
              <a:rPr lang="en-US" dirty="0"/>
              <a:t> </a:t>
            </a:r>
            <a:r>
              <a:rPr lang="en-US" dirty="0" err="1"/>
              <a:t>seriala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/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paralela</a:t>
            </a:r>
            <a:r>
              <a:rPr lang="en-US" dirty="0"/>
              <a:t> etc. Al </a:t>
            </a:r>
            <a:r>
              <a:rPr lang="en-US" dirty="0" err="1"/>
              <a:t>doilea</a:t>
            </a:r>
            <a:r>
              <a:rPr lang="en-US" dirty="0"/>
              <a:t> tip de </a:t>
            </a:r>
            <a:r>
              <a:rPr lang="en-US" dirty="0" err="1"/>
              <a:t>unitate</a:t>
            </a:r>
            <a:r>
              <a:rPr lang="en-US" dirty="0"/>
              <a:t> </a:t>
            </a:r>
            <a:r>
              <a:rPr lang="en-US" dirty="0" err="1"/>
              <a:t>periferica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de tip “GPIO”, </a:t>
            </a:r>
            <a:r>
              <a:rPr lang="en-US" dirty="0" err="1"/>
              <a:t>adica</a:t>
            </a:r>
            <a:r>
              <a:rPr lang="en-US" dirty="0"/>
              <a:t> un set de </a:t>
            </a:r>
            <a:r>
              <a:rPr lang="en-US" dirty="0" err="1"/>
              <a:t>pini</a:t>
            </a:r>
            <a:r>
              <a:rPr lang="en-US" dirty="0"/>
              <a:t> </a:t>
            </a:r>
            <a:r>
              <a:rPr lang="en-US" dirty="0" err="1"/>
              <a:t>expusi</a:t>
            </a:r>
            <a:r>
              <a:rPr lang="en-US" dirty="0"/>
              <a:t> in </a:t>
            </a:r>
            <a:r>
              <a:rPr lang="en-US" dirty="0" err="1"/>
              <a:t>exteriorul</a:t>
            </a:r>
            <a:r>
              <a:rPr lang="en-US" dirty="0"/>
              <a:t> </a:t>
            </a:r>
            <a:r>
              <a:rPr lang="en-US" dirty="0" err="1"/>
              <a:t>chipului</a:t>
            </a:r>
            <a:r>
              <a:rPr lang="en-US" dirty="0"/>
              <a:t> cu scop de </a:t>
            </a:r>
            <a:r>
              <a:rPr lang="en-US" dirty="0" err="1"/>
              <a:t>uz</a:t>
            </a:r>
            <a:r>
              <a:rPr lang="en-US" dirty="0"/>
              <a:t> general </a:t>
            </a:r>
            <a:r>
              <a:rPr lang="en-US" dirty="0" err="1"/>
              <a:t>configrabile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intrare</a:t>
            </a:r>
            <a:r>
              <a:rPr lang="en-US" dirty="0"/>
              <a:t>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iesire</a:t>
            </a:r>
            <a:r>
              <a:rPr lang="en-US" dirty="0"/>
              <a:t>.</a:t>
            </a:r>
          </a:p>
          <a:p>
            <a:r>
              <a:rPr lang="en-US" dirty="0" err="1"/>
              <a:t>Uneltele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devoltare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arhitectura</a:t>
            </a:r>
            <a:r>
              <a:rPr lang="en-US" dirty="0"/>
              <a:t> sunt in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restrans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suficiente</a:t>
            </a:r>
            <a:r>
              <a:rPr lang="en-US" dirty="0"/>
              <a:t>. Cele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sunt Microchip Studio(</a:t>
            </a:r>
            <a:r>
              <a:rPr lang="en-US" dirty="0" err="1"/>
              <a:t>fostul</a:t>
            </a:r>
            <a:r>
              <a:rPr lang="en-US" dirty="0"/>
              <a:t> ATMEL Studio) IDE </a:t>
            </a:r>
            <a:r>
              <a:rPr lang="en-US" dirty="0" err="1"/>
              <a:t>si</a:t>
            </a:r>
            <a:r>
              <a:rPr lang="en-US" dirty="0"/>
              <a:t> AVR-GCC (AVR-GNU Compiler </a:t>
            </a:r>
            <a:r>
              <a:rPr lang="en-US" dirty="0" err="1"/>
              <a:t>Colection</a:t>
            </a:r>
            <a:r>
              <a:rPr lang="en-US" dirty="0"/>
              <a:t>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CC4D6-3908-3FDA-F35B-E14B4C93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36" y="5623542"/>
            <a:ext cx="3448723" cy="5424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Avr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“pipelining”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CF1B724-F23A-53AE-6FC4-C036F4DC494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299012" y="555812"/>
            <a:ext cx="8686800" cy="16960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/>
              <a:t>Arhitectura</a:t>
            </a:r>
            <a:r>
              <a:rPr lang="en-US" sz="1400" dirty="0"/>
              <a:t> AVR </a:t>
            </a:r>
            <a:r>
              <a:rPr lang="en-US" sz="1400" dirty="0" err="1"/>
              <a:t>suporta</a:t>
            </a:r>
            <a:r>
              <a:rPr lang="en-US" sz="1400" dirty="0"/>
              <a:t> </a:t>
            </a:r>
            <a:r>
              <a:rPr lang="en-US" sz="1400" dirty="0" err="1"/>
              <a:t>tehnologia</a:t>
            </a:r>
            <a:r>
              <a:rPr lang="en-US" sz="1400" dirty="0"/>
              <a:t> de </a:t>
            </a:r>
            <a:r>
              <a:rPr lang="en-US" sz="1400" dirty="0" err="1"/>
              <a:t>procesare</a:t>
            </a:r>
            <a:r>
              <a:rPr lang="en-US" sz="1400" dirty="0"/>
              <a:t> a </a:t>
            </a:r>
            <a:r>
              <a:rPr lang="en-US" sz="1400" dirty="0" err="1"/>
              <a:t>instructiunilor</a:t>
            </a:r>
            <a:r>
              <a:rPr lang="en-US" sz="1400" dirty="0"/>
              <a:t> </a:t>
            </a:r>
            <a:r>
              <a:rPr lang="en-US" sz="1400" dirty="0" err="1"/>
              <a:t>numita</a:t>
            </a:r>
            <a:r>
              <a:rPr lang="en-US" sz="1400" dirty="0"/>
              <a:t> “pipeline”. </a:t>
            </a:r>
            <a:r>
              <a:rPr lang="en-US" sz="1400" dirty="0" err="1"/>
              <a:t>Acest</a:t>
            </a:r>
            <a:r>
              <a:rPr lang="en-US" sz="1400" dirty="0"/>
              <a:t> </a:t>
            </a:r>
            <a:r>
              <a:rPr lang="en-US" sz="1400" dirty="0" err="1"/>
              <a:t>lucru</a:t>
            </a:r>
            <a:r>
              <a:rPr lang="en-US" sz="1400" dirty="0"/>
              <a:t> </a:t>
            </a:r>
            <a:r>
              <a:rPr lang="en-US" sz="1400" dirty="0" err="1"/>
              <a:t>permite</a:t>
            </a:r>
            <a:r>
              <a:rPr lang="en-US" sz="1400" dirty="0"/>
              <a:t> </a:t>
            </a:r>
            <a:r>
              <a:rPr lang="en-US" sz="1400" dirty="0" err="1"/>
              <a:t>prelucarea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multor</a:t>
            </a:r>
            <a:r>
              <a:rPr lang="en-US" sz="1400" dirty="0"/>
              <a:t> </a:t>
            </a:r>
            <a:r>
              <a:rPr lang="en-US" sz="1400" dirty="0" err="1"/>
              <a:t>microinstructiuni</a:t>
            </a:r>
            <a:r>
              <a:rPr lang="en-US" sz="1400" dirty="0"/>
              <a:t> </a:t>
            </a:r>
            <a:r>
              <a:rPr lang="en-US" sz="1400" dirty="0" err="1"/>
              <a:t>concomitent</a:t>
            </a:r>
            <a:r>
              <a:rPr lang="en-US" sz="1400" dirty="0"/>
              <a:t>, </a:t>
            </a:r>
            <a:r>
              <a:rPr lang="en-US" sz="1400" dirty="0" err="1"/>
              <a:t>astfel</a:t>
            </a:r>
            <a:r>
              <a:rPr lang="en-US" sz="1400" dirty="0"/>
              <a:t> s-a </a:t>
            </a:r>
            <a:r>
              <a:rPr lang="en-US" sz="1400" dirty="0" err="1"/>
              <a:t>ajuns</a:t>
            </a:r>
            <a:r>
              <a:rPr lang="en-US" sz="1400" dirty="0"/>
              <a:t> la </a:t>
            </a:r>
            <a:r>
              <a:rPr lang="en-US" sz="1400" dirty="0" err="1"/>
              <a:t>conceptul</a:t>
            </a:r>
            <a:r>
              <a:rPr lang="en-US" sz="1400" dirty="0"/>
              <a:t> de </a:t>
            </a:r>
            <a:r>
              <a:rPr lang="en-US" sz="1400" dirty="0" err="1"/>
              <a:t>instructiuni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operatii</a:t>
            </a:r>
            <a:r>
              <a:rPr lang="en-US" sz="1400" dirty="0"/>
              <a:t> </a:t>
            </a:r>
            <a:r>
              <a:rPr lang="en-US" sz="1400" dirty="0" err="1"/>
              <a:t>atomice</a:t>
            </a:r>
            <a:r>
              <a:rPr lang="en-US" sz="1400" dirty="0"/>
              <a:t> la </a:t>
            </a:r>
            <a:r>
              <a:rPr lang="en-US" sz="1400" dirty="0" err="1"/>
              <a:t>nivel</a:t>
            </a:r>
            <a:r>
              <a:rPr lang="en-US" sz="1400" dirty="0"/>
              <a:t> de </a:t>
            </a:r>
            <a:r>
              <a:rPr lang="en-US" sz="1400" dirty="0" err="1"/>
              <a:t>nucleu</a:t>
            </a:r>
            <a:r>
              <a:rPr lang="en-US" sz="1400" dirty="0"/>
              <a:t>. O </a:t>
            </a:r>
            <a:r>
              <a:rPr lang="en-US" sz="1400" dirty="0" err="1"/>
              <a:t>operatie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o </a:t>
            </a:r>
            <a:r>
              <a:rPr lang="en-US" sz="1400" dirty="0" err="1"/>
              <a:t>instructiune</a:t>
            </a:r>
            <a:r>
              <a:rPr lang="en-US" sz="1400" dirty="0"/>
              <a:t> </a:t>
            </a:r>
            <a:r>
              <a:rPr lang="en-US" sz="1400" dirty="0" err="1"/>
              <a:t>poate</a:t>
            </a:r>
            <a:r>
              <a:rPr lang="en-US" sz="1400" dirty="0"/>
              <a:t> fi </a:t>
            </a:r>
            <a:r>
              <a:rPr lang="en-US" sz="1400" dirty="0" err="1"/>
              <a:t>considerata</a:t>
            </a:r>
            <a:r>
              <a:rPr lang="en-US" sz="1400" dirty="0"/>
              <a:t> </a:t>
            </a:r>
            <a:r>
              <a:rPr lang="en-US" sz="1400" dirty="0" err="1"/>
              <a:t>atmoica</a:t>
            </a:r>
            <a:r>
              <a:rPr lang="en-US" sz="1400" dirty="0"/>
              <a:t> </a:t>
            </a:r>
            <a:r>
              <a:rPr lang="en-US" sz="1400" dirty="0" err="1"/>
              <a:t>doar</a:t>
            </a:r>
            <a:r>
              <a:rPr lang="en-US" sz="1400" dirty="0"/>
              <a:t> </a:t>
            </a:r>
            <a:r>
              <a:rPr lang="en-US" sz="1400" dirty="0" err="1"/>
              <a:t>daca</a:t>
            </a:r>
            <a:r>
              <a:rPr lang="en-US" sz="1400" dirty="0"/>
              <a:t> </a:t>
            </a:r>
            <a:r>
              <a:rPr lang="en-US" sz="1400" dirty="0" err="1"/>
              <a:t>ea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realizata</a:t>
            </a:r>
            <a:r>
              <a:rPr lang="en-US" sz="1400" dirty="0"/>
              <a:t> </a:t>
            </a:r>
            <a:r>
              <a:rPr lang="en-US" sz="1400" dirty="0" err="1"/>
              <a:t>intr</a:t>
            </a:r>
            <a:r>
              <a:rPr lang="en-US" sz="1400" dirty="0"/>
              <a:t>-un </a:t>
            </a:r>
            <a:r>
              <a:rPr lang="en-US" sz="1400" dirty="0" err="1"/>
              <a:t>singur</a:t>
            </a:r>
            <a:r>
              <a:rPr lang="en-US" sz="1400" dirty="0"/>
              <a:t> </a:t>
            </a:r>
            <a:r>
              <a:rPr lang="en-US" sz="1400" dirty="0" err="1"/>
              <a:t>semnal</a:t>
            </a:r>
            <a:r>
              <a:rPr lang="en-US" sz="1400" dirty="0"/>
              <a:t> de tact de la </a:t>
            </a:r>
            <a:r>
              <a:rPr lang="en-US" sz="1400" dirty="0" err="1"/>
              <a:t>sursa</a:t>
            </a:r>
            <a:r>
              <a:rPr lang="en-US" sz="1400" dirty="0"/>
              <a:t> de </a:t>
            </a:r>
            <a:r>
              <a:rPr lang="en-US" sz="1400" dirty="0" err="1"/>
              <a:t>semnal</a:t>
            </a:r>
            <a:r>
              <a:rPr lang="en-US" sz="1400" dirty="0"/>
              <a:t> </a:t>
            </a:r>
            <a:r>
              <a:rPr lang="en-US" sz="1400" dirty="0" err="1"/>
              <a:t>principala</a:t>
            </a:r>
            <a:r>
              <a:rPr lang="en-US" sz="1400" dirty="0"/>
              <a:t>. O </a:t>
            </a:r>
            <a:r>
              <a:rPr lang="en-US" sz="1400" dirty="0" err="1"/>
              <a:t>astfel</a:t>
            </a:r>
            <a:r>
              <a:rPr lang="en-US" sz="1400" dirty="0"/>
              <a:t> de </a:t>
            </a:r>
            <a:r>
              <a:rPr lang="en-US" sz="1400" dirty="0" err="1"/>
              <a:t>operatie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desigur</a:t>
            </a:r>
            <a:r>
              <a:rPr lang="en-US" sz="1400" dirty="0"/>
              <a:t> bine-</a:t>
            </a:r>
            <a:r>
              <a:rPr lang="en-US" sz="1400" dirty="0" err="1"/>
              <a:t>venita</a:t>
            </a:r>
            <a:r>
              <a:rPr lang="en-US" sz="1400" dirty="0"/>
              <a:t> </a:t>
            </a:r>
            <a:r>
              <a:rPr lang="en-US" sz="1400" dirty="0" err="1"/>
              <a:t>deoarece</a:t>
            </a:r>
            <a:r>
              <a:rPr lang="en-US" sz="1400" dirty="0"/>
              <a:t> se </a:t>
            </a:r>
            <a:r>
              <a:rPr lang="en-US" sz="1400" dirty="0" err="1"/>
              <a:t>doreste</a:t>
            </a:r>
            <a:r>
              <a:rPr lang="en-US" sz="1400" dirty="0"/>
              <a:t> </a:t>
            </a:r>
            <a:r>
              <a:rPr lang="en-US" sz="1400" dirty="0" err="1"/>
              <a:t>efectuarea</a:t>
            </a:r>
            <a:r>
              <a:rPr lang="en-US" sz="1400" dirty="0"/>
              <a:t> </a:t>
            </a:r>
            <a:r>
              <a:rPr lang="en-US" sz="1400" dirty="0" err="1"/>
              <a:t>fiecarei</a:t>
            </a:r>
            <a:r>
              <a:rPr lang="en-US" sz="1400" dirty="0"/>
              <a:t> </a:t>
            </a:r>
            <a:r>
              <a:rPr lang="en-US" sz="1400" dirty="0" err="1"/>
              <a:t>operatii</a:t>
            </a:r>
            <a:r>
              <a:rPr lang="en-US" sz="1400" dirty="0"/>
              <a:t> </a:t>
            </a:r>
            <a:r>
              <a:rPr lang="en-US" sz="1400" dirty="0" err="1"/>
              <a:t>intr</a:t>
            </a:r>
            <a:r>
              <a:rPr lang="en-US" sz="1400" dirty="0"/>
              <a:t>-un </a:t>
            </a:r>
            <a:r>
              <a:rPr lang="en-US" sz="1400" dirty="0" err="1"/>
              <a:t>timp</a:t>
            </a:r>
            <a:r>
              <a:rPr lang="en-US" sz="1400" dirty="0"/>
              <a:t> cat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scurt</a:t>
            </a:r>
            <a:r>
              <a:rPr lang="en-US" sz="1400" dirty="0"/>
              <a:t>. Daca ne </a:t>
            </a:r>
            <a:r>
              <a:rPr lang="en-US" sz="1400" dirty="0" err="1"/>
              <a:t>uitam</a:t>
            </a:r>
            <a:r>
              <a:rPr lang="en-US" sz="1400" dirty="0"/>
              <a:t> in </a:t>
            </a:r>
            <a:r>
              <a:rPr lang="en-US" sz="1400" dirty="0" err="1"/>
              <a:t>foaia</a:t>
            </a:r>
            <a:r>
              <a:rPr lang="en-US" sz="1400" dirty="0"/>
              <a:t> de catalog </a:t>
            </a:r>
            <a:r>
              <a:rPr lang="en-US" sz="1400" dirty="0" err="1"/>
              <a:t>aferenta</a:t>
            </a:r>
            <a:r>
              <a:rPr lang="en-US" sz="1400" dirty="0"/>
              <a:t> </a:t>
            </a:r>
            <a:r>
              <a:rPr lang="en-US" sz="1400" dirty="0" err="1"/>
              <a:t>unui</a:t>
            </a:r>
            <a:r>
              <a:rPr lang="en-US" sz="1400" dirty="0"/>
              <a:t> </a:t>
            </a:r>
            <a:r>
              <a:rPr lang="en-US" sz="1400" dirty="0" err="1"/>
              <a:t>microprocesor</a:t>
            </a:r>
            <a:r>
              <a:rPr lang="en-US" sz="1400" dirty="0"/>
              <a:t> </a:t>
            </a:r>
            <a:r>
              <a:rPr lang="en-US" sz="1400" dirty="0" err="1"/>
              <a:t>dezvoltat</a:t>
            </a:r>
            <a:r>
              <a:rPr lang="en-US" sz="1400" dirty="0"/>
              <a:t> recent in 2014 </a:t>
            </a:r>
            <a:r>
              <a:rPr lang="en-US" sz="1400" dirty="0" err="1"/>
              <a:t>numit</a:t>
            </a:r>
            <a:r>
              <a:rPr lang="en-US" sz="1400" dirty="0"/>
              <a:t> ATmega328PB </a:t>
            </a:r>
            <a:r>
              <a:rPr lang="en-US" sz="1400" dirty="0" err="1"/>
              <a:t>putem</a:t>
            </a:r>
            <a:r>
              <a:rPr lang="en-US" sz="1400" dirty="0"/>
              <a:t> </a:t>
            </a:r>
            <a:r>
              <a:rPr lang="en-US" sz="1400" dirty="0" err="1"/>
              <a:t>observa</a:t>
            </a:r>
            <a:r>
              <a:rPr lang="en-US" sz="1400" dirty="0"/>
              <a:t> cum </a:t>
            </a:r>
            <a:r>
              <a:rPr lang="en-US" sz="1400" dirty="0" err="1"/>
              <a:t>majoritatea</a:t>
            </a:r>
            <a:r>
              <a:rPr lang="en-US" sz="1400" dirty="0"/>
              <a:t> </a:t>
            </a:r>
            <a:r>
              <a:rPr lang="en-US" sz="1400" dirty="0" err="1"/>
              <a:t>operatiilor</a:t>
            </a:r>
            <a:r>
              <a:rPr lang="en-US" sz="1400" dirty="0"/>
              <a:t> simple </a:t>
            </a:r>
            <a:r>
              <a:rPr lang="en-US" sz="1400" dirty="0" err="1"/>
              <a:t>decurg</a:t>
            </a:r>
            <a:r>
              <a:rPr lang="en-US" sz="1400" dirty="0"/>
              <a:t> </a:t>
            </a:r>
            <a:r>
              <a:rPr lang="en-US" sz="1400" dirty="0" err="1"/>
              <a:t>intr</a:t>
            </a:r>
            <a:r>
              <a:rPr lang="en-US" sz="1400" dirty="0"/>
              <a:t>-un </a:t>
            </a:r>
            <a:r>
              <a:rPr lang="en-US" sz="1400" dirty="0" err="1"/>
              <a:t>singur</a:t>
            </a:r>
            <a:r>
              <a:rPr lang="en-US" sz="1400" dirty="0"/>
              <a:t> </a:t>
            </a:r>
            <a:r>
              <a:rPr lang="en-US" sz="1400" dirty="0" err="1"/>
              <a:t>semnal</a:t>
            </a:r>
            <a:r>
              <a:rPr lang="en-US" sz="1400" dirty="0"/>
              <a:t> de tact.</a:t>
            </a:r>
          </a:p>
        </p:txBody>
      </p:sp>
      <p:pic>
        <p:nvPicPr>
          <p:cNvPr id="32" name="Picture 31" descr="A screen shot of a computer&#10;&#10;Description automatically generated">
            <a:extLst>
              <a:ext uri="{FF2B5EF4-FFF2-40B4-BE49-F238E27FC236}">
                <a16:creationId xmlns:a16="http://schemas.microsoft.com/office/drawing/2014/main" id="{F67DB210-5A78-1409-1E29-F67C4816E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18" y="2251849"/>
            <a:ext cx="5755341" cy="4328245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8479A19-DC87-D58A-F83F-F4AF944AA67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36" y="4984376"/>
            <a:ext cx="3448723" cy="11815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Operatii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instructiuni</a:t>
            </a:r>
            <a:r>
              <a:rPr lang="en-US" dirty="0"/>
              <a:t> </a:t>
            </a:r>
            <a:r>
              <a:rPr lang="en-US" dirty="0" err="1"/>
              <a:t>atomice</a:t>
            </a:r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CF1B724-F23A-53AE-6FC4-C036F4DC494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155576" y="1165412"/>
            <a:ext cx="8812306" cy="48319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/>
              <a:t>Acest</a:t>
            </a:r>
            <a:r>
              <a:rPr lang="en-US" sz="1400" dirty="0"/>
              <a:t> concept de </a:t>
            </a:r>
            <a:r>
              <a:rPr lang="en-US" sz="1400" dirty="0" err="1"/>
              <a:t>operatii</a:t>
            </a:r>
            <a:r>
              <a:rPr lang="en-US" sz="1400" dirty="0"/>
              <a:t> </a:t>
            </a:r>
            <a:r>
              <a:rPr lang="en-US" sz="1400" dirty="0" err="1"/>
              <a:t>atomice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des </a:t>
            </a:r>
            <a:r>
              <a:rPr lang="en-US" sz="1400" dirty="0" err="1"/>
              <a:t>utilizat</a:t>
            </a:r>
            <a:r>
              <a:rPr lang="en-US" sz="1400" dirty="0"/>
              <a:t> de </a:t>
            </a:r>
            <a:r>
              <a:rPr lang="en-US" sz="1400" dirty="0" err="1"/>
              <a:t>catre</a:t>
            </a:r>
            <a:r>
              <a:rPr lang="en-US" sz="1400" dirty="0"/>
              <a:t> </a:t>
            </a:r>
            <a:r>
              <a:rPr lang="en-US" sz="1400" dirty="0" err="1"/>
              <a:t>programatori</a:t>
            </a:r>
            <a:r>
              <a:rPr lang="en-US" sz="1400" dirty="0"/>
              <a:t>, in special de </a:t>
            </a:r>
            <a:r>
              <a:rPr lang="en-US" sz="1400" dirty="0" err="1"/>
              <a:t>cei</a:t>
            </a:r>
            <a:r>
              <a:rPr lang="en-US" sz="1400" dirty="0"/>
              <a:t> care </a:t>
            </a:r>
            <a:r>
              <a:rPr lang="en-US" sz="1400" dirty="0" err="1"/>
              <a:t>scriu</a:t>
            </a:r>
            <a:r>
              <a:rPr lang="en-US" sz="1400" dirty="0"/>
              <a:t> </a:t>
            </a:r>
            <a:r>
              <a:rPr lang="en-US" sz="1400" dirty="0" err="1"/>
              <a:t>codul</a:t>
            </a:r>
            <a:r>
              <a:rPr lang="en-US" sz="1400" dirty="0"/>
              <a:t> in </a:t>
            </a:r>
            <a:r>
              <a:rPr lang="en-US" sz="1400" dirty="0" err="1"/>
              <a:t>limbaj</a:t>
            </a:r>
            <a:r>
              <a:rPr lang="en-US" sz="1400" dirty="0"/>
              <a:t> de </a:t>
            </a:r>
            <a:r>
              <a:rPr lang="en-US" sz="1400" dirty="0" err="1"/>
              <a:t>asamblare</a:t>
            </a:r>
            <a:r>
              <a:rPr lang="en-US" sz="1400" dirty="0"/>
              <a:t> (desi </a:t>
            </a:r>
            <a:r>
              <a:rPr lang="en-US" sz="1400" dirty="0" err="1"/>
              <a:t>este</a:t>
            </a:r>
            <a:r>
              <a:rPr lang="en-US" sz="1400" dirty="0"/>
              <a:t> la </a:t>
            </a:r>
            <a:r>
              <a:rPr lang="en-US" sz="1400" dirty="0" err="1"/>
              <a:t>fel</a:t>
            </a:r>
            <a:r>
              <a:rPr lang="en-US" sz="1400" dirty="0"/>
              <a:t> de efficient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alte</a:t>
            </a:r>
            <a:r>
              <a:rPr lang="en-US" sz="1400" dirty="0"/>
              <a:t> </a:t>
            </a:r>
            <a:r>
              <a:rPr lang="en-US" sz="1400" dirty="0" err="1"/>
              <a:t>limbaje</a:t>
            </a:r>
            <a:r>
              <a:rPr lang="en-US" sz="1400" dirty="0"/>
              <a:t> cum </a:t>
            </a:r>
            <a:r>
              <a:rPr lang="en-US" sz="1400" dirty="0" err="1"/>
              <a:t>ar</a:t>
            </a:r>
            <a:r>
              <a:rPr lang="en-US" sz="1400" dirty="0"/>
              <a:t> fi C </a:t>
            </a:r>
            <a:r>
              <a:rPr lang="en-US" sz="1400" dirty="0" err="1"/>
              <a:t>sau</a:t>
            </a:r>
            <a:r>
              <a:rPr lang="en-US" sz="1400" dirty="0"/>
              <a:t> C++). </a:t>
            </a:r>
          </a:p>
          <a:p>
            <a:pPr marL="0" indent="0">
              <a:buNone/>
            </a:pPr>
            <a:r>
              <a:rPr lang="en-US" sz="1400" dirty="0" err="1"/>
              <a:t>Operatiile</a:t>
            </a:r>
            <a:r>
              <a:rPr lang="en-US" sz="1400" dirty="0"/>
              <a:t> </a:t>
            </a:r>
            <a:r>
              <a:rPr lang="en-US" sz="1400" dirty="0" err="1"/>
              <a:t>atomice</a:t>
            </a:r>
            <a:r>
              <a:rPr lang="en-US" sz="1400" dirty="0"/>
              <a:t> ne pot </a:t>
            </a:r>
            <a:r>
              <a:rPr lang="en-US" sz="1400" dirty="0" err="1"/>
              <a:t>rezolva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dintre</a:t>
            </a:r>
            <a:r>
              <a:rPr lang="en-US" sz="1400" dirty="0"/>
              <a:t> </a:t>
            </a:r>
            <a:r>
              <a:rPr lang="en-US" sz="1400" dirty="0" err="1"/>
              <a:t>marile</a:t>
            </a:r>
            <a:r>
              <a:rPr lang="en-US" sz="1400" dirty="0"/>
              <a:t> </a:t>
            </a:r>
            <a:r>
              <a:rPr lang="en-US" sz="1400" dirty="0" err="1"/>
              <a:t>probleme</a:t>
            </a:r>
            <a:r>
              <a:rPr lang="en-US" sz="1400" dirty="0"/>
              <a:t> din </a:t>
            </a:r>
            <a:r>
              <a:rPr lang="en-US" sz="1400" dirty="0" err="1"/>
              <a:t>programarea</a:t>
            </a:r>
            <a:r>
              <a:rPr lang="en-US" sz="1400" dirty="0"/>
              <a:t> </a:t>
            </a:r>
            <a:r>
              <a:rPr lang="en-US" sz="1400" dirty="0" err="1"/>
              <a:t>microcontrollerelor</a:t>
            </a:r>
            <a:r>
              <a:rPr lang="en-US" sz="1400" dirty="0"/>
              <a:t> </a:t>
            </a:r>
            <a:r>
              <a:rPr lang="en-US" sz="1400" dirty="0" err="1"/>
              <a:t>numit</a:t>
            </a:r>
            <a:r>
              <a:rPr lang="en-US" sz="1400" dirty="0"/>
              <a:t> </a:t>
            </a:r>
            <a:r>
              <a:rPr lang="en-US" sz="1400" dirty="0" err="1"/>
              <a:t>hazardul</a:t>
            </a:r>
            <a:r>
              <a:rPr lang="en-US" sz="1400" dirty="0"/>
              <a:t> de date. </a:t>
            </a:r>
            <a:r>
              <a:rPr lang="en-US" sz="1400" dirty="0" err="1"/>
              <a:t>Acest</a:t>
            </a:r>
            <a:r>
              <a:rPr lang="en-US" sz="1400" dirty="0"/>
              <a:t> </a:t>
            </a:r>
            <a:r>
              <a:rPr lang="en-US" sz="1400" dirty="0" err="1"/>
              <a:t>fenomen</a:t>
            </a:r>
            <a:r>
              <a:rPr lang="en-US" sz="1400" dirty="0"/>
              <a:t> se </a:t>
            </a:r>
            <a:r>
              <a:rPr lang="en-US" sz="1400" dirty="0" err="1"/>
              <a:t>intampla</a:t>
            </a:r>
            <a:r>
              <a:rPr lang="en-US" sz="1400" dirty="0"/>
              <a:t> </a:t>
            </a:r>
            <a:r>
              <a:rPr lang="en-US" sz="1400" dirty="0" err="1"/>
              <a:t>atunci</a:t>
            </a:r>
            <a:r>
              <a:rPr lang="en-US" sz="1400" dirty="0"/>
              <a:t> cand 2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operatii</a:t>
            </a:r>
            <a:r>
              <a:rPr lang="en-US" sz="1400" dirty="0"/>
              <a:t> </a:t>
            </a:r>
            <a:r>
              <a:rPr lang="en-US" sz="1400" dirty="0" err="1"/>
              <a:t>utilizeaza</a:t>
            </a:r>
            <a:r>
              <a:rPr lang="en-US" sz="1400" dirty="0"/>
              <a:t> concomitant </a:t>
            </a:r>
            <a:r>
              <a:rPr lang="en-US" sz="1400" dirty="0" err="1"/>
              <a:t>aceeasi</a:t>
            </a:r>
            <a:r>
              <a:rPr lang="en-US" sz="1400" dirty="0"/>
              <a:t> zona de </a:t>
            </a:r>
            <a:r>
              <a:rPr lang="en-US" sz="1400" dirty="0" err="1"/>
              <a:t>memorie</a:t>
            </a:r>
            <a:r>
              <a:rPr lang="en-US" sz="1400" dirty="0"/>
              <a:t>. </a:t>
            </a:r>
            <a:r>
              <a:rPr lang="en-US" sz="1400" dirty="0" err="1"/>
              <a:t>Hazardul</a:t>
            </a:r>
            <a:r>
              <a:rPr lang="en-US" sz="1400" dirty="0"/>
              <a:t> se </a:t>
            </a:r>
            <a:r>
              <a:rPr lang="en-US" sz="1400" dirty="0" err="1"/>
              <a:t>declanseaza</a:t>
            </a:r>
            <a:r>
              <a:rPr lang="en-US" sz="1400" dirty="0"/>
              <a:t> </a:t>
            </a:r>
            <a:r>
              <a:rPr lang="en-US" sz="1400" dirty="0" err="1"/>
              <a:t>atunci</a:t>
            </a:r>
            <a:r>
              <a:rPr lang="en-US" sz="1400" dirty="0"/>
              <a:t> cand o </a:t>
            </a:r>
            <a:r>
              <a:rPr lang="en-US" sz="1400" dirty="0" err="1"/>
              <a:t>operatie</a:t>
            </a:r>
            <a:r>
              <a:rPr lang="en-US" sz="1400" dirty="0"/>
              <a:t> </a:t>
            </a:r>
            <a:r>
              <a:rPr lang="en-US" sz="1400" dirty="0" err="1"/>
              <a:t>altereaza</a:t>
            </a:r>
            <a:r>
              <a:rPr lang="en-US" sz="1400" dirty="0"/>
              <a:t> zona de </a:t>
            </a:r>
            <a:r>
              <a:rPr lang="en-US" sz="1400" dirty="0" err="1"/>
              <a:t>memorie</a:t>
            </a:r>
            <a:r>
              <a:rPr lang="en-US" sz="1400" dirty="0"/>
              <a:t> </a:t>
            </a:r>
            <a:r>
              <a:rPr lang="en-US" sz="1400" dirty="0" err="1"/>
              <a:t>inainte</a:t>
            </a:r>
            <a:r>
              <a:rPr lang="en-US" sz="1400" dirty="0"/>
              <a:t> ca </a:t>
            </a:r>
            <a:r>
              <a:rPr lang="en-US" sz="1400" dirty="0" err="1"/>
              <a:t>alta</a:t>
            </a:r>
            <a:r>
              <a:rPr lang="en-US" sz="1400" dirty="0"/>
              <a:t> </a:t>
            </a:r>
            <a:r>
              <a:rPr lang="en-US" sz="1400" dirty="0" err="1"/>
              <a:t>operatie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isi</a:t>
            </a:r>
            <a:r>
              <a:rPr lang="en-US" sz="1400" dirty="0"/>
              <a:t> </a:t>
            </a:r>
            <a:r>
              <a:rPr lang="en-US" sz="1400" dirty="0" err="1"/>
              <a:t>termine</a:t>
            </a:r>
            <a:r>
              <a:rPr lang="en-US" sz="1400" dirty="0"/>
              <a:t> </a:t>
            </a:r>
            <a:r>
              <a:rPr lang="en-US" sz="1400" dirty="0" err="1"/>
              <a:t>ciclul</a:t>
            </a:r>
            <a:r>
              <a:rPr lang="en-US" sz="1400" dirty="0"/>
              <a:t> de </a:t>
            </a:r>
            <a:r>
              <a:rPr lang="en-US" sz="1400" dirty="0" err="1"/>
              <a:t>procesare</a:t>
            </a:r>
            <a:r>
              <a:rPr lang="en-US" sz="1400" dirty="0"/>
              <a:t>. </a:t>
            </a:r>
            <a:r>
              <a:rPr lang="en-US" sz="1400" dirty="0" err="1"/>
              <a:t>Imaginati-va</a:t>
            </a:r>
            <a:r>
              <a:rPr lang="en-US" sz="1400" dirty="0"/>
              <a:t> ca </a:t>
            </a:r>
            <a:r>
              <a:rPr lang="en-US" sz="1400" dirty="0" err="1"/>
              <a:t>intr</a:t>
            </a:r>
            <a:r>
              <a:rPr lang="en-US" sz="1400" dirty="0"/>
              <a:t>-o zona de </a:t>
            </a:r>
            <a:r>
              <a:rPr lang="en-US" sz="1400" dirty="0" err="1"/>
              <a:t>meorie</a:t>
            </a:r>
            <a:r>
              <a:rPr lang="en-US" sz="1400" dirty="0"/>
              <a:t> </a:t>
            </a:r>
            <a:r>
              <a:rPr lang="en-US" sz="1400" dirty="0" err="1"/>
              <a:t>exista</a:t>
            </a:r>
            <a:r>
              <a:rPr lang="en-US" sz="1400" dirty="0"/>
              <a:t> un </a:t>
            </a:r>
            <a:r>
              <a:rPr lang="en-US" sz="1400" dirty="0" err="1"/>
              <a:t>numar</a:t>
            </a:r>
            <a:r>
              <a:rPr lang="en-US" sz="1400" dirty="0"/>
              <a:t> pe 16 </a:t>
            </a:r>
            <a:r>
              <a:rPr lang="en-US" sz="1400" dirty="0" err="1"/>
              <a:t>biti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se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extrage</a:t>
            </a:r>
            <a:r>
              <a:rPr lang="en-US" sz="1400" dirty="0"/>
              <a:t> cate 8 </a:t>
            </a:r>
            <a:r>
              <a:rPr lang="en-US" sz="1400" dirty="0" err="1"/>
              <a:t>biti</a:t>
            </a:r>
            <a:r>
              <a:rPr lang="en-US" sz="1400" dirty="0"/>
              <a:t> per </a:t>
            </a:r>
            <a:r>
              <a:rPr lang="en-US" sz="1400" dirty="0" err="1"/>
              <a:t>semnal</a:t>
            </a:r>
            <a:r>
              <a:rPr lang="en-US" sz="1400" dirty="0"/>
              <a:t> de </a:t>
            </a:r>
            <a:r>
              <a:rPr lang="en-US" sz="1400" dirty="0" err="1"/>
              <a:t>ceas</a:t>
            </a:r>
            <a:r>
              <a:rPr lang="en-US" sz="1400" dirty="0"/>
              <a:t> din </a:t>
            </a:r>
            <a:r>
              <a:rPr lang="en-US" sz="1400" dirty="0" err="1"/>
              <a:t>acea</a:t>
            </a:r>
            <a:r>
              <a:rPr lang="en-US" sz="1400" dirty="0"/>
              <a:t> zona. O </a:t>
            </a:r>
            <a:r>
              <a:rPr lang="en-US" sz="1400" dirty="0" err="1"/>
              <a:t>rutina</a:t>
            </a:r>
            <a:r>
              <a:rPr lang="en-US" sz="1400" dirty="0"/>
              <a:t> de program </a:t>
            </a:r>
            <a:r>
              <a:rPr lang="en-US" sz="1400" dirty="0" err="1"/>
              <a:t>incrementeaza</a:t>
            </a:r>
            <a:r>
              <a:rPr lang="en-US" sz="1400" dirty="0"/>
              <a:t> </a:t>
            </a:r>
            <a:r>
              <a:rPr lang="en-US" sz="1400" dirty="0" err="1"/>
              <a:t>numarul</a:t>
            </a:r>
            <a:r>
              <a:rPr lang="en-US" sz="1400" dirty="0"/>
              <a:t> respective tot la </a:t>
            </a:r>
            <a:r>
              <a:rPr lang="en-US" sz="1400" dirty="0" err="1"/>
              <a:t>fiecare</a:t>
            </a:r>
            <a:r>
              <a:rPr lang="en-US" sz="1400" dirty="0"/>
              <a:t> tic de </a:t>
            </a:r>
            <a:r>
              <a:rPr lang="en-US" sz="1400" dirty="0" err="1"/>
              <a:t>ceas</a:t>
            </a:r>
            <a:r>
              <a:rPr lang="en-US" sz="1400" dirty="0"/>
              <a:t> </a:t>
            </a:r>
            <a:r>
              <a:rPr lang="en-US" sz="1400" dirty="0" err="1"/>
              <a:t>iar</a:t>
            </a:r>
            <a:r>
              <a:rPr lang="en-US" sz="1400" dirty="0"/>
              <a:t> </a:t>
            </a:r>
            <a:r>
              <a:rPr lang="en-US" sz="1400" dirty="0" err="1"/>
              <a:t>alta</a:t>
            </a:r>
            <a:r>
              <a:rPr lang="en-US" sz="1400" dirty="0"/>
              <a:t> </a:t>
            </a:r>
            <a:r>
              <a:rPr lang="en-US" sz="1400" dirty="0" err="1"/>
              <a:t>rutina</a:t>
            </a:r>
            <a:r>
              <a:rPr lang="en-US" sz="1400" dirty="0"/>
              <a:t> vine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copiaza</a:t>
            </a:r>
            <a:r>
              <a:rPr lang="en-US" sz="1400" dirty="0"/>
              <a:t> din zona </a:t>
            </a:r>
            <a:r>
              <a:rPr lang="en-US" sz="1400" dirty="0" err="1"/>
              <a:t>respectiva</a:t>
            </a:r>
            <a:r>
              <a:rPr lang="en-US" sz="1400" dirty="0"/>
              <a:t> in </a:t>
            </a:r>
            <a:r>
              <a:rPr lang="en-US" sz="1400" dirty="0" err="1"/>
              <a:t>alta</a:t>
            </a:r>
            <a:r>
              <a:rPr lang="en-US" sz="1400" dirty="0"/>
              <a:t> zona de </a:t>
            </a:r>
            <a:r>
              <a:rPr lang="en-US" sz="1400" dirty="0" err="1"/>
              <a:t>memorie</a:t>
            </a:r>
            <a:r>
              <a:rPr lang="en-US" sz="1400" dirty="0"/>
              <a:t>. </a:t>
            </a:r>
            <a:r>
              <a:rPr lang="en-US" sz="1400" dirty="0" err="1"/>
              <a:t>Totul</a:t>
            </a:r>
            <a:r>
              <a:rPr lang="en-US" sz="1400" dirty="0"/>
              <a:t> </a:t>
            </a:r>
            <a:r>
              <a:rPr lang="en-US" sz="1400" dirty="0" err="1"/>
              <a:t>decurge</a:t>
            </a:r>
            <a:r>
              <a:rPr lang="en-US" sz="1400" dirty="0"/>
              <a:t> bine, se tot </a:t>
            </a:r>
            <a:r>
              <a:rPr lang="en-US" sz="1400" dirty="0" err="1"/>
              <a:t>incrementeaza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copiaza</a:t>
            </a:r>
            <a:r>
              <a:rPr lang="en-US" sz="1400" dirty="0"/>
              <a:t> </a:t>
            </a:r>
            <a:r>
              <a:rPr lang="en-US" sz="1400" dirty="0" err="1"/>
              <a:t>pana</a:t>
            </a:r>
            <a:r>
              <a:rPr lang="en-US" sz="1400" dirty="0"/>
              <a:t> cand </a:t>
            </a:r>
            <a:r>
              <a:rPr lang="en-US" sz="1400" dirty="0" err="1"/>
              <a:t>urmatorul</a:t>
            </a:r>
            <a:r>
              <a:rPr lang="en-US" sz="1400" dirty="0"/>
              <a:t> </a:t>
            </a:r>
            <a:r>
              <a:rPr lang="en-US" sz="1400" dirty="0" err="1"/>
              <a:t>fenomen</a:t>
            </a:r>
            <a:r>
              <a:rPr lang="en-US" sz="1400" dirty="0"/>
              <a:t> se </a:t>
            </a:r>
            <a:r>
              <a:rPr lang="en-US" sz="1400" dirty="0" err="1"/>
              <a:t>intampla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 err="1"/>
              <a:t>Numarul</a:t>
            </a:r>
            <a:r>
              <a:rPr lang="en-US" sz="1400" dirty="0"/>
              <a:t> </a:t>
            </a:r>
            <a:r>
              <a:rPr lang="en-US" sz="1400" dirty="0" err="1"/>
              <a:t>ajunge</a:t>
            </a:r>
            <a:r>
              <a:rPr lang="en-US" sz="1400" dirty="0"/>
              <a:t> ca </a:t>
            </a:r>
            <a:r>
              <a:rPr lang="en-US" sz="1400" dirty="0" err="1"/>
              <a:t>valoare</a:t>
            </a:r>
            <a:r>
              <a:rPr lang="en-US" sz="1400" dirty="0"/>
              <a:t> la forma 0b000000111111 (255 in </a:t>
            </a:r>
            <a:r>
              <a:rPr lang="en-US" sz="1400" dirty="0" err="1"/>
              <a:t>baza</a:t>
            </a:r>
            <a:r>
              <a:rPr lang="en-US" sz="1400" dirty="0"/>
              <a:t> 10 </a:t>
            </a:r>
            <a:r>
              <a:rPr lang="en-US" sz="1400" dirty="0" err="1"/>
              <a:t>si</a:t>
            </a:r>
            <a:r>
              <a:rPr lang="en-US" sz="1400" dirty="0"/>
              <a:t> 0xFF in </a:t>
            </a:r>
            <a:r>
              <a:rPr lang="en-US" sz="1400" dirty="0" err="1"/>
              <a:t>baza</a:t>
            </a:r>
            <a:r>
              <a:rPr lang="en-US" sz="1400" dirty="0"/>
              <a:t> 16)</a:t>
            </a:r>
          </a:p>
          <a:p>
            <a:pPr marL="0" indent="0">
              <a:buNone/>
            </a:pPr>
            <a:r>
              <a:rPr lang="en-US" sz="1400" dirty="0"/>
              <a:t>Rutina care </a:t>
            </a:r>
            <a:r>
              <a:rPr lang="en-US" sz="1400" dirty="0" err="1"/>
              <a:t>copiaza</a:t>
            </a:r>
            <a:r>
              <a:rPr lang="en-US" sz="1400" dirty="0"/>
              <a:t> </a:t>
            </a:r>
            <a:r>
              <a:rPr lang="en-US" sz="1400" dirty="0" err="1"/>
              <a:t>incepe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copiaza</a:t>
            </a:r>
            <a:r>
              <a:rPr lang="en-US" sz="1400" dirty="0"/>
              <a:t> </a:t>
            </a:r>
            <a:r>
              <a:rPr lang="en-US" sz="1400" dirty="0" err="1"/>
              <a:t>primii</a:t>
            </a:r>
            <a:r>
              <a:rPr lang="en-US" sz="1400" dirty="0"/>
              <a:t> 8 </a:t>
            </a:r>
            <a:r>
              <a:rPr lang="en-US" sz="1400" dirty="0" err="1"/>
              <a:t>biti</a:t>
            </a:r>
            <a:r>
              <a:rPr lang="en-US" sz="1400" dirty="0"/>
              <a:t> </a:t>
            </a:r>
            <a:r>
              <a:rPr lang="en-US" sz="1400" dirty="0" err="1"/>
              <a:t>cei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putini</a:t>
            </a:r>
            <a:r>
              <a:rPr lang="en-US" sz="1400" dirty="0"/>
              <a:t> </a:t>
            </a:r>
            <a:r>
              <a:rPr lang="en-US" sz="1400" dirty="0" err="1"/>
              <a:t>semnificativi</a:t>
            </a:r>
            <a:r>
              <a:rPr lang="en-US" sz="1400" dirty="0"/>
              <a:t> din </a:t>
            </a:r>
            <a:r>
              <a:rPr lang="en-US" sz="1400" dirty="0" err="1"/>
              <a:t>numarul</a:t>
            </a:r>
            <a:r>
              <a:rPr lang="en-US" sz="1400" dirty="0"/>
              <a:t> </a:t>
            </a:r>
            <a:r>
              <a:rPr lang="en-US" sz="1400" dirty="0" err="1"/>
              <a:t>incrementat</a:t>
            </a:r>
            <a:r>
              <a:rPr lang="en-US" sz="1400" dirty="0"/>
              <a:t>: 0b0000000</a:t>
            </a:r>
          </a:p>
          <a:p>
            <a:pPr marL="0" indent="0">
              <a:buNone/>
            </a:pPr>
            <a:r>
              <a:rPr lang="en-US" sz="1400" dirty="0"/>
              <a:t>Rutina care </a:t>
            </a:r>
            <a:r>
              <a:rPr lang="en-US" sz="1400" dirty="0" err="1"/>
              <a:t>incrementeaza</a:t>
            </a:r>
            <a:r>
              <a:rPr lang="en-US" sz="1400" dirty="0"/>
              <a:t> </a:t>
            </a:r>
            <a:r>
              <a:rPr lang="en-US" sz="1400" dirty="0" err="1"/>
              <a:t>numarul</a:t>
            </a:r>
            <a:r>
              <a:rPr lang="en-US" sz="1400" dirty="0"/>
              <a:t> il face </a:t>
            </a:r>
            <a:r>
              <a:rPr lang="en-US" sz="1400" dirty="0" err="1"/>
              <a:t>acum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fie 0b0000000100000000</a:t>
            </a:r>
          </a:p>
          <a:p>
            <a:pPr marL="0" indent="0">
              <a:buNone/>
            </a:pPr>
            <a:r>
              <a:rPr lang="en-US" sz="1400" dirty="0"/>
              <a:t>Rutina care </a:t>
            </a:r>
            <a:r>
              <a:rPr lang="en-US" sz="1400" dirty="0" err="1"/>
              <a:t>copiaza</a:t>
            </a:r>
            <a:r>
              <a:rPr lang="en-US" sz="1400" dirty="0"/>
              <a:t> </a:t>
            </a:r>
            <a:r>
              <a:rPr lang="en-US" sz="1400" dirty="0" err="1"/>
              <a:t>incepe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copieze</a:t>
            </a:r>
            <a:r>
              <a:rPr lang="en-US" sz="1400" dirty="0"/>
              <a:t> </a:t>
            </a:r>
            <a:r>
              <a:rPr lang="en-US" sz="1400" dirty="0" err="1"/>
              <a:t>ultimii</a:t>
            </a:r>
            <a:r>
              <a:rPr lang="en-US" sz="1400" dirty="0"/>
              <a:t> 8 </a:t>
            </a:r>
            <a:r>
              <a:rPr lang="en-US" sz="1400" dirty="0" err="1"/>
              <a:t>biti</a:t>
            </a:r>
            <a:r>
              <a:rPr lang="en-US" sz="1400" dirty="0"/>
              <a:t> </a:t>
            </a:r>
            <a:r>
              <a:rPr lang="en-US" sz="1400" dirty="0" err="1"/>
              <a:t>cei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semnificativi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se </a:t>
            </a:r>
            <a:r>
              <a:rPr lang="en-US" sz="1400" dirty="0" err="1"/>
              <a:t>copiaza</a:t>
            </a:r>
            <a:r>
              <a:rPr lang="en-US" sz="1400" dirty="0"/>
              <a:t> de data </a:t>
            </a:r>
            <a:r>
              <a:rPr lang="en-US" sz="1400" dirty="0" err="1"/>
              <a:t>aceasta</a:t>
            </a:r>
            <a:r>
              <a:rPr lang="en-US" sz="1400" dirty="0"/>
              <a:t> nu 0b11111111 ci 0b00000000. </a:t>
            </a:r>
            <a:r>
              <a:rPr lang="en-US" sz="1400" dirty="0" err="1"/>
              <a:t>Astfel</a:t>
            </a:r>
            <a:r>
              <a:rPr lang="en-US" sz="1400" dirty="0"/>
              <a:t> </a:t>
            </a:r>
            <a:r>
              <a:rPr lang="en-US" sz="1400" dirty="0" err="1"/>
              <a:t>rezultatul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incorrect. </a:t>
            </a:r>
            <a:r>
              <a:rPr lang="en-US" sz="1400" dirty="0" err="1"/>
              <a:t>Acest</a:t>
            </a:r>
            <a:r>
              <a:rPr lang="en-US" sz="1400" dirty="0"/>
              <a:t> </a:t>
            </a:r>
            <a:r>
              <a:rPr lang="en-US" sz="1400" dirty="0" err="1"/>
              <a:t>hazar</a:t>
            </a:r>
            <a:r>
              <a:rPr lang="en-US" sz="1400" dirty="0"/>
              <a:t> de date se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preveni</a:t>
            </a:r>
            <a:r>
              <a:rPr lang="en-US" sz="1400" dirty="0"/>
              <a:t> </a:t>
            </a:r>
            <a:r>
              <a:rPr lang="en-US" sz="1400" dirty="0" err="1"/>
              <a:t>numai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utilizarea</a:t>
            </a:r>
            <a:r>
              <a:rPr lang="en-US" sz="1400" dirty="0"/>
              <a:t> </a:t>
            </a:r>
            <a:r>
              <a:rPr lang="en-US" sz="1400" dirty="0" err="1"/>
              <a:t>operatiilor</a:t>
            </a:r>
            <a:r>
              <a:rPr lang="en-US" sz="1400" dirty="0"/>
              <a:t> </a:t>
            </a:r>
            <a:r>
              <a:rPr lang="en-US" sz="1400" dirty="0" err="1"/>
              <a:t>atomice</a:t>
            </a:r>
            <a:r>
              <a:rPr lang="en-US" sz="1400" dirty="0"/>
              <a:t> </a:t>
            </a:r>
            <a:r>
              <a:rPr lang="en-US" sz="1400" dirty="0" err="1"/>
              <a:t>daca</a:t>
            </a:r>
            <a:r>
              <a:rPr lang="en-US" sz="1400" dirty="0"/>
              <a:t> se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blocarea</a:t>
            </a:r>
            <a:r>
              <a:rPr lang="en-US" sz="1400" dirty="0"/>
              <a:t> </a:t>
            </a:r>
            <a:r>
              <a:rPr lang="en-US" sz="1400" dirty="0" err="1"/>
              <a:t>oricarei</a:t>
            </a:r>
            <a:r>
              <a:rPr lang="en-US" sz="1400" dirty="0"/>
              <a:t> </a:t>
            </a:r>
            <a:r>
              <a:rPr lang="en-US" sz="1400" dirty="0" err="1"/>
              <a:t>alte</a:t>
            </a:r>
            <a:r>
              <a:rPr lang="en-US" sz="1400" dirty="0"/>
              <a:t> </a:t>
            </a:r>
            <a:r>
              <a:rPr lang="en-US" sz="1400" dirty="0" err="1"/>
              <a:t>operatii</a:t>
            </a:r>
            <a:r>
              <a:rPr lang="en-US" sz="1400" dirty="0"/>
              <a:t> din a </a:t>
            </a:r>
            <a:r>
              <a:rPr lang="en-US" sz="1400" dirty="0" err="1"/>
              <a:t>rula</a:t>
            </a:r>
            <a:r>
              <a:rPr lang="en-US" sz="1400" dirty="0"/>
              <a:t> in </a:t>
            </a:r>
            <a:r>
              <a:rPr lang="en-US" sz="1400" dirty="0" err="1"/>
              <a:t>timp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alta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in </a:t>
            </a:r>
            <a:r>
              <a:rPr lang="en-US" sz="1400" dirty="0" err="1"/>
              <a:t>desfasurare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Din </a:t>
            </a:r>
            <a:r>
              <a:rPr lang="en-US" sz="1400" dirty="0" err="1"/>
              <a:t>fericire</a:t>
            </a:r>
            <a:r>
              <a:rPr lang="en-US" sz="1400" dirty="0"/>
              <a:t> s-au </a:t>
            </a:r>
            <a:r>
              <a:rPr lang="en-US" sz="1400" dirty="0" err="1"/>
              <a:t>gasit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de </a:t>
            </a:r>
            <a:r>
              <a:rPr lang="en-US" sz="1400" dirty="0" err="1"/>
              <a:t>protectie</a:t>
            </a:r>
            <a:r>
              <a:rPr lang="en-US" sz="1400" dirty="0"/>
              <a:t> </a:t>
            </a:r>
            <a:r>
              <a:rPr lang="en-US" sz="1400" dirty="0" err="1"/>
              <a:t>asupra</a:t>
            </a:r>
            <a:r>
              <a:rPr lang="en-US" sz="1400" dirty="0"/>
              <a:t> </a:t>
            </a:r>
            <a:r>
              <a:rPr lang="en-US" sz="1400" dirty="0" err="1"/>
              <a:t>acestui</a:t>
            </a:r>
            <a:r>
              <a:rPr lang="en-US" sz="1400" dirty="0"/>
              <a:t> </a:t>
            </a:r>
            <a:r>
              <a:rPr lang="en-US" sz="1400" dirty="0" err="1"/>
              <a:t>fenomen</a:t>
            </a:r>
            <a:r>
              <a:rPr lang="en-US" sz="1400" dirty="0"/>
              <a:t> de hazard al </a:t>
            </a:r>
            <a:r>
              <a:rPr lang="en-US" sz="1400" dirty="0" err="1"/>
              <a:t>datelor</a:t>
            </a:r>
            <a:r>
              <a:rPr lang="en-US" sz="1400" dirty="0"/>
              <a:t> </a:t>
            </a:r>
            <a:r>
              <a:rPr lang="en-US" sz="1400" dirty="0" err="1"/>
              <a:t>unde</a:t>
            </a:r>
            <a:r>
              <a:rPr lang="en-US" sz="1400" dirty="0"/>
              <a:t> se </a:t>
            </a:r>
            <a:r>
              <a:rPr lang="en-US" sz="1400" dirty="0" err="1"/>
              <a:t>utlizeaza</a:t>
            </a:r>
            <a:r>
              <a:rPr lang="en-US" sz="1400" dirty="0"/>
              <a:t> </a:t>
            </a:r>
            <a:r>
              <a:rPr lang="en-US" sz="1400" dirty="0" err="1"/>
              <a:t>blocuri</a:t>
            </a:r>
            <a:r>
              <a:rPr lang="en-US" sz="1400" dirty="0"/>
              <a:t> </a:t>
            </a:r>
            <a:r>
              <a:rPr lang="en-US" sz="1400" dirty="0" err="1"/>
              <a:t>atomice</a:t>
            </a:r>
            <a:r>
              <a:rPr lang="en-US" sz="1400" dirty="0"/>
              <a:t>. </a:t>
            </a:r>
            <a:r>
              <a:rPr lang="en-US" sz="1400" dirty="0" err="1"/>
              <a:t>Aceste</a:t>
            </a:r>
            <a:r>
              <a:rPr lang="en-US" sz="1400" dirty="0"/>
              <a:t> </a:t>
            </a:r>
            <a:r>
              <a:rPr lang="en-US" sz="1400" dirty="0" err="1"/>
              <a:t>blocuri</a:t>
            </a:r>
            <a:r>
              <a:rPr lang="en-US" sz="1400" dirty="0"/>
              <a:t> sunt </a:t>
            </a:r>
            <a:r>
              <a:rPr lang="en-US" sz="1400" dirty="0" err="1"/>
              <a:t>secvente</a:t>
            </a:r>
            <a:r>
              <a:rPr lang="en-US" sz="1400" dirty="0"/>
              <a:t> de program care </a:t>
            </a:r>
            <a:r>
              <a:rPr lang="en-US" sz="1400" dirty="0" err="1"/>
              <a:t>blocheaza</a:t>
            </a:r>
            <a:r>
              <a:rPr lang="en-US" sz="1400" dirty="0"/>
              <a:t> </a:t>
            </a:r>
            <a:r>
              <a:rPr lang="en-US" sz="1400" dirty="0" err="1"/>
              <a:t>executarea</a:t>
            </a:r>
            <a:r>
              <a:rPr lang="en-US" sz="1400" dirty="0"/>
              <a:t> </a:t>
            </a:r>
            <a:r>
              <a:rPr lang="en-US" sz="1400" dirty="0" err="1"/>
              <a:t>altor</a:t>
            </a:r>
            <a:r>
              <a:rPr lang="en-US" sz="1400" dirty="0"/>
              <a:t> </a:t>
            </a:r>
            <a:r>
              <a:rPr lang="en-US" sz="1400" dirty="0" err="1"/>
              <a:t>instructiuni</a:t>
            </a:r>
            <a:r>
              <a:rPr lang="en-US" sz="1400" dirty="0"/>
              <a:t> </a:t>
            </a:r>
            <a:r>
              <a:rPr lang="en-US" sz="1400" dirty="0" err="1"/>
              <a:t>pana</a:t>
            </a:r>
            <a:r>
              <a:rPr lang="en-US" sz="1400" dirty="0"/>
              <a:t> la </a:t>
            </a:r>
            <a:r>
              <a:rPr lang="en-US" sz="1400" dirty="0" err="1"/>
              <a:t>finalizarea</a:t>
            </a:r>
            <a:r>
              <a:rPr lang="en-US" sz="1400" dirty="0"/>
              <a:t> </a:t>
            </a:r>
            <a:r>
              <a:rPr lang="en-US" sz="1400" dirty="0" err="1"/>
              <a:t>secventei</a:t>
            </a:r>
            <a:r>
              <a:rPr lang="en-US" sz="1400" dirty="0"/>
              <a:t> respective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restaurarea</a:t>
            </a:r>
            <a:r>
              <a:rPr lang="en-US" sz="1400" dirty="0"/>
              <a:t> </a:t>
            </a:r>
            <a:r>
              <a:rPr lang="en-US" sz="1400" dirty="0" err="1"/>
              <a:t>starii</a:t>
            </a:r>
            <a:r>
              <a:rPr lang="en-US" sz="1400" dirty="0"/>
              <a:t> </a:t>
            </a:r>
            <a:r>
              <a:rPr lang="en-US" sz="1400" dirty="0" err="1"/>
              <a:t>registrelor</a:t>
            </a:r>
            <a:r>
              <a:rPr lang="en-US" sz="1400" dirty="0"/>
              <a:t> </a:t>
            </a:r>
            <a:r>
              <a:rPr lang="en-US" sz="1400" dirty="0" err="1"/>
              <a:t>precedente</a:t>
            </a:r>
            <a:r>
              <a:rPr lang="en-US" sz="1400" dirty="0"/>
              <a:t> </a:t>
            </a:r>
            <a:r>
              <a:rPr lang="en-US" sz="1400" dirty="0" err="1"/>
              <a:t>blocului</a:t>
            </a:r>
            <a:r>
              <a:rPr lang="en-US" sz="1400" dirty="0"/>
              <a:t> atomic.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979E1-A6A7-1341-00ED-A9EF5FE8666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2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36" y="4742329"/>
            <a:ext cx="3448723" cy="1181581"/>
          </a:xfrm>
        </p:spPr>
        <p:txBody>
          <a:bodyPr>
            <a:normAutofit/>
          </a:bodyPr>
          <a:lstStyle/>
          <a:p>
            <a:r>
              <a:rPr lang="en-US" dirty="0" err="1"/>
              <a:t>Hazardul</a:t>
            </a:r>
            <a:r>
              <a:rPr lang="en-US" dirty="0"/>
              <a:t> de date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759B479-791F-0E49-1FC5-D958818D1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890" y="342670"/>
            <a:ext cx="5229014" cy="617266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320D1-1AB9-49EB-FAB6-266294E15A9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2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9B479-791F-0E49-1FC5-D958818D18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83116" y="342670"/>
            <a:ext cx="4726053" cy="617266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89F92AD-0F5F-7A17-6E01-5E160AC713F8}"/>
              </a:ext>
            </a:extLst>
          </p:cNvPr>
          <p:cNvSpPr txBox="1">
            <a:spLocks/>
          </p:cNvSpPr>
          <p:nvPr/>
        </p:nvSpPr>
        <p:spPr>
          <a:xfrm>
            <a:off x="495747" y="4867834"/>
            <a:ext cx="3448723" cy="1181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Hazardul</a:t>
            </a:r>
            <a:r>
              <a:rPr lang="en-US" dirty="0"/>
              <a:t> de date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C039D-46D3-B7E5-26FD-21AB773D64C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5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9B479-791F-0E49-1FC5-D958818D18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51052" y="342670"/>
            <a:ext cx="4390180" cy="61726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F8D924-F8FC-B7A6-F95D-4509CEC3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36" y="4742329"/>
            <a:ext cx="3448723" cy="1181581"/>
          </a:xfrm>
        </p:spPr>
        <p:txBody>
          <a:bodyPr>
            <a:normAutofit/>
          </a:bodyPr>
          <a:lstStyle/>
          <a:p>
            <a:r>
              <a:rPr lang="en-US" dirty="0" err="1"/>
              <a:t>Hazardul</a:t>
            </a:r>
            <a:r>
              <a:rPr lang="en-US" dirty="0"/>
              <a:t> de date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24A64-A3D9-90C5-15FB-205F18FF63A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9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501651"/>
            <a:ext cx="5307106" cy="591672"/>
          </a:xfrm>
        </p:spPr>
        <p:txBody>
          <a:bodyPr>
            <a:normAutofit/>
          </a:bodyPr>
          <a:lstStyle/>
          <a:p>
            <a:r>
              <a:rPr lang="en-US" dirty="0" err="1"/>
              <a:t>Bibliografie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6" y="1362635"/>
            <a:ext cx="5307105" cy="4993714"/>
          </a:xfrm>
        </p:spPr>
        <p:txBody>
          <a:bodyPr>
            <a:normAutofit/>
          </a:bodyPr>
          <a:lstStyle/>
          <a:p>
            <a:r>
              <a:rPr lang="en-US" dirty="0"/>
              <a:t>ATmega328PB datasheet: </a:t>
            </a:r>
            <a:r>
              <a:rPr lang="en-US" dirty="0">
                <a:hlinkClick r:id="rId2"/>
              </a:rPr>
              <a:t>https://ww1.microchip.com/downloads/en/DeviceDoc/40001906A.pdf</a:t>
            </a:r>
            <a:endParaRPr lang="en-US" dirty="0"/>
          </a:p>
          <a:p>
            <a:r>
              <a:rPr lang="en-US" dirty="0"/>
              <a:t>AVR General Info: </a:t>
            </a:r>
            <a:r>
              <a:rPr lang="en-US" dirty="0">
                <a:hlinkClick r:id="rId3"/>
              </a:rPr>
              <a:t>https://en.wikipedia.org/wiki/AVR_microcontrollers</a:t>
            </a:r>
            <a:endParaRPr lang="en-US" dirty="0"/>
          </a:p>
          <a:p>
            <a:r>
              <a:rPr lang="en-US" dirty="0"/>
              <a:t>Everything else: </a:t>
            </a:r>
            <a:r>
              <a:rPr lang="en-US" i="1" dirty="0"/>
              <a:t>Rotes Gabriel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ACA4-5F71-06C8-5028-558C60DA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6838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{61D52188-0053-428A-A987-8CBAE1676367}tf22318419_win32</Template>
  <TotalTime>112</TotalTime>
  <Words>881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</vt:lpstr>
      <vt:lpstr>Tenorite</vt:lpstr>
      <vt:lpstr>Monoline</vt:lpstr>
      <vt:lpstr>Instructiuni si operatii atomice in limbajul de programare specific arhitecturii avr</vt:lpstr>
      <vt:lpstr>AVR – Informatii generale</vt:lpstr>
      <vt:lpstr>AVR – Informatii generale</vt:lpstr>
      <vt:lpstr>Avr si “pipelining”</vt:lpstr>
      <vt:lpstr>Operatii si instructiuni atomice</vt:lpstr>
      <vt:lpstr>Hazardul de date</vt:lpstr>
      <vt:lpstr>PowerPoint Presentation</vt:lpstr>
      <vt:lpstr>Hazardul de date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Instructiuni si operatii atomice in limbajul de programare specific arhitecturii avr</dc:title>
  <dc:creator>Rotes Gabriel</dc:creator>
  <cp:lastModifiedBy>Rotes Gabriel</cp:lastModifiedBy>
  <cp:revision>1</cp:revision>
  <dcterms:created xsi:type="dcterms:W3CDTF">2024-01-09T01:24:27Z</dcterms:created>
  <dcterms:modified xsi:type="dcterms:W3CDTF">2024-01-09T03:16:39Z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