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2" r:id="rId5"/>
    <p:sldId id="276" r:id="rId6"/>
    <p:sldId id="309" r:id="rId7"/>
    <p:sldId id="305" r:id="rId8"/>
    <p:sldId id="307" r:id="rId9"/>
    <p:sldId id="311" r:id="rId10"/>
    <p:sldId id="306" r:id="rId11"/>
    <p:sldId id="312" r:id="rId12"/>
    <p:sldId id="298" r:id="rId13"/>
    <p:sldId id="314" r:id="rId14"/>
    <p:sldId id="315" r:id="rId15"/>
    <p:sldId id="313" r:id="rId16"/>
    <p:sldId id="29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879" autoAdjust="0"/>
  </p:normalViewPr>
  <p:slideViewPr>
    <p:cSldViewPr snapToGrid="0" showGuides="1">
      <p:cViewPr>
        <p:scale>
          <a:sx n="100" d="100"/>
          <a:sy n="100" d="100"/>
        </p:scale>
        <p:origin x="364" y="16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0D2594CA-29C5-062F-2EA7-C593B096C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E04BB896-BA64-B358-A066-15B96D23B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FA2818-7747-F326-294F-EEAC9BEF6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E0F0-B7F9-756A-3EA4-2114B75370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20C-6BCC-41A4-8C16-5A346425718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161C21F-108C-0F07-CDDD-AFB8DDBF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07CBA7-2A1E-725E-35DA-D1CFF08E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679C-80C7-4E7D-9614-ABA41C5B2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8159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746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 dirty="0"/>
              <a:t>Click icon to add picture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bin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nopsys.com/designware-ip/technical-bulletin/bandwidth-considerations.html" TargetMode="External"/><Relationship Id="rId2" Type="http://schemas.openxmlformats.org/officeDocument/2006/relationships/hyperlink" Target="https://www.keysight.com/blogs/en/inds/2020/03/30/pcie-standards-what-you-need-to-know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ro.wikipedia.org/wiki/PCI_Express" TargetMode="External"/><Relationship Id="rId4" Type="http://schemas.openxmlformats.org/officeDocument/2006/relationships/hyperlink" Target="https://www.lenovo.com/us/en/glossary/what-is-pcie/?orgRef=https%253A%252F%252Fwww.google.com%252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in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bin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25104" y="4152532"/>
            <a:ext cx="2458906" cy="760288"/>
          </a:xfrm>
        </p:spPr>
        <p:txBody>
          <a:bodyPr/>
          <a:lstStyle/>
          <a:p>
            <a:r>
              <a:rPr lang="ro-RO" dirty="0"/>
              <a:t>Mascovici Alexandru</a:t>
            </a:r>
          </a:p>
          <a:p>
            <a:r>
              <a:rPr lang="ro-RO" dirty="0"/>
              <a:t>Muresan Alexandru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" r="3413"/>
          <a:stretch>
            <a:fillRect/>
          </a:stretch>
        </p:blipFill>
        <p:spPr>
          <a:xfrm>
            <a:off x="6887942" y="1586798"/>
            <a:ext cx="3776510" cy="4342647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108250" y="4132625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79143" y="1586798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373" y="1586798"/>
            <a:ext cx="3764606" cy="15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517426" y="1783749"/>
            <a:ext cx="5874985" cy="4608661"/>
          </a:xfrm>
        </p:spPr>
        <p:txBody>
          <a:bodyPr/>
          <a:lstStyle/>
          <a:p>
            <a:r>
              <a:rPr lang="ro-RO" sz="1400" dirty="0"/>
              <a:t>	</a:t>
            </a:r>
            <a:r>
              <a:rPr lang="en-US" sz="1400" dirty="0" err="1"/>
              <a:t>Utilizările</a:t>
            </a:r>
            <a:r>
              <a:rPr lang="en-US" sz="1400" dirty="0"/>
              <a:t> </a:t>
            </a:r>
            <a:r>
              <a:rPr lang="en-US" sz="1400" dirty="0" err="1"/>
              <a:t>obișnuite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sloturile</a:t>
            </a:r>
            <a:r>
              <a:rPr lang="en-US" sz="1400" dirty="0"/>
              <a:t> </a:t>
            </a:r>
            <a:r>
              <a:rPr lang="en-US" sz="1400" dirty="0" err="1"/>
              <a:t>PCIe</a:t>
            </a:r>
            <a:r>
              <a:rPr lang="en-US" sz="1400" dirty="0"/>
              <a:t> </a:t>
            </a:r>
            <a:r>
              <a:rPr lang="en-US" sz="1400" dirty="0" err="1"/>
              <a:t>includ</a:t>
            </a:r>
            <a:r>
              <a:rPr lang="en-US" sz="1400" dirty="0"/>
              <a:t> </a:t>
            </a:r>
            <a:r>
              <a:rPr lang="en-US" sz="1400" dirty="0" err="1"/>
              <a:t>adăugarea</a:t>
            </a:r>
            <a:r>
              <a:rPr lang="en-US" sz="1400" dirty="0"/>
              <a:t> de </a:t>
            </a:r>
            <a:r>
              <a:rPr lang="en-US" sz="1400" dirty="0" err="1"/>
              <a:t>stocare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rapidă</a:t>
            </a:r>
            <a:r>
              <a:rPr lang="en-US" sz="1400" dirty="0"/>
              <a:t> </a:t>
            </a:r>
            <a:r>
              <a:rPr lang="en-US" sz="1400" dirty="0" err="1"/>
              <a:t>printr</a:t>
            </a:r>
            <a:r>
              <a:rPr lang="en-US" sz="1400" dirty="0"/>
              <a:t>-un SSD </a:t>
            </a:r>
            <a:r>
              <a:rPr lang="en-US" sz="1400" dirty="0" err="1"/>
              <a:t>NVMe</a:t>
            </a:r>
            <a:r>
              <a:rPr lang="en-US" sz="1400" dirty="0"/>
              <a:t>, </a:t>
            </a:r>
            <a:r>
              <a:rPr lang="en-US" sz="1400" dirty="0" err="1"/>
              <a:t>actualizarea</a:t>
            </a:r>
            <a:r>
              <a:rPr lang="en-US" sz="1400" dirty="0"/>
              <a:t> </a:t>
            </a:r>
            <a:r>
              <a:rPr lang="en-US" sz="1400" dirty="0" err="1"/>
              <a:t>plăcii</a:t>
            </a:r>
            <a:r>
              <a:rPr lang="en-US" sz="1400" dirty="0"/>
              <a:t> </a:t>
            </a:r>
            <a:r>
              <a:rPr lang="en-US" sz="1400" dirty="0" err="1"/>
              <a:t>grafice</a:t>
            </a:r>
            <a:r>
              <a:rPr lang="en-US" sz="1400" dirty="0"/>
              <a:t> </a:t>
            </a:r>
            <a:r>
              <a:rPr lang="en-US" sz="1400" dirty="0" err="1"/>
              <a:t>existente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performanțe</a:t>
            </a:r>
            <a:r>
              <a:rPr lang="en-US" sz="1400" dirty="0"/>
              <a:t> </a:t>
            </a:r>
            <a:r>
              <a:rPr lang="en-US" sz="1400" dirty="0" err="1"/>
              <a:t>îmbunătățite</a:t>
            </a:r>
            <a:r>
              <a:rPr lang="en-US" sz="1400" dirty="0"/>
              <a:t> la </a:t>
            </a:r>
            <a:r>
              <a:rPr lang="en-US" sz="1400" dirty="0" err="1"/>
              <a:t>joc</a:t>
            </a:r>
            <a:r>
              <a:rPr lang="en-US" sz="1400" dirty="0"/>
              <a:t>, </a:t>
            </a:r>
            <a:r>
              <a:rPr lang="en-US" sz="1400" dirty="0" err="1"/>
              <a:t>conectarea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multor</a:t>
            </a:r>
            <a:r>
              <a:rPr lang="en-US" sz="1400" dirty="0"/>
              <a:t> </a:t>
            </a:r>
            <a:r>
              <a:rPr lang="en-US" sz="1400" dirty="0" err="1"/>
              <a:t>monitoare</a:t>
            </a:r>
            <a:r>
              <a:rPr lang="en-US" sz="1400" dirty="0"/>
              <a:t> cu o </a:t>
            </a:r>
            <a:r>
              <a:rPr lang="en-US" sz="1400" dirty="0" err="1"/>
              <a:t>placă</a:t>
            </a:r>
            <a:r>
              <a:rPr lang="en-US" sz="1400" dirty="0"/>
              <a:t> </a:t>
            </a:r>
            <a:r>
              <a:rPr lang="en-US" sz="1400" dirty="0" err="1"/>
              <a:t>dedicată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extinderea</a:t>
            </a:r>
            <a:r>
              <a:rPr lang="en-US" sz="1400" dirty="0"/>
              <a:t> </a:t>
            </a:r>
            <a:r>
              <a:rPr lang="en-US" sz="1400" dirty="0" err="1"/>
              <a:t>opțiunilor</a:t>
            </a:r>
            <a:r>
              <a:rPr lang="en-US" sz="1400" dirty="0"/>
              <a:t> de </a:t>
            </a:r>
            <a:r>
              <a:rPr lang="en-US" sz="1400" dirty="0" err="1"/>
              <a:t>rețea</a:t>
            </a:r>
            <a:r>
              <a:rPr lang="en-US" sz="1400" dirty="0"/>
              <a:t> cu un adaptor Ethernet </a:t>
            </a:r>
            <a:r>
              <a:rPr lang="en-US" sz="1400" dirty="0" err="1"/>
              <a:t>PCIe</a:t>
            </a:r>
            <a:r>
              <a:rPr lang="en-US" sz="1400" dirty="0"/>
              <a:t>. </a:t>
            </a:r>
            <a:r>
              <a:rPr lang="en-US" sz="1400" dirty="0" err="1"/>
              <a:t>Sloturile</a:t>
            </a:r>
            <a:r>
              <a:rPr lang="en-US" sz="1400" dirty="0"/>
              <a:t> </a:t>
            </a:r>
            <a:r>
              <a:rPr lang="en-US" sz="1400" dirty="0" err="1"/>
              <a:t>PCIe</a:t>
            </a:r>
            <a:r>
              <a:rPr lang="en-US" sz="1400" dirty="0"/>
              <a:t> pot </a:t>
            </a:r>
            <a:r>
              <a:rPr lang="en-US" sz="1400" dirty="0" err="1"/>
              <a:t>găzdui</a:t>
            </a:r>
            <a:r>
              <a:rPr lang="en-US" sz="1400" dirty="0"/>
              <a:t>, de </a:t>
            </a:r>
            <a:r>
              <a:rPr lang="en-US" sz="1400" dirty="0" err="1"/>
              <a:t>asemenea</a:t>
            </a:r>
            <a:r>
              <a:rPr lang="en-US" sz="1400" dirty="0"/>
              <a:t>, </a:t>
            </a:r>
            <a:r>
              <a:rPr lang="en-US" sz="1400" dirty="0" err="1"/>
              <a:t>porturi</a:t>
            </a:r>
            <a:r>
              <a:rPr lang="en-US" sz="1400" dirty="0"/>
              <a:t> USB </a:t>
            </a:r>
            <a:r>
              <a:rPr lang="en-US" sz="1400" dirty="0" err="1"/>
              <a:t>suplimentare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vă</a:t>
            </a:r>
            <a:r>
              <a:rPr lang="en-US" sz="1400" dirty="0"/>
              <a:t> permit </a:t>
            </a:r>
            <a:r>
              <a:rPr lang="en-US" sz="1400" dirty="0" err="1"/>
              <a:t>să</a:t>
            </a:r>
            <a:r>
              <a:rPr lang="en-US" sz="1400" dirty="0"/>
              <a:t> </a:t>
            </a:r>
            <a:r>
              <a:rPr lang="en-US" sz="1400" dirty="0" err="1"/>
              <a:t>adăugați</a:t>
            </a:r>
            <a:r>
              <a:rPr lang="en-US" sz="1400" dirty="0"/>
              <a:t> </a:t>
            </a:r>
            <a:r>
              <a:rPr lang="en-US" sz="1400" dirty="0" err="1"/>
              <a:t>conexiuni</a:t>
            </a:r>
            <a:r>
              <a:rPr lang="en-US" sz="1400" dirty="0"/>
              <a:t> Thunderbolt 3, </a:t>
            </a:r>
            <a:r>
              <a:rPr lang="en-US" sz="1400" dirty="0" err="1"/>
              <a:t>ambele</a:t>
            </a:r>
            <a:r>
              <a:rPr lang="en-US" sz="1400" dirty="0"/>
              <a:t> </a:t>
            </a:r>
            <a:r>
              <a:rPr lang="en-US" sz="1400" dirty="0" err="1"/>
              <a:t>devin</a:t>
            </a:r>
            <a:r>
              <a:rPr lang="en-US" sz="1400" dirty="0"/>
              <a:t> din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importante</a:t>
            </a:r>
            <a:r>
              <a:rPr lang="en-US" sz="1400" dirty="0"/>
              <a:t> </a:t>
            </a:r>
            <a:r>
              <a:rPr lang="en-US" sz="1400" dirty="0" err="1"/>
              <a:t>atât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utilizatorii</a:t>
            </a:r>
            <a:r>
              <a:rPr lang="en-US" sz="1400" dirty="0"/>
              <a:t> </a:t>
            </a:r>
            <a:r>
              <a:rPr lang="en-US" sz="1400" dirty="0" err="1"/>
              <a:t>casnici</a:t>
            </a:r>
            <a:r>
              <a:rPr lang="en-US" sz="1400" dirty="0"/>
              <a:t>, </a:t>
            </a:r>
            <a:r>
              <a:rPr lang="en-US" sz="1400" dirty="0" err="1"/>
              <a:t>cât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cei</a:t>
            </a:r>
            <a:r>
              <a:rPr lang="en-US" sz="1400" dirty="0"/>
              <a:t> de </a:t>
            </a:r>
            <a:r>
              <a:rPr lang="en-US" sz="1400" dirty="0" err="1"/>
              <a:t>afaceri</a:t>
            </a:r>
            <a:r>
              <a:rPr lang="en-US" sz="1400" dirty="0"/>
              <a:t>.</a:t>
            </a:r>
          </a:p>
          <a:p>
            <a:r>
              <a:rPr lang="ro-RO" sz="1400" dirty="0"/>
              <a:t>	</a:t>
            </a:r>
            <a:r>
              <a:rPr lang="en-US" sz="1400" dirty="0" err="1"/>
              <a:t>Alte</a:t>
            </a:r>
            <a:r>
              <a:rPr lang="en-US" sz="1400" dirty="0"/>
              <a:t> </a:t>
            </a:r>
            <a:r>
              <a:rPr lang="en-US" sz="1400" dirty="0" err="1"/>
              <a:t>utilizări</a:t>
            </a:r>
            <a:r>
              <a:rPr lang="en-US" sz="1400" dirty="0"/>
              <a:t> </a:t>
            </a:r>
            <a:r>
              <a:rPr lang="en-US" sz="1400" dirty="0" err="1"/>
              <a:t>populare</a:t>
            </a:r>
            <a:r>
              <a:rPr lang="en-US" sz="1400" dirty="0"/>
              <a:t> </a:t>
            </a:r>
            <a:r>
              <a:rPr lang="en-US" sz="1400" dirty="0" err="1"/>
              <a:t>includ</a:t>
            </a:r>
            <a:r>
              <a:rPr lang="en-US" sz="1400" dirty="0"/>
              <a:t> </a:t>
            </a:r>
            <a:r>
              <a:rPr lang="en-US" sz="1400" dirty="0" err="1"/>
              <a:t>conectarea</a:t>
            </a:r>
            <a:r>
              <a:rPr lang="en-US" sz="1400" dirty="0"/>
              <a:t> </a:t>
            </a:r>
            <a:r>
              <a:rPr lang="en-US" sz="1400" dirty="0" err="1"/>
              <a:t>interfețelor</a:t>
            </a:r>
            <a:r>
              <a:rPr lang="en-US" sz="1400" dirty="0"/>
              <a:t> audio, </a:t>
            </a:r>
            <a:r>
              <a:rPr lang="en-US" sz="1400" dirty="0" err="1"/>
              <a:t>astfel</a:t>
            </a:r>
            <a:r>
              <a:rPr lang="en-US" sz="1400" dirty="0"/>
              <a:t> </a:t>
            </a:r>
            <a:r>
              <a:rPr lang="en-US" sz="1400" dirty="0" err="1"/>
              <a:t>încât</a:t>
            </a:r>
            <a:r>
              <a:rPr lang="en-US" sz="1400" dirty="0"/>
              <a:t> </a:t>
            </a:r>
            <a:r>
              <a:rPr lang="en-US" sz="1400" dirty="0" err="1"/>
              <a:t>să</a:t>
            </a:r>
            <a:r>
              <a:rPr lang="en-US" sz="1400" dirty="0"/>
              <a:t> </a:t>
            </a:r>
            <a:r>
              <a:rPr lang="en-US" sz="1400" dirty="0" err="1"/>
              <a:t>puteți</a:t>
            </a:r>
            <a:r>
              <a:rPr lang="en-US" sz="1400" dirty="0"/>
              <a:t> </a:t>
            </a:r>
            <a:r>
              <a:rPr lang="en-US" sz="1400" dirty="0" err="1"/>
              <a:t>înregistra</a:t>
            </a:r>
            <a:r>
              <a:rPr lang="en-US" sz="1400" dirty="0"/>
              <a:t> </a:t>
            </a:r>
            <a:r>
              <a:rPr lang="en-US" sz="1400" dirty="0" err="1"/>
              <a:t>muzică</a:t>
            </a:r>
            <a:r>
              <a:rPr lang="en-US" sz="1400" dirty="0"/>
              <a:t> cu </a:t>
            </a:r>
            <a:r>
              <a:rPr lang="en-US" sz="1400" dirty="0" err="1"/>
              <a:t>echipamente</a:t>
            </a:r>
            <a:r>
              <a:rPr lang="en-US" sz="1400" dirty="0"/>
              <a:t> de </a:t>
            </a:r>
            <a:r>
              <a:rPr lang="en-US" sz="1400" dirty="0" err="1"/>
              <a:t>sunet</a:t>
            </a:r>
            <a:r>
              <a:rPr lang="en-US" sz="1400" dirty="0"/>
              <a:t> de </a:t>
            </a:r>
            <a:r>
              <a:rPr lang="en-US" sz="1400" dirty="0" err="1"/>
              <a:t>calitate</a:t>
            </a:r>
            <a:r>
              <a:rPr lang="en-US" sz="1400" dirty="0"/>
              <a:t> </a:t>
            </a:r>
            <a:r>
              <a:rPr lang="en-US" sz="1400" dirty="0" err="1"/>
              <a:t>superioară</a:t>
            </a:r>
            <a:r>
              <a:rPr lang="en-US" sz="1400" dirty="0"/>
              <a:t>, </a:t>
            </a:r>
            <a:r>
              <a:rPr lang="en-US" sz="1400" dirty="0" err="1"/>
              <a:t>precum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instalarea</a:t>
            </a:r>
            <a:r>
              <a:rPr lang="en-US" sz="1400" dirty="0"/>
              <a:t> de </a:t>
            </a:r>
            <a:r>
              <a:rPr lang="en-US" sz="1400" dirty="0" err="1"/>
              <a:t>carduri</a:t>
            </a:r>
            <a:r>
              <a:rPr lang="en-US" sz="1400" dirty="0"/>
              <a:t> </a:t>
            </a:r>
            <a:r>
              <a:rPr lang="en-US" sz="1400" dirty="0" err="1"/>
              <a:t>speciale</a:t>
            </a:r>
            <a:r>
              <a:rPr lang="en-US" sz="1400" dirty="0"/>
              <a:t>, cum </a:t>
            </a:r>
            <a:r>
              <a:rPr lang="en-US" sz="1400" dirty="0" err="1"/>
              <a:t>ar</a:t>
            </a:r>
            <a:r>
              <a:rPr lang="en-US" sz="1400" dirty="0"/>
              <a:t> fi </a:t>
            </a:r>
            <a:r>
              <a:rPr lang="en-US" sz="1400" dirty="0" err="1"/>
              <a:t>controlere</a:t>
            </a:r>
            <a:r>
              <a:rPr lang="en-US" sz="1400" dirty="0"/>
              <a:t> RAID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acceleratoare</a:t>
            </a:r>
            <a:r>
              <a:rPr lang="en-US" sz="1400" dirty="0"/>
              <a:t> GPU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aplicații</a:t>
            </a:r>
            <a:r>
              <a:rPr lang="en-US" sz="1400" dirty="0"/>
              <a:t> </a:t>
            </a:r>
            <a:r>
              <a:rPr lang="en-US" sz="1400" dirty="0" err="1"/>
              <a:t>precum</a:t>
            </a:r>
            <a:r>
              <a:rPr lang="en-US" sz="1400" dirty="0"/>
              <a:t> deep learning </a:t>
            </a:r>
            <a:r>
              <a:rPr lang="en-US" sz="1400" dirty="0" err="1"/>
              <a:t>și</a:t>
            </a:r>
            <a:r>
              <a:rPr lang="en-US" sz="1400" dirty="0"/>
              <a:t> AI training. Fie </a:t>
            </a:r>
            <a:r>
              <a:rPr lang="en-US" sz="1400" dirty="0" err="1"/>
              <a:t>că</a:t>
            </a:r>
            <a:r>
              <a:rPr lang="en-US" sz="1400" dirty="0"/>
              <a:t> </a:t>
            </a:r>
            <a:r>
              <a:rPr lang="en-US" sz="1400" dirty="0" err="1"/>
              <a:t>sunteți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căutarea</a:t>
            </a:r>
            <a:r>
              <a:rPr lang="en-US" sz="1400" dirty="0"/>
              <a:t> </a:t>
            </a:r>
            <a:r>
              <a:rPr lang="en-US" sz="1400" dirty="0" err="1"/>
              <a:t>unor</a:t>
            </a:r>
            <a:r>
              <a:rPr lang="en-US" sz="1400" dirty="0"/>
              <a:t> </a:t>
            </a:r>
            <a:r>
              <a:rPr lang="en-US" sz="1400" dirty="0" err="1"/>
              <a:t>îmbunătățiri</a:t>
            </a:r>
            <a:r>
              <a:rPr lang="en-US" sz="1400" dirty="0"/>
              <a:t> de </a:t>
            </a:r>
            <a:r>
              <a:rPr lang="en-US" sz="1400" dirty="0" err="1"/>
              <a:t>performanță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pur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simplu</a:t>
            </a:r>
            <a:r>
              <a:rPr lang="en-US" sz="1400" dirty="0"/>
              <a:t> </a:t>
            </a:r>
            <a:r>
              <a:rPr lang="en-US" sz="1400" dirty="0" err="1"/>
              <a:t>aveți</a:t>
            </a:r>
            <a:r>
              <a:rPr lang="en-US" sz="1400" dirty="0"/>
              <a:t> </a:t>
            </a:r>
            <a:r>
              <a:rPr lang="en-US" sz="1400" dirty="0" err="1"/>
              <a:t>nevoie</a:t>
            </a:r>
            <a:r>
              <a:rPr lang="en-US" sz="1400" dirty="0"/>
              <a:t> de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porturi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conectori</a:t>
            </a:r>
            <a:r>
              <a:rPr lang="en-US" sz="1400" dirty="0"/>
              <a:t>, </a:t>
            </a:r>
            <a:r>
              <a:rPr lang="en-US" sz="1400" dirty="0" err="1"/>
              <a:t>PCIe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o </a:t>
            </a:r>
            <a:r>
              <a:rPr lang="en-US" sz="1400" dirty="0" err="1"/>
              <a:t>soluție</a:t>
            </a:r>
            <a:r>
              <a:rPr lang="en-US" sz="1400" dirty="0"/>
              <a:t> </a:t>
            </a:r>
            <a:r>
              <a:rPr lang="en-US" sz="1400" dirty="0" err="1"/>
              <a:t>versatilă</a:t>
            </a:r>
            <a:r>
              <a:rPr lang="en-US" sz="1400" dirty="0"/>
              <a:t> care </a:t>
            </a:r>
            <a:r>
              <a:rPr lang="en-US" sz="1400" dirty="0" err="1"/>
              <a:t>poate</a:t>
            </a:r>
            <a:r>
              <a:rPr lang="en-US" sz="1400" dirty="0"/>
              <a:t> </a:t>
            </a:r>
            <a:r>
              <a:rPr lang="en-US" sz="1400" dirty="0" err="1"/>
              <a:t>oferi</a:t>
            </a:r>
            <a:r>
              <a:rPr lang="en-US" sz="1400" dirty="0"/>
              <a:t> </a:t>
            </a:r>
            <a:r>
              <a:rPr lang="en-US" sz="1400" dirty="0" err="1"/>
              <a:t>sistemului</a:t>
            </a:r>
            <a:r>
              <a:rPr lang="en-US" sz="1400" dirty="0"/>
              <a:t> </a:t>
            </a:r>
            <a:r>
              <a:rPr lang="en-US" sz="1400" dirty="0" err="1"/>
              <a:t>dumneavoastră</a:t>
            </a:r>
            <a:r>
              <a:rPr lang="en-US" sz="1400" dirty="0"/>
              <a:t> </a:t>
            </a:r>
            <a:r>
              <a:rPr lang="en-US" sz="1400" dirty="0" err="1"/>
              <a:t>avantajul</a:t>
            </a:r>
            <a:r>
              <a:rPr lang="en-US" sz="1400" dirty="0"/>
              <a:t> </a:t>
            </a:r>
            <a:r>
              <a:rPr lang="en-US" sz="1400" dirty="0" err="1"/>
              <a:t>pe</a:t>
            </a:r>
            <a:r>
              <a:rPr lang="en-US" sz="1400" dirty="0"/>
              <a:t> care l-</a:t>
            </a:r>
            <a:r>
              <a:rPr lang="en-US" sz="1400" dirty="0" err="1"/>
              <a:t>ați</a:t>
            </a:r>
            <a:r>
              <a:rPr lang="en-US" sz="1400" dirty="0"/>
              <a:t> </a:t>
            </a:r>
            <a:r>
              <a:rPr lang="en-US" sz="1400" dirty="0" err="1"/>
              <a:t>căutat</a:t>
            </a:r>
            <a:r>
              <a:rPr lang="en-US" sz="1400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8095" y="458187"/>
            <a:ext cx="6739050" cy="1325563"/>
          </a:xfrm>
        </p:spPr>
        <p:txBody>
          <a:bodyPr/>
          <a:lstStyle/>
          <a:p>
            <a:r>
              <a:rPr lang="ro-RO" dirty="0"/>
              <a:t>La ce este folosit PCI-E?</a:t>
            </a:r>
            <a:br>
              <a:rPr lang="ro-RO" dirty="0"/>
            </a:b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4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" r="5099"/>
          <a:stretch>
            <a:fillRect/>
          </a:stretch>
        </p:blipFill>
        <p:spPr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122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>
            <a:extLst>
              <a:ext uri="{FF2B5EF4-FFF2-40B4-BE49-F238E27FC236}">
                <a16:creationId xmlns:a16="http://schemas.microsoft.com/office/drawing/2014/main" id="{D3EC72D9-C45D-70F4-7A90-2358419A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1064793"/>
            <a:ext cx="10848848" cy="446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2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48"/>
          </p:nvPr>
        </p:nvSpPr>
        <p:spPr>
          <a:ln>
            <a:solidFill>
              <a:schemeClr val="bg1">
                <a:lumMod val="95000"/>
              </a:schemeClr>
            </a:solidFill>
          </a:ln>
        </p:spPr>
        <p:txBody>
          <a:bodyPr/>
          <a:lstStyle/>
          <a:p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517427" y="2449585"/>
            <a:ext cx="5640092" cy="2810693"/>
          </a:xfrm>
        </p:spPr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https://www.keysight.com/blogs/en/inds/2020/03/30/pcie-standards-what-you-need-to-know</a:t>
            </a:r>
            <a:endParaRPr lang="ro-RO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https://www.synopsys.com/designware-ip/technical-bulletin/bandwidth-considerations.html</a:t>
            </a:r>
            <a:endParaRPr lang="ro-RO" dirty="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https://www.lenovo.com/us/en/glossary/what-is-pcie/?orgRef=https%253A%252F%252Fwww.google.com%252F</a:t>
            </a:r>
            <a:endParaRPr lang="ro-RO" dirty="0"/>
          </a:p>
          <a:p>
            <a:r>
              <a:rPr lang="ro-RO" dirty="0">
                <a:solidFill>
                  <a:srgbClr val="AEC0D9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https://ro.wikipedia.org/wiki/PCI_</a:t>
            </a:r>
            <a:r>
              <a:rPr lang="ro-RO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Express</a:t>
            </a:r>
            <a:endParaRPr lang="ro-RO" dirty="0"/>
          </a:p>
          <a:p>
            <a:r>
              <a:rPr lang="ro-RO" dirty="0"/>
              <a:t>https://www.kingston.com/en/ssd/what-is-nvme-ssd-technology</a:t>
            </a:r>
          </a:p>
          <a:p>
            <a:endParaRPr lang="ro-RO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8096" y="458187"/>
            <a:ext cx="5119974" cy="1325563"/>
          </a:xfrm>
        </p:spPr>
        <p:txBody>
          <a:bodyPr/>
          <a:lstStyle/>
          <a:p>
            <a:r>
              <a:rPr lang="ro-RO" dirty="0"/>
              <a:t>Bibliografie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9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9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50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5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2334551"/>
          </a:xfrm>
        </p:spPr>
        <p:txBody>
          <a:bodyPr/>
          <a:lstStyle/>
          <a:p>
            <a:r>
              <a:rPr lang="ro-RO" sz="6000" dirty="0"/>
              <a:t>Mulțumim pentru atenție!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75301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10" y="873591"/>
            <a:ext cx="6610525" cy="1325563"/>
          </a:xfrm>
        </p:spPr>
        <p:txBody>
          <a:bodyPr/>
          <a:lstStyle/>
          <a:p>
            <a:r>
              <a:rPr lang="ro-RO" dirty="0"/>
              <a:t>Ce este PCI-E?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5171" y="3707815"/>
            <a:ext cx="6480304" cy="2872975"/>
          </a:xfrm>
        </p:spPr>
        <p:txBody>
          <a:bodyPr/>
          <a:lstStyle/>
          <a:p>
            <a:r>
              <a:rPr lang="ro-RO" dirty="0">
                <a:cs typeface="Times New Roman" panose="02020603050405020304" pitchFamily="18" charset="0"/>
              </a:rPr>
              <a:t>	</a:t>
            </a:r>
            <a:r>
              <a:rPr lang="en-US" dirty="0">
                <a:cs typeface="Times New Roman" panose="02020603050405020304" pitchFamily="18" charset="0"/>
              </a:rPr>
              <a:t>PCI Express (Peripheral Component Interconnect Express) </a:t>
            </a:r>
            <a:r>
              <a:rPr lang="en-US" dirty="0" err="1">
                <a:cs typeface="Times New Roman" panose="02020603050405020304" pitchFamily="18" charset="0"/>
              </a:rPr>
              <a:t>abreviat</a:t>
            </a:r>
            <a:r>
              <a:rPr lang="en-US" dirty="0">
                <a:cs typeface="Times New Roman" panose="02020603050405020304" pitchFamily="18" charset="0"/>
              </a:rPr>
              <a:t> </a:t>
            </a:r>
            <a:r>
              <a:rPr lang="en-US" dirty="0" err="1">
                <a:cs typeface="Times New Roman" panose="02020603050405020304" pitchFamily="18" charset="0"/>
              </a:rPr>
              <a:t>PCIe</a:t>
            </a:r>
            <a:r>
              <a:rPr lang="en-US" dirty="0">
                <a:cs typeface="Times New Roman" panose="02020603050405020304" pitchFamily="18" charset="0"/>
              </a:rPr>
              <a:t> </a:t>
            </a:r>
            <a:r>
              <a:rPr lang="en-US" dirty="0" err="1">
                <a:cs typeface="Times New Roman" panose="02020603050405020304" pitchFamily="18" charset="0"/>
              </a:rPr>
              <a:t>sau</a:t>
            </a:r>
            <a:r>
              <a:rPr lang="en-US" dirty="0">
                <a:cs typeface="Times New Roman" panose="02020603050405020304" pitchFamily="18" charset="0"/>
              </a:rPr>
              <a:t> PCI-E, </a:t>
            </a:r>
            <a:r>
              <a:rPr lang="en-US" dirty="0" err="1">
                <a:cs typeface="Times New Roman" panose="02020603050405020304" pitchFamily="18" charset="0"/>
              </a:rPr>
              <a:t>este</a:t>
            </a:r>
            <a:r>
              <a:rPr lang="en-US" dirty="0">
                <a:cs typeface="Times New Roman" panose="02020603050405020304" pitchFamily="18" charset="0"/>
              </a:rPr>
              <a:t> un standard de </a:t>
            </a:r>
            <a:r>
              <a:rPr lang="en-US" dirty="0" err="1">
                <a:cs typeface="Times New Roman" panose="02020603050405020304" pitchFamily="18" charset="0"/>
              </a:rPr>
              <a:t>magistrală</a:t>
            </a:r>
            <a:r>
              <a:rPr lang="en-US" dirty="0">
                <a:cs typeface="Times New Roman" panose="02020603050405020304" pitchFamily="18" charset="0"/>
              </a:rPr>
              <a:t> </a:t>
            </a:r>
            <a:r>
              <a:rPr lang="en-US" dirty="0" err="1">
                <a:cs typeface="Times New Roman" panose="02020603050405020304" pitchFamily="18" charset="0"/>
              </a:rPr>
              <a:t>serială</a:t>
            </a:r>
            <a:r>
              <a:rPr lang="en-US" dirty="0">
                <a:cs typeface="Times New Roman" panose="02020603050405020304" pitchFamily="18" charset="0"/>
              </a:rPr>
              <a:t> </a:t>
            </a:r>
            <a:r>
              <a:rPr lang="en-US" dirty="0" err="1">
                <a:cs typeface="Times New Roman" panose="02020603050405020304" pitchFamily="18" charset="0"/>
              </a:rPr>
              <a:t>pentru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conectarea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dispozitivelor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auxiliare</a:t>
            </a:r>
            <a:r>
              <a:rPr lang="en-US" dirty="0">
                <a:cs typeface="Times New Roman" panose="02020603050405020304" pitchFamily="18" charset="0"/>
              </a:rPr>
              <a:t> la o </a:t>
            </a:r>
            <a:r>
              <a:rPr lang="en-US" dirty="0" err="1">
                <a:cs typeface="Times New Roman" panose="02020603050405020304" pitchFamily="18" charset="0"/>
              </a:rPr>
              <a:t>plac</a:t>
            </a:r>
            <a:r>
              <a:rPr lang="ro-RO" dirty="0">
                <a:cs typeface="Times New Roman" panose="02020603050405020304" pitchFamily="18" charset="0"/>
              </a:rPr>
              <a:t>a</a:t>
            </a:r>
            <a:r>
              <a:rPr lang="en-US" dirty="0">
                <a:cs typeface="Times New Roman" panose="02020603050405020304" pitchFamily="18" charset="0"/>
              </a:rPr>
              <a:t> de </a:t>
            </a:r>
            <a:r>
              <a:rPr lang="en-US" dirty="0" err="1">
                <a:cs typeface="Times New Roman" panose="02020603050405020304" pitchFamily="18" charset="0"/>
              </a:rPr>
              <a:t>bază</a:t>
            </a:r>
            <a:r>
              <a:rPr lang="en-US" dirty="0">
                <a:cs typeface="Times New Roman" panose="02020603050405020304" pitchFamily="18" charset="0"/>
              </a:rPr>
              <a:t>. </a:t>
            </a:r>
            <a:r>
              <a:rPr lang="en-US" dirty="0" err="1">
                <a:cs typeface="Times New Roman" panose="02020603050405020304" pitchFamily="18" charset="0"/>
              </a:rPr>
              <a:t>Scopul</a:t>
            </a:r>
            <a:r>
              <a:rPr lang="en-US" dirty="0">
                <a:cs typeface="Times New Roman" panose="02020603050405020304" pitchFamily="18" charset="0"/>
              </a:rPr>
              <a:t> PCI Express </a:t>
            </a:r>
            <a:r>
              <a:rPr lang="en-US" dirty="0" err="1">
                <a:cs typeface="Times New Roman" panose="02020603050405020304" pitchFamily="18" charset="0"/>
              </a:rPr>
              <a:t>este</a:t>
            </a:r>
            <a:r>
              <a:rPr lang="en-US" dirty="0">
                <a:cs typeface="Times New Roman" panose="02020603050405020304" pitchFamily="18" charset="0"/>
              </a:rPr>
              <a:t> de a </a:t>
            </a:r>
            <a:r>
              <a:rPr lang="en-US" dirty="0" err="1">
                <a:cs typeface="Times New Roman" panose="02020603050405020304" pitchFamily="18" charset="0"/>
              </a:rPr>
              <a:t>oferi</a:t>
            </a:r>
            <a:r>
              <a:rPr lang="en-US" dirty="0">
                <a:cs typeface="Times New Roman" panose="02020603050405020304" pitchFamily="18" charset="0"/>
              </a:rPr>
              <a:t> o </a:t>
            </a:r>
            <a:r>
              <a:rPr lang="en-US" dirty="0" err="1">
                <a:cs typeface="Times New Roman" panose="02020603050405020304" pitchFamily="18" charset="0"/>
              </a:rPr>
              <a:t>alternativă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mai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cs typeface="Times New Roman" panose="02020603050405020304" pitchFamily="18" charset="0"/>
              </a:rPr>
              <a:t>rapidă</a:t>
            </a:r>
            <a:r>
              <a:rPr lang="en-US" dirty="0">
                <a:cs typeface="Times New Roman" panose="02020603050405020304" pitchFamily="18" charset="0"/>
              </a:rPr>
              <a:t> la </a:t>
            </a:r>
            <a:r>
              <a:rPr lang="en-US" dirty="0" err="1">
                <a:cs typeface="Times New Roman" panose="02020603050405020304" pitchFamily="18" charset="0"/>
              </a:rPr>
              <a:t>magistralele</a:t>
            </a:r>
            <a:r>
              <a:rPr lang="ro-R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o-RO" dirty="0">
                <a:latin typeface="Arial" panose="020B0604020202020204" pitchFamily="34" charset="0"/>
              </a:rPr>
              <a:t>PCI</a:t>
            </a:r>
            <a:r>
              <a:rPr lang="ro-RO" b="0" i="0" dirty="0">
                <a:effectLst/>
                <a:latin typeface="Arial" panose="020B0604020202020204" pitchFamily="34" charset="0"/>
              </a:rPr>
              <a:t>, </a:t>
            </a:r>
            <a:r>
              <a:rPr lang="ro-RO" dirty="0">
                <a:latin typeface="Arial" panose="020B0604020202020204" pitchFamily="34" charset="0"/>
              </a:rPr>
              <a:t>PCI-X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ro-RO" b="0" i="0" dirty="0">
                <a:effectLst/>
                <a:latin typeface="Arial" panose="020B0604020202020204" pitchFamily="34" charset="0"/>
              </a:rPr>
              <a:t>și </a:t>
            </a:r>
            <a:r>
              <a:rPr lang="ro-RO" dirty="0">
                <a:latin typeface="Arial" panose="020B0604020202020204" pitchFamily="34" charset="0"/>
              </a:rPr>
              <a:t>AGP</a:t>
            </a:r>
            <a:r>
              <a:rPr lang="en-US" dirty="0">
                <a:latin typeface="Arial" panose="020B0604020202020204" pitchFamily="34" charset="0"/>
              </a:rPr>
              <a:t>.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29085" y="1947434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5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7" r="18107"/>
          <a:stretch>
            <a:fillRect/>
          </a:stretch>
        </p:blipFill>
        <p:spPr>
          <a:xfrm>
            <a:off x="9177556" y="0"/>
            <a:ext cx="3014444" cy="3206617"/>
          </a:xfrm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Cum </a:t>
            </a:r>
            <a:r>
              <a:rPr lang="en-US" b="0" dirty="0" err="1"/>
              <a:t>funcționează</a:t>
            </a:r>
            <a:r>
              <a:rPr lang="en-US" b="0" dirty="0"/>
              <a:t> PCI Express?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509573" y="3435545"/>
            <a:ext cx="6339221" cy="2241099"/>
          </a:xfrm>
        </p:spPr>
        <p:txBody>
          <a:bodyPr/>
          <a:lstStyle/>
          <a:p>
            <a:r>
              <a:rPr lang="en-US" sz="1800" dirty="0"/>
              <a:t>PCI Express (PCIe) </a:t>
            </a:r>
            <a:r>
              <a:rPr lang="en-US" sz="1800" dirty="0" err="1"/>
              <a:t>este</a:t>
            </a:r>
            <a:r>
              <a:rPr lang="en-US" sz="1800" dirty="0"/>
              <a:t> o </a:t>
            </a:r>
            <a:r>
              <a:rPr lang="en-US" sz="1800" dirty="0" err="1"/>
              <a:t>conexiune</a:t>
            </a:r>
            <a:r>
              <a:rPr lang="en-US" sz="1800" dirty="0"/>
              <a:t> de tip point-to-point </a:t>
            </a:r>
            <a:r>
              <a:rPr lang="en-US" sz="1800" dirty="0" err="1"/>
              <a:t>între</a:t>
            </a:r>
            <a:r>
              <a:rPr lang="en-US" sz="1800" dirty="0"/>
              <a:t> </a:t>
            </a:r>
            <a:r>
              <a:rPr lang="en-US" sz="1800" dirty="0" err="1"/>
              <a:t>două</a:t>
            </a:r>
            <a:r>
              <a:rPr lang="en-US" sz="1800" dirty="0"/>
              <a:t> </a:t>
            </a:r>
            <a:r>
              <a:rPr lang="en-US" sz="1800" dirty="0" err="1"/>
              <a:t>componente</a:t>
            </a:r>
            <a:r>
              <a:rPr lang="en-US" sz="1800" dirty="0"/>
              <a:t> </a:t>
            </a:r>
            <a:r>
              <a:rPr lang="en-US" sz="1800" dirty="0" err="1"/>
              <a:t>compatibile</a:t>
            </a:r>
            <a:r>
              <a:rPr lang="en-US" sz="1800" dirty="0"/>
              <a:t>, de </a:t>
            </a:r>
            <a:r>
              <a:rPr lang="en-US" sz="1800" dirty="0" err="1"/>
              <a:t>exemplu</a:t>
            </a:r>
            <a:r>
              <a:rPr lang="en-US" sz="1800" dirty="0"/>
              <a:t> o </a:t>
            </a:r>
            <a:r>
              <a:rPr lang="en-US" sz="1800" dirty="0" err="1"/>
              <a:t>placă</a:t>
            </a:r>
            <a:r>
              <a:rPr lang="en-US" sz="1800" dirty="0"/>
              <a:t> de </a:t>
            </a:r>
            <a:r>
              <a:rPr lang="en-US" sz="1800" dirty="0" err="1"/>
              <a:t>bază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un </a:t>
            </a:r>
            <a:r>
              <a:rPr lang="en-US" sz="1800" dirty="0" err="1"/>
              <a:t>spațiu</a:t>
            </a:r>
            <a:r>
              <a:rPr lang="en-US" sz="1800" dirty="0"/>
              <a:t> de </a:t>
            </a:r>
            <a:r>
              <a:rPr lang="en-US" sz="1800" dirty="0" err="1"/>
              <a:t>stocare</a:t>
            </a:r>
            <a:r>
              <a:rPr lang="en-US" sz="1800" dirty="0"/>
              <a:t> cum </a:t>
            </a:r>
            <a:r>
              <a:rPr lang="en-US" sz="1800" dirty="0" err="1"/>
              <a:t>ar</a:t>
            </a:r>
            <a:r>
              <a:rPr lang="en-US" sz="1800" dirty="0"/>
              <a:t> fi un hard-disk </a:t>
            </a:r>
            <a:r>
              <a:rPr lang="en-US" sz="1800" dirty="0" err="1"/>
              <a:t>sau</a:t>
            </a:r>
            <a:r>
              <a:rPr lang="en-US" sz="1800" dirty="0"/>
              <a:t> SSD. </a:t>
            </a:r>
            <a:endParaRPr lang="ro-RO" sz="1800" dirty="0"/>
          </a:p>
          <a:p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garanta</a:t>
            </a:r>
            <a:r>
              <a:rPr lang="en-US" sz="1800" dirty="0"/>
              <a:t> o </a:t>
            </a:r>
            <a:r>
              <a:rPr lang="en-US" sz="1800" dirty="0" err="1"/>
              <a:t>performanță</a:t>
            </a:r>
            <a:r>
              <a:rPr lang="en-US" sz="1800" dirty="0"/>
              <a:t> </a:t>
            </a:r>
            <a:r>
              <a:rPr lang="en-US" sz="1800" dirty="0" err="1"/>
              <a:t>optimă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compatibilitate</a:t>
            </a:r>
            <a:r>
              <a:rPr lang="en-US" sz="1800" dirty="0"/>
              <a:t> </a:t>
            </a:r>
            <a:r>
              <a:rPr lang="en-US" sz="1800" dirty="0" err="1"/>
              <a:t>între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multe</a:t>
            </a:r>
            <a:r>
              <a:rPr lang="en-US" sz="1800" dirty="0"/>
              <a:t> </a:t>
            </a:r>
            <a:r>
              <a:rPr lang="en-US" sz="1800" dirty="0" err="1"/>
              <a:t>dispozitive</a:t>
            </a:r>
            <a:r>
              <a:rPr lang="en-US" sz="1800" dirty="0"/>
              <a:t>, </a:t>
            </a:r>
            <a:r>
              <a:rPr lang="en-US" sz="1800" dirty="0" err="1"/>
              <a:t>standardul</a:t>
            </a:r>
            <a:r>
              <a:rPr lang="en-US" sz="1800" dirty="0"/>
              <a:t> PCIe </a:t>
            </a:r>
            <a:r>
              <a:rPr lang="en-US" sz="1800" dirty="0" err="1"/>
              <a:t>folosește</a:t>
            </a:r>
            <a:r>
              <a:rPr lang="en-US" sz="1800" dirty="0"/>
              <a:t> </a:t>
            </a:r>
            <a:r>
              <a:rPr lang="en-US" sz="1800" dirty="0" err="1"/>
              <a:t>diferite</a:t>
            </a:r>
            <a:r>
              <a:rPr lang="en-US" sz="1800" dirty="0"/>
              <a:t> </a:t>
            </a:r>
            <a:r>
              <a:rPr lang="en-US" sz="1800" dirty="0" err="1"/>
              <a:t>lungimi</a:t>
            </a:r>
            <a:r>
              <a:rPr lang="en-US" sz="1800" dirty="0"/>
              <a:t> de </a:t>
            </a:r>
            <a:r>
              <a:rPr lang="en-US" sz="1800" dirty="0" err="1"/>
              <a:t>bandă</a:t>
            </a:r>
            <a:r>
              <a:rPr lang="en-US" sz="1800" dirty="0"/>
              <a:t> care pot </a:t>
            </a:r>
            <a:r>
              <a:rPr lang="en-US" sz="1800" dirty="0" err="1"/>
              <a:t>conecta</a:t>
            </a:r>
            <a:r>
              <a:rPr lang="en-US" sz="1800" dirty="0"/>
              <a:t> </a:t>
            </a:r>
            <a:r>
              <a:rPr lang="en-US" sz="1800" dirty="0" err="1"/>
              <a:t>două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multe</a:t>
            </a:r>
            <a:r>
              <a:rPr lang="en-US" sz="1800" dirty="0"/>
              <a:t> </a:t>
            </a:r>
            <a:r>
              <a:rPr lang="en-US" sz="1800" dirty="0" err="1"/>
              <a:t>componente</a:t>
            </a:r>
            <a:r>
              <a:rPr lang="en-US" sz="1800" dirty="0"/>
              <a:t> </a:t>
            </a:r>
            <a:r>
              <a:rPr lang="en-US" sz="1800" dirty="0" err="1"/>
              <a:t>deodată</a:t>
            </a:r>
            <a:r>
              <a:rPr lang="en-US" sz="1800" dirty="0"/>
              <a:t>, </a:t>
            </a:r>
            <a:r>
              <a:rPr lang="en-US" sz="1800" dirty="0" err="1"/>
              <a:t>depinzând</a:t>
            </a:r>
            <a:r>
              <a:rPr lang="en-US" sz="1800" dirty="0"/>
              <a:t> de </a:t>
            </a:r>
            <a:r>
              <a:rPr lang="en-US" sz="1800" dirty="0" err="1"/>
              <a:t>viteza</a:t>
            </a:r>
            <a:r>
              <a:rPr lang="en-US" sz="1800" dirty="0"/>
              <a:t> </a:t>
            </a:r>
            <a:r>
              <a:rPr lang="en-US" sz="1800" dirty="0" err="1"/>
              <a:t>necesară</a:t>
            </a:r>
            <a:r>
              <a:rPr lang="en-US" sz="1800" dirty="0"/>
              <a:t>.</a:t>
            </a:r>
          </a:p>
        </p:txBody>
      </p:sp>
      <p:pic>
        <p:nvPicPr>
          <p:cNvPr id="8" name="Picture Placeholder 5"/>
          <p:cNvPicPr>
            <a:picLocks noGrp="1" noChangeAspect="1"/>
          </p:cNvPicPr>
          <p:nvPr>
            <p:ph type="pic" sz="quarter" idx="5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3" r="14413"/>
          <a:stretch>
            <a:fillRect/>
          </a:stretch>
        </p:blipFill>
        <p:spPr>
          <a:xfrm>
            <a:off x="8883941" y="0"/>
            <a:ext cx="3308059" cy="3518950"/>
          </a:xfrm>
        </p:spPr>
      </p:pic>
    </p:spTree>
    <p:extLst>
      <p:ext uri="{BB962C8B-B14F-4D97-AF65-F5344CB8AC3E}">
        <p14:creationId xmlns:p14="http://schemas.microsoft.com/office/powerpoint/2010/main" val="422725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54" y="885242"/>
            <a:ext cx="10515600" cy="1325563"/>
          </a:xfrm>
        </p:spPr>
        <p:txBody>
          <a:bodyPr/>
          <a:lstStyle/>
          <a:p>
            <a:pPr algn="l"/>
            <a:r>
              <a:rPr lang="ro-RO" b="0" dirty="0"/>
              <a:t>Standarde PCI-E </a:t>
            </a:r>
            <a:endParaRPr lang="en-US" b="0" dirty="0"/>
          </a:p>
        </p:txBody>
      </p:sp>
      <p:sp>
        <p:nvSpPr>
          <p:cNvPr id="17" name="TextBox 16"/>
          <p:cNvSpPr txBox="1"/>
          <p:nvPr/>
        </p:nvSpPr>
        <p:spPr>
          <a:xfrm>
            <a:off x="494253" y="2400455"/>
            <a:ext cx="5621321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</a:rPr>
              <a:t>PCIe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este</a:t>
            </a:r>
            <a:r>
              <a:rPr lang="en-US" sz="2000" dirty="0">
                <a:solidFill>
                  <a:schemeClr val="bg1"/>
                </a:solidFill>
              </a:rPr>
              <a:t> o </a:t>
            </a:r>
            <a:r>
              <a:rPr lang="en-US" sz="2000" dirty="0" err="1">
                <a:solidFill>
                  <a:schemeClr val="bg1"/>
                </a:solidFill>
              </a:rPr>
              <a:t>tehnologie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bază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utilizată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în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multe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tipuri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servere</a:t>
            </a:r>
            <a:r>
              <a:rPr lang="en-US" sz="2000" dirty="0">
                <a:solidFill>
                  <a:schemeClr val="bg1"/>
                </a:solidFill>
              </a:rPr>
              <a:t> de computer </a:t>
            </a:r>
            <a:r>
              <a:rPr lang="en-US" sz="2000" dirty="0" err="1">
                <a:solidFill>
                  <a:schemeClr val="bg1"/>
                </a:solidFill>
              </a:rPr>
              <a:t>și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dispozitive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terminale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PCIe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este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scalabil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iar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sloturile</a:t>
            </a:r>
            <a:r>
              <a:rPr lang="en-US" sz="2000" dirty="0">
                <a:solidFill>
                  <a:schemeClr val="bg1"/>
                </a:solidFill>
              </a:rPr>
              <a:t> vin </a:t>
            </a:r>
            <a:r>
              <a:rPr lang="en-US" sz="2000" dirty="0" err="1">
                <a:solidFill>
                  <a:schemeClr val="bg1"/>
                </a:solidFill>
              </a:rPr>
              <a:t>în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diferite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configurații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benzi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bidirecționale</a:t>
            </a:r>
            <a:r>
              <a:rPr lang="en-US" sz="2000" dirty="0">
                <a:solidFill>
                  <a:schemeClr val="bg1"/>
                </a:solidFill>
              </a:rPr>
              <a:t>: x1, x4, x8, x16, x32. </a:t>
            </a:r>
            <a:r>
              <a:rPr lang="en-US" sz="2000" dirty="0" err="1">
                <a:solidFill>
                  <a:schemeClr val="bg1"/>
                </a:solidFill>
              </a:rPr>
              <a:t>Numărul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reprezintă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numărul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benzi</a:t>
            </a:r>
            <a:r>
              <a:rPr lang="en-US" sz="2000" dirty="0">
                <a:solidFill>
                  <a:schemeClr val="bg1"/>
                </a:solidFill>
              </a:rPr>
              <a:t> din </a:t>
            </a:r>
            <a:r>
              <a:rPr lang="en-US" sz="2000" dirty="0" err="1">
                <a:solidFill>
                  <a:schemeClr val="bg1"/>
                </a:solidFill>
              </a:rPr>
              <a:t>slotul</a:t>
            </a:r>
            <a:r>
              <a:rPr lang="en-US" sz="2000" dirty="0">
                <a:solidFill>
                  <a:schemeClr val="bg1"/>
                </a:solidFill>
              </a:rPr>
              <a:t> PCIe. </a:t>
            </a:r>
            <a:r>
              <a:rPr lang="en-US" sz="2000" dirty="0" err="1">
                <a:solidFill>
                  <a:schemeClr val="bg1"/>
                </a:solidFill>
              </a:rPr>
              <a:t>Cardurile</a:t>
            </a:r>
            <a:r>
              <a:rPr lang="en-US" sz="2000" dirty="0">
                <a:solidFill>
                  <a:schemeClr val="bg1"/>
                </a:solidFill>
              </a:rPr>
              <a:t> PCIe se </a:t>
            </a:r>
            <a:r>
              <a:rPr lang="en-US" sz="2000" dirty="0" err="1">
                <a:solidFill>
                  <a:schemeClr val="bg1"/>
                </a:solidFill>
              </a:rPr>
              <a:t>potrivesc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interschimbabil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în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sloturi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dar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lățimea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bandă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disponibilă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depinde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versiunea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standardului</a:t>
            </a:r>
            <a:r>
              <a:rPr lang="en-US" sz="2000" dirty="0">
                <a:solidFill>
                  <a:schemeClr val="bg1"/>
                </a:solidFill>
              </a:rPr>
              <a:t> PCIe al </a:t>
            </a:r>
            <a:r>
              <a:rPr lang="en-US" sz="2000" dirty="0" err="1">
                <a:solidFill>
                  <a:schemeClr val="bg1"/>
                </a:solidFill>
              </a:rPr>
              <a:t>plăcii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27" y="2491529"/>
            <a:ext cx="5000314" cy="265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8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48" y="687981"/>
            <a:ext cx="9812418" cy="1132428"/>
          </a:xfrm>
        </p:spPr>
        <p:txBody>
          <a:bodyPr/>
          <a:lstStyle/>
          <a:p>
            <a:pPr algn="ctr"/>
            <a:r>
              <a:rPr lang="ro-RO" dirty="0"/>
              <a:t>Standarde PCI_E exemplificare</a:t>
            </a:r>
            <a:br>
              <a:rPr lang="ro-RO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42" y="1635852"/>
            <a:ext cx="4867252" cy="2978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2" y="1635852"/>
            <a:ext cx="4640582" cy="35198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3064" y="5763237"/>
            <a:ext cx="457605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Testarea</a:t>
            </a: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stratului</a:t>
            </a: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fizic</a:t>
            </a: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PCIe</a:t>
            </a: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cu </a:t>
            </a:r>
            <a:r>
              <a:rPr lang="en-US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osciloscoape</a:t>
            </a: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, BERT </a:t>
            </a:r>
            <a:r>
              <a:rPr lang="en-US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și</a:t>
            </a: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analizoare</a:t>
            </a:r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de protocol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0" dirty="0"/>
              <a:t>Arhitectura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509574" y="3435546"/>
            <a:ext cx="7688276" cy="2455890"/>
          </a:xfrm>
        </p:spPr>
        <p:txBody>
          <a:bodyPr/>
          <a:lstStyle/>
          <a:p>
            <a:r>
              <a:rPr lang="ro-RO" b="0" i="0" dirty="0">
                <a:effectLst/>
                <a:latin typeface="Arial" panose="020B0604020202020204" pitchFamily="34" charset="0"/>
              </a:rPr>
              <a:t>Fiecare bandă a unei conexiuni PCI Express conține două perechi de fire – unul pentru a trimite și unul pentru a primi. Pachetele de date sunt transmise pe bandă la o rată de un bit pe ciclu. O conexiune x1, cea mai mică conexiune </a:t>
            </a:r>
            <a:r>
              <a:rPr lang="ro-RO" b="0" i="0" dirty="0" err="1">
                <a:effectLst/>
                <a:latin typeface="Arial" panose="020B0604020202020204" pitchFamily="34" charset="0"/>
              </a:rPr>
              <a:t>PCIe</a:t>
            </a:r>
            <a:r>
              <a:rPr lang="ro-RO" b="0" i="0" dirty="0">
                <a:effectLst/>
                <a:latin typeface="Arial" panose="020B0604020202020204" pitchFamily="34" charset="0"/>
              </a:rPr>
              <a:t>, are o bandă formată din patru fire. Acesta efectuează un bit pe ciclu în fiecare direcție. O conexiune x2 conține opt fire și transmite doi biți deodată, o conexiune x4 transmite patru biți, ș.a.m.d.</a:t>
            </a:r>
          </a:p>
          <a:p>
            <a:r>
              <a:rPr lang="ro-RO" b="0" i="0" dirty="0">
                <a:effectLst/>
                <a:latin typeface="Arial" panose="020B0604020202020204" pitchFamily="34" charset="0"/>
              </a:rPr>
              <a:t>Arhitectura magistralei seamănă cu arhitectura </a:t>
            </a:r>
            <a:r>
              <a:rPr lang="ro-RO" dirty="0">
                <a:latin typeface="Arial" panose="020B0604020202020204" pitchFamily="34" charset="0"/>
              </a:rPr>
              <a:t>USB</a:t>
            </a:r>
            <a:r>
              <a:rPr lang="ro-RO" b="0" i="0" dirty="0">
                <a:effectLst/>
                <a:latin typeface="Arial" panose="020B0604020202020204" pitchFamily="34" charset="0"/>
              </a:rPr>
              <a:t>, viteza superioară fiind asigurată de un număr mai mare de canale seriale prin care se transferă date simultan. Un canal conține 2 linii de transmisie seriale unidirecționale (simplex), fiecare linie fiind compusă din 2 fire cu transmisie diferențială </a:t>
            </a:r>
            <a:r>
              <a:rPr lang="ro-RO" dirty="0">
                <a:latin typeface="Arial" panose="020B0604020202020204" pitchFamily="34" charset="0"/>
              </a:rPr>
              <a:t>LVDS</a:t>
            </a:r>
            <a:r>
              <a:rPr lang="ro-RO" b="0" i="0" dirty="0">
                <a:effectLst/>
                <a:latin typeface="Arial" panose="020B0604020202020204" pitchFamily="34" charset="0"/>
              </a:rPr>
              <a:t> (</a:t>
            </a:r>
            <a:r>
              <a:rPr lang="ro-RO" b="0" i="0" dirty="0" err="1">
                <a:effectLst/>
                <a:latin typeface="Arial" panose="020B0604020202020204" pitchFamily="34" charset="0"/>
              </a:rPr>
              <a:t>Low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ro-RO" b="0" i="0" dirty="0" err="1">
                <a:effectLst/>
                <a:latin typeface="Arial" panose="020B0604020202020204" pitchFamily="34" charset="0"/>
              </a:rPr>
              <a:t>Voltage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ro-RO" b="0" i="0" dirty="0" err="1">
                <a:effectLst/>
                <a:latin typeface="Arial" panose="020B0604020202020204" pitchFamily="34" charset="0"/>
              </a:rPr>
              <a:t>Differential</a:t>
            </a:r>
            <a:r>
              <a:rPr lang="ro-RO" b="0" i="0" dirty="0">
                <a:effectLst/>
                <a:latin typeface="Arial" panose="020B0604020202020204" pitchFamily="34" charset="0"/>
              </a:rPr>
              <a:t> </a:t>
            </a:r>
            <a:r>
              <a:rPr lang="ro-RO" b="0" i="0" dirty="0" err="1">
                <a:effectLst/>
                <a:latin typeface="Arial" panose="020B0604020202020204" pitchFamily="34" charset="0"/>
              </a:rPr>
              <a:t>Signaling</a:t>
            </a:r>
            <a:r>
              <a:rPr lang="ro-RO" b="0" i="0" dirty="0"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5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9" r="15239"/>
          <a:stretch>
            <a:fillRect/>
          </a:stretch>
        </p:blipFill>
        <p:spPr>
          <a:xfrm>
            <a:off x="8856122" y="0"/>
            <a:ext cx="3335878" cy="3548543"/>
          </a:xfrm>
        </p:spPr>
      </p:pic>
    </p:spTree>
    <p:extLst>
      <p:ext uri="{BB962C8B-B14F-4D97-AF65-F5344CB8AC3E}">
        <p14:creationId xmlns:p14="http://schemas.microsoft.com/office/powerpoint/2010/main" val="15463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545" y="2530603"/>
            <a:ext cx="3086866" cy="721453"/>
          </a:xfrm>
        </p:spPr>
        <p:txBody>
          <a:bodyPr/>
          <a:lstStyle/>
          <a:p>
            <a:r>
              <a:rPr lang="ro-RO" sz="2800" dirty="0"/>
              <a:t>Latime de banda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5776753" y="696286"/>
            <a:ext cx="5917499" cy="5679347"/>
          </a:xfrm>
        </p:spPr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Creșterea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cererii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lățime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bandă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mare se </a:t>
            </a:r>
            <a:r>
              <a:rPr lang="en-US" dirty="0" err="1">
                <a:solidFill>
                  <a:schemeClr val="bg1"/>
                </a:solidFill>
              </a:rPr>
              <a:t>datorează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numărului</a:t>
            </a:r>
            <a:r>
              <a:rPr lang="en-US" dirty="0">
                <a:solidFill>
                  <a:schemeClr val="bg1"/>
                </a:solidFill>
              </a:rPr>
              <a:t> tot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mare de </a:t>
            </a:r>
            <a:r>
              <a:rPr lang="en-US" dirty="0" err="1">
                <a:solidFill>
                  <a:schemeClr val="bg1"/>
                </a:solidFill>
              </a:rPr>
              <a:t>utilizatori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dispozitive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ale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utilizator</a:t>
            </a:r>
            <a:r>
              <a:rPr lang="ro-RO" dirty="0" err="1">
                <a:solidFill>
                  <a:schemeClr val="bg1"/>
                </a:solidFill>
              </a:rPr>
              <a:t>ilor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implementate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fiecare</a:t>
            </a:r>
            <a:r>
              <a:rPr lang="en-US" dirty="0">
                <a:solidFill>
                  <a:schemeClr val="bg1"/>
                </a:solidFill>
              </a:rPr>
              <a:t> zi. PCI Express a </a:t>
            </a:r>
            <a:r>
              <a:rPr lang="en-US" dirty="0" err="1">
                <a:solidFill>
                  <a:schemeClr val="bg1"/>
                </a:solidFill>
              </a:rPr>
              <a:t>făcut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treabă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excelentă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ține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pasul</a:t>
            </a:r>
            <a:r>
              <a:rPr lang="en-US" dirty="0">
                <a:solidFill>
                  <a:schemeClr val="bg1"/>
                </a:solidFill>
              </a:rPr>
              <a:t> cu </a:t>
            </a:r>
            <a:r>
              <a:rPr lang="en-US" dirty="0" err="1">
                <a:solidFill>
                  <a:schemeClr val="bg1"/>
                </a:solidFill>
              </a:rPr>
              <a:t>această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cerere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crescută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lățime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bandă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definind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rată</a:t>
            </a:r>
            <a:r>
              <a:rPr lang="en-US" dirty="0">
                <a:solidFill>
                  <a:schemeClr val="bg1"/>
                </a:solidFill>
              </a:rPr>
              <a:t> de date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rapidă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fiecare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trei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până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patru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ani</a:t>
            </a:r>
            <a:r>
              <a:rPr lang="en-US" dirty="0">
                <a:solidFill>
                  <a:schemeClr val="bg1"/>
                </a:solidFill>
              </a:rPr>
              <a:t>. Dar </a:t>
            </a:r>
            <a:r>
              <a:rPr lang="en-US" dirty="0" err="1">
                <a:solidFill>
                  <a:schemeClr val="bg1"/>
                </a:solidFill>
              </a:rPr>
              <a:t>proiectarea</a:t>
            </a:r>
            <a:r>
              <a:rPr lang="en-US" dirty="0">
                <a:solidFill>
                  <a:schemeClr val="bg1"/>
                </a:solidFill>
              </a:rPr>
              <a:t> la rate de date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mari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în</a:t>
            </a:r>
            <a:r>
              <a:rPr lang="en-US" dirty="0">
                <a:solidFill>
                  <a:schemeClr val="bg1"/>
                </a:solidFill>
              </a:rPr>
              <a:t> special la 8 </a:t>
            </a:r>
            <a:r>
              <a:rPr lang="en-US" dirty="0" err="1">
                <a:solidFill>
                  <a:schemeClr val="bg1"/>
                </a:solidFill>
              </a:rPr>
              <a:t>Gbps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poate</a:t>
            </a:r>
            <a:r>
              <a:rPr lang="en-US" dirty="0">
                <a:solidFill>
                  <a:schemeClr val="bg1"/>
                </a:solidFill>
              </a:rPr>
              <a:t> fi </a:t>
            </a:r>
            <a:r>
              <a:rPr lang="en-US" dirty="0" err="1">
                <a:solidFill>
                  <a:schemeClr val="bg1"/>
                </a:solidFill>
              </a:rPr>
              <a:t>destul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dificilă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Acest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lucru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datorează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limitatorilor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lățime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bandă</a:t>
            </a:r>
            <a:r>
              <a:rPr lang="en-US" dirty="0">
                <a:solidFill>
                  <a:schemeClr val="bg1"/>
                </a:solidFill>
              </a:rPr>
              <a:t>, cum </a:t>
            </a:r>
            <a:r>
              <a:rPr lang="en-US" dirty="0" err="1">
                <a:solidFill>
                  <a:schemeClr val="bg1"/>
                </a:solidFill>
              </a:rPr>
              <a:t>ar</a:t>
            </a:r>
            <a:r>
              <a:rPr lang="en-US" dirty="0">
                <a:solidFill>
                  <a:schemeClr val="bg1"/>
                </a:solidFill>
              </a:rPr>
              <a:t> fi </a:t>
            </a:r>
            <a:r>
              <a:rPr lang="en-US" dirty="0" err="1">
                <a:solidFill>
                  <a:schemeClr val="bg1"/>
                </a:solidFill>
              </a:rPr>
              <a:t>urmele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plăcii</a:t>
            </a:r>
            <a:r>
              <a:rPr lang="en-US" dirty="0">
                <a:solidFill>
                  <a:schemeClr val="bg1"/>
                </a:solidFill>
              </a:rPr>
              <a:t> de circuit </a:t>
            </a:r>
            <a:r>
              <a:rPr lang="en-US" dirty="0" err="1">
                <a:solidFill>
                  <a:schemeClr val="bg1"/>
                </a:solidFill>
              </a:rPr>
              <a:t>imprimat</a:t>
            </a:r>
            <a:r>
              <a:rPr lang="en-US" dirty="0">
                <a:solidFill>
                  <a:schemeClr val="bg1"/>
                </a:solidFill>
              </a:rPr>
              <a:t> (PCB), </a:t>
            </a:r>
            <a:r>
              <a:rPr lang="en-US" dirty="0" err="1">
                <a:solidFill>
                  <a:schemeClr val="bg1"/>
                </a:solidFill>
              </a:rPr>
              <a:t>conectorii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chiar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pachetele</a:t>
            </a:r>
            <a:r>
              <a:rPr lang="en-US" dirty="0">
                <a:solidFill>
                  <a:schemeClr val="bg1"/>
                </a:solidFill>
              </a:rPr>
              <a:t> IC.</a:t>
            </a:r>
          </a:p>
          <a:p>
            <a:r>
              <a:rPr lang="ro-RO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Potrivit</a:t>
            </a:r>
            <a:r>
              <a:rPr lang="en-US" dirty="0">
                <a:solidFill>
                  <a:schemeClr val="bg1"/>
                </a:solidFill>
              </a:rPr>
              <a:t> Cisco Visual Networking Index Forecast, </a:t>
            </a:r>
            <a:r>
              <a:rPr lang="en-US" dirty="0" err="1">
                <a:solidFill>
                  <a:schemeClr val="bg1"/>
                </a:solidFill>
              </a:rPr>
              <a:t>traficul</a:t>
            </a:r>
            <a:r>
              <a:rPr lang="en-US" dirty="0">
                <a:solidFill>
                  <a:schemeClr val="bg1"/>
                </a:solidFill>
              </a:rPr>
              <a:t> IP global a </a:t>
            </a:r>
            <a:r>
              <a:rPr lang="en-US" dirty="0" err="1">
                <a:solidFill>
                  <a:schemeClr val="bg1"/>
                </a:solidFill>
              </a:rPr>
              <a:t>crescut</a:t>
            </a:r>
            <a:r>
              <a:rPr lang="en-US" dirty="0">
                <a:solidFill>
                  <a:schemeClr val="bg1"/>
                </a:solidFill>
              </a:rPr>
              <a:t> de opt </a:t>
            </a:r>
            <a:r>
              <a:rPr lang="en-US" dirty="0" err="1">
                <a:solidFill>
                  <a:schemeClr val="bg1"/>
                </a:solidFill>
              </a:rPr>
              <a:t>ori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ultimii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cinci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crește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patru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până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în</a:t>
            </a:r>
            <a:r>
              <a:rPr lang="en-US" dirty="0">
                <a:solidFill>
                  <a:schemeClr val="bg1"/>
                </a:solidFill>
              </a:rPr>
              <a:t> 2016, </a:t>
            </a:r>
            <a:r>
              <a:rPr lang="en-US" dirty="0" err="1">
                <a:solidFill>
                  <a:schemeClr val="bg1"/>
                </a:solidFill>
              </a:rPr>
              <a:t>ceea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implică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rată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creștere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anuală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compusă</a:t>
            </a:r>
            <a:r>
              <a:rPr lang="en-US" dirty="0">
                <a:solidFill>
                  <a:schemeClr val="bg1"/>
                </a:solidFill>
              </a:rPr>
              <a:t> de 29%. Se </a:t>
            </a:r>
            <a:r>
              <a:rPr lang="en-US" dirty="0" err="1">
                <a:solidFill>
                  <a:schemeClr val="bg1"/>
                </a:solidFill>
              </a:rPr>
              <a:t>așteaptă</a:t>
            </a:r>
            <a:r>
              <a:rPr lang="en-US" dirty="0">
                <a:solidFill>
                  <a:schemeClr val="bg1"/>
                </a:solidFill>
              </a:rPr>
              <a:t> ca </a:t>
            </a:r>
            <a:r>
              <a:rPr lang="en-US" dirty="0" err="1">
                <a:solidFill>
                  <a:schemeClr val="bg1"/>
                </a:solidFill>
              </a:rPr>
              <a:t>traficul</a:t>
            </a:r>
            <a:r>
              <a:rPr lang="en-US" dirty="0">
                <a:solidFill>
                  <a:schemeClr val="bg1"/>
                </a:solidFill>
              </a:rPr>
              <a:t> IP total </a:t>
            </a:r>
            <a:r>
              <a:rPr lang="en-US" dirty="0" err="1">
                <a:solidFill>
                  <a:schemeClr val="bg1"/>
                </a:solidFill>
              </a:rPr>
              <a:t>să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crească</a:t>
            </a:r>
            <a:r>
              <a:rPr lang="en-US" dirty="0">
                <a:solidFill>
                  <a:schemeClr val="bg1"/>
                </a:solidFill>
              </a:rPr>
              <a:t> la 110 </a:t>
            </a:r>
            <a:r>
              <a:rPr lang="en-US" dirty="0" err="1">
                <a:solidFill>
                  <a:schemeClr val="bg1"/>
                </a:solidFill>
              </a:rPr>
              <a:t>exaocteți</a:t>
            </a:r>
            <a:r>
              <a:rPr lang="en-US" dirty="0">
                <a:solidFill>
                  <a:schemeClr val="bg1"/>
                </a:solidFill>
              </a:rPr>
              <a:t> (EB) </a:t>
            </a:r>
            <a:r>
              <a:rPr lang="en-US" dirty="0" err="1">
                <a:solidFill>
                  <a:schemeClr val="bg1"/>
                </a:solidFill>
              </a:rPr>
              <a:t>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lună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până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în</a:t>
            </a:r>
            <a:r>
              <a:rPr lang="en-US" dirty="0">
                <a:solidFill>
                  <a:schemeClr val="bg1"/>
                </a:solidFill>
              </a:rPr>
              <a:t> 2016. (Un </a:t>
            </a:r>
            <a:r>
              <a:rPr lang="en-US" dirty="0" err="1">
                <a:solidFill>
                  <a:schemeClr val="bg1"/>
                </a:solidFill>
              </a:rPr>
              <a:t>exaoctet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este</a:t>
            </a:r>
            <a:r>
              <a:rPr lang="en-US" dirty="0">
                <a:solidFill>
                  <a:schemeClr val="bg1"/>
                </a:solidFill>
              </a:rPr>
              <a:t> de 1018--un </a:t>
            </a:r>
            <a:r>
              <a:rPr lang="en-US" dirty="0" err="1">
                <a:solidFill>
                  <a:schemeClr val="bg1"/>
                </a:solidFill>
              </a:rPr>
              <a:t>milion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teraocteți</a:t>
            </a:r>
            <a:r>
              <a:rPr lang="en-US" dirty="0">
                <a:solidFill>
                  <a:schemeClr val="bg1"/>
                </a:solidFill>
              </a:rPr>
              <a:t>.) </a:t>
            </a:r>
            <a:r>
              <a:rPr lang="en-US" dirty="0" err="1">
                <a:solidFill>
                  <a:schemeClr val="bg1"/>
                </a:solidFill>
              </a:rPr>
              <a:t>Creșterea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traficului</a:t>
            </a:r>
            <a:r>
              <a:rPr lang="en-US" dirty="0">
                <a:solidFill>
                  <a:schemeClr val="bg1"/>
                </a:solidFill>
              </a:rPr>
              <a:t> IP se </a:t>
            </a:r>
            <a:r>
              <a:rPr lang="en-US" dirty="0" err="1">
                <a:solidFill>
                  <a:schemeClr val="bg1"/>
                </a:solidFill>
              </a:rPr>
              <a:t>datorează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creșterii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unei</a:t>
            </a:r>
            <a:r>
              <a:rPr lang="en-US" dirty="0">
                <a:solidFill>
                  <a:schemeClr val="bg1"/>
                </a:solidFill>
              </a:rPr>
              <a:t> game </a:t>
            </a:r>
            <a:r>
              <a:rPr lang="en-US" dirty="0" err="1">
                <a:solidFill>
                  <a:schemeClr val="bg1"/>
                </a:solidFill>
              </a:rPr>
              <a:t>largi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aplicații</a:t>
            </a:r>
            <a:r>
              <a:rPr lang="en-US" dirty="0">
                <a:solidFill>
                  <a:schemeClr val="bg1"/>
                </a:solidFill>
              </a:rPr>
              <a:t> intensive </a:t>
            </a:r>
            <a:r>
              <a:rPr lang="en-US" dirty="0" err="1">
                <a:solidFill>
                  <a:schemeClr val="bg1"/>
                </a:solidFill>
              </a:rPr>
              <a:t>în</a:t>
            </a:r>
            <a:r>
              <a:rPr lang="en-US" dirty="0">
                <a:solidFill>
                  <a:schemeClr val="bg1"/>
                </a:solidFill>
              </a:rPr>
              <a:t> date, cum </a:t>
            </a:r>
            <a:r>
              <a:rPr lang="en-US" dirty="0" err="1">
                <a:solidFill>
                  <a:schemeClr val="bg1"/>
                </a:solidFill>
              </a:rPr>
              <a:t>ar</a:t>
            </a:r>
            <a:r>
              <a:rPr lang="en-US" dirty="0">
                <a:solidFill>
                  <a:schemeClr val="bg1"/>
                </a:solidFill>
              </a:rPr>
              <a:t> fi </a:t>
            </a:r>
            <a:r>
              <a:rPr lang="en-US" dirty="0" err="1">
                <a:solidFill>
                  <a:schemeClr val="bg1"/>
                </a:solidFill>
              </a:rPr>
              <a:t>precum</a:t>
            </a:r>
            <a:r>
              <a:rPr lang="en-US" dirty="0">
                <a:solidFill>
                  <a:schemeClr val="bg1"/>
                </a:solidFill>
              </a:rPr>
              <a:t> video, voce, </a:t>
            </a:r>
            <a:r>
              <a:rPr lang="en-US" dirty="0" err="1">
                <a:solidFill>
                  <a:schemeClr val="bg1"/>
                </a:solidFill>
              </a:rPr>
              <a:t>stocare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rețea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chiar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învățământ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distanță.ei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5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53" y="344034"/>
            <a:ext cx="9812418" cy="1418998"/>
          </a:xfrm>
        </p:spPr>
        <p:txBody>
          <a:bodyPr/>
          <a:lstStyle/>
          <a:p>
            <a:pPr algn="ctr"/>
            <a:r>
              <a:rPr lang="ro-RO" dirty="0"/>
              <a:t>Latime d</a:t>
            </a:r>
            <a:r>
              <a:rPr lang="en-US" dirty="0"/>
              <a:t>e </a:t>
            </a:r>
            <a:r>
              <a:rPr lang="ro-RO" dirty="0"/>
              <a:t>banda </a:t>
            </a:r>
            <a:br>
              <a:rPr lang="en-US" dirty="0"/>
            </a:br>
            <a:r>
              <a:rPr lang="en-US" dirty="0" err="1"/>
              <a:t>grafice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76" y="2066116"/>
            <a:ext cx="5063894" cy="28487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975" y="2030995"/>
            <a:ext cx="3949315" cy="28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9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4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5" r="29795"/>
          <a:stretch>
            <a:fillRect/>
          </a:stretch>
        </p:blipFill>
        <p:spPr>
          <a:xfrm>
            <a:off x="7560269" y="458187"/>
            <a:ext cx="4248873" cy="4731130"/>
          </a:xfr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517426" y="2088859"/>
            <a:ext cx="5874985" cy="4303552"/>
          </a:xfrm>
        </p:spPr>
        <p:txBody>
          <a:bodyPr/>
          <a:lstStyle/>
          <a:p>
            <a:r>
              <a:rPr lang="ro-RO" sz="1800" dirty="0"/>
              <a:t>	</a:t>
            </a:r>
            <a:r>
              <a:rPr lang="en-US" sz="1800" dirty="0"/>
              <a:t>PCIe </a:t>
            </a:r>
            <a:r>
              <a:rPr lang="en-US" sz="1800" dirty="0" err="1"/>
              <a:t>oferă</a:t>
            </a:r>
            <a:r>
              <a:rPr lang="en-US" sz="1800" dirty="0"/>
              <a:t> o </a:t>
            </a:r>
            <a:r>
              <a:rPr lang="en-US" sz="1800" dirty="0" err="1"/>
              <a:t>formă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fiabilă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eficientă</a:t>
            </a:r>
            <a:r>
              <a:rPr lang="en-US" sz="1800" dirty="0"/>
              <a:t> de </a:t>
            </a:r>
            <a:r>
              <a:rPr lang="en-US" sz="1800" dirty="0" err="1"/>
              <a:t>comunicare</a:t>
            </a:r>
            <a:r>
              <a:rPr lang="en-US" sz="1800" dirty="0"/>
              <a:t> </a:t>
            </a:r>
            <a:r>
              <a:rPr lang="en-US" sz="1800" dirty="0" err="1"/>
              <a:t>între</a:t>
            </a:r>
            <a:r>
              <a:rPr lang="en-US" sz="1800" dirty="0"/>
              <a:t> </a:t>
            </a:r>
            <a:r>
              <a:rPr lang="en-US" sz="1800" dirty="0" err="1"/>
              <a:t>componente</a:t>
            </a:r>
            <a:r>
              <a:rPr lang="en-US" sz="1800" dirty="0"/>
              <a:t>, care </a:t>
            </a:r>
            <a:r>
              <a:rPr lang="en-US" sz="1800" dirty="0" err="1"/>
              <a:t>ajută</a:t>
            </a:r>
            <a:r>
              <a:rPr lang="en-US" sz="1800" dirty="0"/>
              <a:t> la </a:t>
            </a:r>
            <a:r>
              <a:rPr lang="en-US" sz="1800" dirty="0" err="1"/>
              <a:t>reducerea</a:t>
            </a:r>
            <a:r>
              <a:rPr lang="en-US" sz="1800" dirty="0"/>
              <a:t> </a:t>
            </a:r>
            <a:r>
              <a:rPr lang="en-US" sz="1800" dirty="0" err="1"/>
              <a:t>decalajului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lag-</a:t>
            </a:r>
            <a:r>
              <a:rPr lang="en-US" sz="1800" dirty="0" err="1"/>
              <a:t>ului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timpul</a:t>
            </a:r>
            <a:r>
              <a:rPr lang="en-US" sz="1800" dirty="0"/>
              <a:t> </a:t>
            </a:r>
            <a:r>
              <a:rPr lang="en-US" sz="1800" dirty="0" err="1"/>
              <a:t>sesiunilor</a:t>
            </a:r>
            <a:r>
              <a:rPr lang="en-US" sz="1800" dirty="0"/>
              <a:t> intense de </a:t>
            </a:r>
            <a:r>
              <a:rPr lang="en-US" sz="1800" dirty="0" err="1"/>
              <a:t>joc</a:t>
            </a:r>
            <a:r>
              <a:rPr lang="en-US" sz="1800" dirty="0"/>
              <a:t>. De </a:t>
            </a:r>
            <a:r>
              <a:rPr lang="en-US" sz="1800" dirty="0" err="1"/>
              <a:t>asemenea</a:t>
            </a:r>
            <a:r>
              <a:rPr lang="en-US" sz="1800" dirty="0"/>
              <a:t>, </a:t>
            </a:r>
            <a:r>
              <a:rPr lang="en-US" sz="1800" dirty="0" err="1"/>
              <a:t>vă</a:t>
            </a:r>
            <a:r>
              <a:rPr lang="en-US" sz="1800" dirty="0"/>
              <a:t> </a:t>
            </a:r>
            <a:r>
              <a:rPr lang="en-US" sz="1800" dirty="0" err="1"/>
              <a:t>permite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</a:t>
            </a:r>
            <a:r>
              <a:rPr lang="en-US" sz="1800" dirty="0" err="1"/>
              <a:t>conectați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multe</a:t>
            </a:r>
            <a:r>
              <a:rPr lang="en-US" sz="1800" dirty="0"/>
              <a:t> </a:t>
            </a:r>
            <a:r>
              <a:rPr lang="en-US" sz="1800" dirty="0" err="1"/>
              <a:t>periferice</a:t>
            </a:r>
            <a:r>
              <a:rPr lang="en-US" sz="1800" dirty="0"/>
              <a:t> </a:t>
            </a:r>
            <a:r>
              <a:rPr lang="en-US" sz="1800" dirty="0" err="1"/>
              <a:t>simultan</a:t>
            </a:r>
            <a:r>
              <a:rPr lang="en-US" sz="1800" dirty="0"/>
              <a:t>, cu o </a:t>
            </a:r>
            <a:r>
              <a:rPr lang="en-US" sz="1800" dirty="0" err="1"/>
              <a:t>latență</a:t>
            </a:r>
            <a:r>
              <a:rPr lang="en-US" sz="1800" dirty="0"/>
              <a:t> </a:t>
            </a:r>
            <a:r>
              <a:rPr lang="en-US" sz="1800" dirty="0" err="1"/>
              <a:t>minimă</a:t>
            </a:r>
            <a:r>
              <a:rPr lang="en-US" sz="1800" dirty="0"/>
              <a:t>, </a:t>
            </a:r>
            <a:r>
              <a:rPr lang="en-US" sz="1800" dirty="0" err="1"/>
              <a:t>făcându</a:t>
            </a:r>
            <a:r>
              <a:rPr lang="en-US" sz="1800" dirty="0"/>
              <a:t>-l perfect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cei</a:t>
            </a:r>
            <a:r>
              <a:rPr lang="en-US" sz="1800" dirty="0"/>
              <a:t> care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</a:t>
            </a:r>
            <a:r>
              <a:rPr lang="en-US" sz="1800" dirty="0" err="1"/>
              <a:t>facă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multe</a:t>
            </a:r>
            <a:r>
              <a:rPr lang="en-US" sz="1800" dirty="0"/>
              <a:t> </a:t>
            </a:r>
            <a:r>
              <a:rPr lang="en-US" sz="1800" dirty="0" err="1"/>
              <a:t>sarcini</a:t>
            </a:r>
            <a:r>
              <a:rPr lang="en-US" sz="1800" dirty="0"/>
              <a:t>.</a:t>
            </a:r>
          </a:p>
          <a:p>
            <a:r>
              <a:rPr lang="ro-RO" sz="1800" dirty="0"/>
              <a:t>	</a:t>
            </a:r>
            <a:r>
              <a:rPr lang="en-US" sz="1800" dirty="0" err="1"/>
              <a:t>PCIe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, de </a:t>
            </a:r>
            <a:r>
              <a:rPr lang="en-US" sz="1800" dirty="0" err="1"/>
              <a:t>asemenea</a:t>
            </a:r>
            <a:r>
              <a:rPr lang="en-US" sz="1800" dirty="0"/>
              <a:t>, </a:t>
            </a:r>
            <a:r>
              <a:rPr lang="en-US" sz="1800" dirty="0" err="1"/>
              <a:t>potrivit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aplicațiile</a:t>
            </a:r>
            <a:r>
              <a:rPr lang="en-US" sz="1800" dirty="0"/>
              <a:t> </a:t>
            </a:r>
            <a:r>
              <a:rPr lang="en-US" sz="1800" dirty="0" err="1"/>
              <a:t>industriale</a:t>
            </a:r>
            <a:r>
              <a:rPr lang="en-US" sz="1800" dirty="0"/>
              <a:t>, </a:t>
            </a:r>
            <a:r>
              <a:rPr lang="en-US" sz="1800" dirty="0" err="1"/>
              <a:t>deoarece</a:t>
            </a:r>
            <a:r>
              <a:rPr lang="en-US" sz="1800" dirty="0"/>
              <a:t> </a:t>
            </a:r>
            <a:r>
              <a:rPr lang="en-US" sz="1800" dirty="0" err="1"/>
              <a:t>consumul</a:t>
            </a:r>
            <a:r>
              <a:rPr lang="en-US" sz="1800" dirty="0"/>
              <a:t> </a:t>
            </a:r>
            <a:r>
              <a:rPr lang="en-US" sz="1800" dirty="0" err="1"/>
              <a:t>său</a:t>
            </a:r>
            <a:r>
              <a:rPr lang="en-US" sz="1800" dirty="0"/>
              <a:t> </a:t>
            </a:r>
            <a:r>
              <a:rPr lang="en-US" sz="1800" dirty="0" err="1"/>
              <a:t>scăzut</a:t>
            </a:r>
            <a:r>
              <a:rPr lang="en-US" sz="1800" dirty="0"/>
              <a:t> de </a:t>
            </a:r>
            <a:r>
              <a:rPr lang="en-US" sz="1800" dirty="0" err="1"/>
              <a:t>energie</a:t>
            </a:r>
            <a:r>
              <a:rPr lang="en-US" sz="1800" dirty="0"/>
              <a:t> </a:t>
            </a:r>
            <a:r>
              <a:rPr lang="en-US" sz="1800" dirty="0" err="1"/>
              <a:t>îl</a:t>
            </a:r>
            <a:r>
              <a:rPr lang="en-US" sz="1800" dirty="0"/>
              <a:t> face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eficient</a:t>
            </a:r>
            <a:r>
              <a:rPr lang="en-US" sz="1800" dirty="0"/>
              <a:t> din </a:t>
            </a:r>
            <a:r>
              <a:rPr lang="en-US" sz="1800" dirty="0" err="1"/>
              <a:t>punct</a:t>
            </a:r>
            <a:r>
              <a:rPr lang="en-US" sz="1800" dirty="0"/>
              <a:t> de </a:t>
            </a:r>
            <a:r>
              <a:rPr lang="en-US" sz="1800" dirty="0" err="1"/>
              <a:t>vedere</a:t>
            </a:r>
            <a:r>
              <a:rPr lang="en-US" sz="1800" dirty="0"/>
              <a:t> energetic </a:t>
            </a:r>
            <a:r>
              <a:rPr lang="en-US" sz="1800" dirty="0" err="1"/>
              <a:t>decât</a:t>
            </a:r>
            <a:r>
              <a:rPr lang="en-US" sz="1800" dirty="0"/>
              <a:t> </a:t>
            </a:r>
            <a:r>
              <a:rPr lang="en-US" sz="1800" dirty="0" err="1"/>
              <a:t>alți</a:t>
            </a:r>
            <a:r>
              <a:rPr lang="en-US" sz="1800" dirty="0"/>
              <a:t> </a:t>
            </a:r>
            <a:r>
              <a:rPr lang="en-US" sz="1800" dirty="0" err="1"/>
              <a:t>conectori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cabluri</a:t>
            </a:r>
            <a:r>
              <a:rPr lang="en-US" sz="1800" dirty="0"/>
              <a:t>. </a:t>
            </a:r>
            <a:r>
              <a:rPr lang="en-US" sz="1800" dirty="0" err="1"/>
              <a:t>Acest</a:t>
            </a:r>
            <a:r>
              <a:rPr lang="en-US" sz="1800" dirty="0"/>
              <a:t> </a:t>
            </a:r>
            <a:r>
              <a:rPr lang="en-US" sz="1800" dirty="0" err="1"/>
              <a:t>lucru</a:t>
            </a:r>
            <a:r>
              <a:rPr lang="en-US" sz="1800" dirty="0"/>
              <a:t> </a:t>
            </a:r>
            <a:r>
              <a:rPr lang="en-US" sz="1800" dirty="0" err="1"/>
              <a:t>ajută</a:t>
            </a:r>
            <a:r>
              <a:rPr lang="en-US" sz="1800" dirty="0"/>
              <a:t> la </a:t>
            </a:r>
            <a:r>
              <a:rPr lang="en-US" sz="1800" dirty="0" err="1"/>
              <a:t>menținerea</a:t>
            </a:r>
            <a:r>
              <a:rPr lang="en-US" sz="1800" dirty="0"/>
              <a:t> </a:t>
            </a:r>
            <a:r>
              <a:rPr lang="en-US" sz="1800" dirty="0" err="1"/>
              <a:t>costurilor</a:t>
            </a:r>
            <a:r>
              <a:rPr lang="en-US" sz="1800" dirty="0"/>
              <a:t> la un </a:t>
            </a:r>
            <a:r>
              <a:rPr lang="en-US" sz="1800" dirty="0" err="1"/>
              <a:t>nivel</a:t>
            </a:r>
            <a:r>
              <a:rPr lang="en-US" sz="1800" dirty="0"/>
              <a:t> </a:t>
            </a:r>
            <a:r>
              <a:rPr lang="en-US" sz="1800" dirty="0" err="1"/>
              <a:t>scăzut</a:t>
            </a:r>
            <a:r>
              <a:rPr lang="en-US" sz="1800" dirty="0"/>
              <a:t>, </a:t>
            </a:r>
            <a:r>
              <a:rPr lang="en-US" sz="1800" dirty="0" err="1"/>
              <a:t>asigurând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același</a:t>
            </a:r>
            <a:r>
              <a:rPr lang="en-US" sz="1800" dirty="0"/>
              <a:t> </a:t>
            </a:r>
            <a:r>
              <a:rPr lang="en-US" sz="1800" dirty="0" err="1"/>
              <a:t>timp</a:t>
            </a:r>
            <a:r>
              <a:rPr lang="en-US" sz="1800" dirty="0"/>
              <a:t> </a:t>
            </a:r>
            <a:r>
              <a:rPr lang="en-US" sz="1800" dirty="0" err="1"/>
              <a:t>cel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înalt</a:t>
            </a:r>
            <a:r>
              <a:rPr lang="en-US" sz="1800" dirty="0"/>
              <a:t> </a:t>
            </a:r>
            <a:r>
              <a:rPr lang="en-US" sz="1800" dirty="0" err="1"/>
              <a:t>nivel</a:t>
            </a:r>
            <a:r>
              <a:rPr lang="en-US" sz="1800" dirty="0"/>
              <a:t> de </a:t>
            </a:r>
            <a:r>
              <a:rPr lang="en-US" sz="1800" dirty="0" err="1"/>
              <a:t>performanță</a:t>
            </a:r>
            <a:r>
              <a:rPr lang="en-US" sz="1800" dirty="0"/>
              <a:t> </a:t>
            </a:r>
            <a:r>
              <a:rPr lang="en-US" sz="1800" dirty="0" err="1"/>
              <a:t>cerut</a:t>
            </a:r>
            <a:r>
              <a:rPr lang="en-US" sz="1800" dirty="0"/>
              <a:t> de </a:t>
            </a:r>
            <a:r>
              <a:rPr lang="en-US" sz="1800" dirty="0" err="1"/>
              <a:t>sarcinile</a:t>
            </a:r>
            <a:r>
              <a:rPr lang="en-US" sz="1800" dirty="0"/>
              <a:t> de </a:t>
            </a:r>
            <a:r>
              <a:rPr lang="en-US" sz="1800" dirty="0" err="1"/>
              <a:t>lucru</a:t>
            </a:r>
            <a:r>
              <a:rPr lang="en-US" sz="1800" dirty="0"/>
              <a:t> </a:t>
            </a:r>
            <a:r>
              <a:rPr lang="en-US" sz="1800" dirty="0" err="1"/>
              <a:t>solicitante</a:t>
            </a:r>
            <a:r>
              <a:rPr lang="en-US" sz="1800" dirty="0"/>
              <a:t>, cum </a:t>
            </a:r>
            <a:r>
              <a:rPr lang="en-US" sz="1800" dirty="0" err="1"/>
              <a:t>ar</a:t>
            </a:r>
            <a:r>
              <a:rPr lang="en-US" sz="1800" dirty="0"/>
              <a:t> fi </a:t>
            </a:r>
            <a:r>
              <a:rPr lang="en-US" sz="1800" dirty="0" err="1"/>
              <a:t>învățarea</a:t>
            </a:r>
            <a:r>
              <a:rPr lang="en-US" sz="1800" dirty="0"/>
              <a:t> </a:t>
            </a:r>
            <a:r>
              <a:rPr lang="en-US" sz="1800" dirty="0" err="1"/>
              <a:t>automată</a:t>
            </a:r>
            <a:r>
              <a:rPr lang="en-US" sz="1800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8095" y="458187"/>
            <a:ext cx="6269265" cy="1325563"/>
          </a:xfrm>
        </p:spPr>
        <p:txBody>
          <a:bodyPr/>
          <a:lstStyle/>
          <a:p>
            <a:r>
              <a:rPr lang="ro-RO" dirty="0"/>
              <a:t>Este PCI-E important?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2" id="{93B44BEE-AA18-4720-B555-E5F46C5F93FC}" vid="{88E458CA-BB4B-4D24-B4FE-119ECB54A9B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DB3C62-858A-4A01-AFEF-21E0BB8CE2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0009351-EDD4-484E-ACD6-D50CCB137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77570E-71D6-4005-B631-1B00A1197B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1008</Words>
  <Application>Microsoft Office PowerPoint</Application>
  <PresentationFormat>Ecran lat</PresentationFormat>
  <Paragraphs>35</Paragraphs>
  <Slides>13</Slides>
  <Notes>2</Notes>
  <HiddenSlides>0</HiddenSlides>
  <MMClips>0</MMClips>
  <ScaleCrop>false</ScaleCrop>
  <HeadingPairs>
    <vt:vector size="6" baseType="variant">
      <vt:variant>
        <vt:lpstr>Fonturi utilizate</vt:lpstr>
      </vt:variant>
      <vt:variant>
        <vt:i4>7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13</vt:i4>
      </vt:variant>
    </vt:vector>
  </HeadingPairs>
  <TitlesOfParts>
    <vt:vector size="21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Custom</vt:lpstr>
      <vt:lpstr>Prezentare PowerPoint</vt:lpstr>
      <vt:lpstr>Ce este PCI-E?</vt:lpstr>
      <vt:lpstr>Cum funcționează PCI Express? </vt:lpstr>
      <vt:lpstr>Standarde PCI-E </vt:lpstr>
      <vt:lpstr>Standarde PCI_E exemplificare </vt:lpstr>
      <vt:lpstr>Arhitectura</vt:lpstr>
      <vt:lpstr>Latime de banda</vt:lpstr>
      <vt:lpstr>Latime de banda  grafice</vt:lpstr>
      <vt:lpstr>Este PCI-E important? </vt:lpstr>
      <vt:lpstr>La ce este folosit PCI-E? </vt:lpstr>
      <vt:lpstr>Prezentare PowerPoint</vt:lpstr>
      <vt:lpstr>Bibliografie </vt:lpstr>
      <vt:lpstr>Mulțumim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2023-09-14T05:46:04Z</dcterms:created>
  <dcterms:modified xsi:type="dcterms:W3CDTF">2024-01-08T18:49:40Z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5b58b62f-6f94-46bd-8089-18e64b0a9abb_Enabled">
    <vt:lpwstr>true</vt:lpwstr>
  </property>
  <property fmtid="{D5CDD505-2E9C-101B-9397-08002B2CF9AE}" pid="5" name="MSIP_Label_5b58b62f-6f94-46bd-8089-18e64b0a9abb_SetDate">
    <vt:lpwstr>2024-01-06T18:33:07Z</vt:lpwstr>
  </property>
  <property fmtid="{D5CDD505-2E9C-101B-9397-08002B2CF9AE}" pid="6" name="MSIP_Label_5b58b62f-6f94-46bd-8089-18e64b0a9abb_Method">
    <vt:lpwstr>Standard</vt:lpwstr>
  </property>
  <property fmtid="{D5CDD505-2E9C-101B-9397-08002B2CF9AE}" pid="7" name="MSIP_Label_5b58b62f-6f94-46bd-8089-18e64b0a9abb_Name">
    <vt:lpwstr>defa4170-0d19-0005-0004-bc88714345d2</vt:lpwstr>
  </property>
  <property fmtid="{D5CDD505-2E9C-101B-9397-08002B2CF9AE}" pid="8" name="MSIP_Label_5b58b62f-6f94-46bd-8089-18e64b0a9abb_SiteId">
    <vt:lpwstr>a6eb79fa-c4a9-4cce-818d-b85274d15305</vt:lpwstr>
  </property>
  <property fmtid="{D5CDD505-2E9C-101B-9397-08002B2CF9AE}" pid="9" name="MSIP_Label_5b58b62f-6f94-46bd-8089-18e64b0a9abb_ActionId">
    <vt:lpwstr>106bc8d5-e8e9-49ab-a415-4bec88c67141</vt:lpwstr>
  </property>
  <property fmtid="{D5CDD505-2E9C-101B-9397-08002B2CF9AE}" pid="10" name="MSIP_Label_5b58b62f-6f94-46bd-8089-18e64b0a9abb_ContentBits">
    <vt:lpwstr>0</vt:lpwstr>
  </property>
</Properties>
</file>