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25" d="100"/>
          <a:sy n="25" d="100"/>
        </p:scale>
        <p:origin x="304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Seethor Jun Hao" userId="ee556737-ca85-44e9-9f2c-4e0ffedcf138" providerId="ADAL" clId="{F44D6FF0-48EB-48DF-8526-EC87B10E654D}"/>
    <pc:docChg chg="undo custSel modSld">
      <pc:chgData name="Gabriel Seethor Jun Hao" userId="ee556737-ca85-44e9-9f2c-4e0ffedcf138" providerId="ADAL" clId="{F44D6FF0-48EB-48DF-8526-EC87B10E654D}" dt="2023-07-23T14:20:12.876" v="703" actId="20577"/>
      <pc:docMkLst>
        <pc:docMk/>
      </pc:docMkLst>
      <pc:sldChg chg="delSp modSp mod">
        <pc:chgData name="Gabriel Seethor Jun Hao" userId="ee556737-ca85-44e9-9f2c-4e0ffedcf138" providerId="ADAL" clId="{F44D6FF0-48EB-48DF-8526-EC87B10E654D}" dt="2023-07-23T14:20:12.876" v="703" actId="20577"/>
        <pc:sldMkLst>
          <pc:docMk/>
          <pc:sldMk cId="2083859916" sldId="256"/>
        </pc:sldMkLst>
        <pc:spChg chg="mod">
          <ac:chgData name="Gabriel Seethor Jun Hao" userId="ee556737-ca85-44e9-9f2c-4e0ffedcf138" providerId="ADAL" clId="{F44D6FF0-48EB-48DF-8526-EC87B10E654D}" dt="2023-07-23T14:18:47.661" v="633" actId="1076"/>
          <ac:spMkLst>
            <pc:docMk/>
            <pc:sldMk cId="2083859916" sldId="256"/>
            <ac:spMk id="22" creationId="{1E7C3DC2-400A-2A8A-C2AA-8FA7B781072D}"/>
          </ac:spMkLst>
        </pc:spChg>
        <pc:spChg chg="mod">
          <ac:chgData name="Gabriel Seethor Jun Hao" userId="ee556737-ca85-44e9-9f2c-4e0ffedcf138" providerId="ADAL" clId="{F44D6FF0-48EB-48DF-8526-EC87B10E654D}" dt="2023-07-23T14:20:12.876" v="703" actId="20577"/>
          <ac:spMkLst>
            <pc:docMk/>
            <pc:sldMk cId="2083859916" sldId="256"/>
            <ac:spMk id="25" creationId="{0C06ACD0-B846-846D-35FB-E19E55A65045}"/>
          </ac:spMkLst>
        </pc:spChg>
        <pc:spChg chg="mod">
          <ac:chgData name="Gabriel Seethor Jun Hao" userId="ee556737-ca85-44e9-9f2c-4e0ffedcf138" providerId="ADAL" clId="{F44D6FF0-48EB-48DF-8526-EC87B10E654D}" dt="2023-07-23T14:18:55.227" v="634" actId="1076"/>
          <ac:spMkLst>
            <pc:docMk/>
            <pc:sldMk cId="2083859916" sldId="256"/>
            <ac:spMk id="31" creationId="{EC07976B-92D8-787B-B2FD-65DAC275E96A}"/>
          </ac:spMkLst>
        </pc:spChg>
        <pc:spChg chg="mod">
          <ac:chgData name="Gabriel Seethor Jun Hao" userId="ee556737-ca85-44e9-9f2c-4e0ffedcf138" providerId="ADAL" clId="{F44D6FF0-48EB-48DF-8526-EC87B10E654D}" dt="2023-07-23T14:18:32.667" v="630" actId="20577"/>
          <ac:spMkLst>
            <pc:docMk/>
            <pc:sldMk cId="2083859916" sldId="256"/>
            <ac:spMk id="34" creationId="{1716A317-53E5-4372-2298-84DEC7659059}"/>
          </ac:spMkLst>
        </pc:spChg>
        <pc:spChg chg="mod">
          <ac:chgData name="Gabriel Seethor Jun Hao" userId="ee556737-ca85-44e9-9f2c-4e0ffedcf138" providerId="ADAL" clId="{F44D6FF0-48EB-48DF-8526-EC87B10E654D}" dt="2023-07-23T14:19:35.715" v="648" actId="20577"/>
          <ac:spMkLst>
            <pc:docMk/>
            <pc:sldMk cId="2083859916" sldId="256"/>
            <ac:spMk id="37" creationId="{4D8A4D12-44E0-3B0B-788C-41417198529D}"/>
          </ac:spMkLst>
        </pc:spChg>
        <pc:spChg chg="mod">
          <ac:chgData name="Gabriel Seethor Jun Hao" userId="ee556737-ca85-44e9-9f2c-4e0ffedcf138" providerId="ADAL" clId="{F44D6FF0-48EB-48DF-8526-EC87B10E654D}" dt="2023-07-23T14:19:44.358" v="649" actId="1076"/>
          <ac:spMkLst>
            <pc:docMk/>
            <pc:sldMk cId="2083859916" sldId="256"/>
            <ac:spMk id="40" creationId="{4944BB2E-4FBD-09C1-8202-A3964FF7A38A}"/>
          </ac:spMkLst>
        </pc:spChg>
        <pc:spChg chg="del mod">
          <ac:chgData name="Gabriel Seethor Jun Hao" userId="ee556737-ca85-44e9-9f2c-4e0ffedcf138" providerId="ADAL" clId="{F44D6FF0-48EB-48DF-8526-EC87B10E654D}" dt="2023-07-23T14:13:06.222" v="4"/>
          <ac:spMkLst>
            <pc:docMk/>
            <pc:sldMk cId="2083859916" sldId="256"/>
            <ac:spMk id="43" creationId="{AFFFC12E-D974-C3F4-9A48-647AB4D807CB}"/>
          </ac:spMkLst>
        </pc:spChg>
        <pc:picChg chg="mod">
          <ac:chgData name="Gabriel Seethor Jun Hao" userId="ee556737-ca85-44e9-9f2c-4e0ffedcf138" providerId="ADAL" clId="{F44D6FF0-48EB-48DF-8526-EC87B10E654D}" dt="2023-07-23T14:18:55.227" v="634" actId="1076"/>
          <ac:picMkLst>
            <pc:docMk/>
            <pc:sldMk cId="2083859916" sldId="256"/>
            <ac:picMk id="33" creationId="{7B4F96D9-81B0-26C1-F905-B7BD2F0B3C13}"/>
          </ac:picMkLst>
        </pc:picChg>
        <pc:picChg chg="mod">
          <ac:chgData name="Gabriel Seethor Jun Hao" userId="ee556737-ca85-44e9-9f2c-4e0ffedcf138" providerId="ADAL" clId="{F44D6FF0-48EB-48DF-8526-EC87B10E654D}" dt="2023-07-23T14:17:49.149" v="609" actId="1076"/>
          <ac:picMkLst>
            <pc:docMk/>
            <pc:sldMk cId="2083859916" sldId="256"/>
            <ac:picMk id="36" creationId="{C4EFEF9E-798A-33D8-7065-EE7918D35F4F}"/>
          </ac:picMkLst>
        </pc:picChg>
        <pc:picChg chg="mod">
          <ac:chgData name="Gabriel Seethor Jun Hao" userId="ee556737-ca85-44e9-9f2c-4e0ffedcf138" providerId="ADAL" clId="{F44D6FF0-48EB-48DF-8526-EC87B10E654D}" dt="2023-07-23T14:19:32.055" v="644" actId="1076"/>
          <ac:picMkLst>
            <pc:docMk/>
            <pc:sldMk cId="2083859916" sldId="256"/>
            <ac:picMk id="39" creationId="{FA10ED88-86F7-08C4-7019-4169E60777CC}"/>
          </ac:picMkLst>
        </pc:picChg>
        <pc:picChg chg="mod">
          <ac:chgData name="Gabriel Seethor Jun Hao" userId="ee556737-ca85-44e9-9f2c-4e0ffedcf138" providerId="ADAL" clId="{F44D6FF0-48EB-48DF-8526-EC87B10E654D}" dt="2023-07-23T14:19:44.358" v="649" actId="1076"/>
          <ac:picMkLst>
            <pc:docMk/>
            <pc:sldMk cId="2083859916" sldId="256"/>
            <ac:picMk id="42" creationId="{957AE661-71BE-B7E7-F164-1500FD33F49E}"/>
          </ac:picMkLst>
        </pc:picChg>
        <pc:picChg chg="del">
          <ac:chgData name="Gabriel Seethor Jun Hao" userId="ee556737-ca85-44e9-9f2c-4e0ffedcf138" providerId="ADAL" clId="{F44D6FF0-48EB-48DF-8526-EC87B10E654D}" dt="2023-07-23T14:13:06.219" v="2" actId="478"/>
          <ac:picMkLst>
            <pc:docMk/>
            <pc:sldMk cId="2083859916" sldId="256"/>
            <ac:picMk id="45" creationId="{C7CCC279-7F3D-B4C3-8A83-AB91036416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3679D-EEDC-45C9-BA7D-35907FE1FA76}" type="datetimeFigureOut">
              <a:rPr lang="en-SG" smtClean="0"/>
              <a:t>13/7/2023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397915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3679D-EEDC-45C9-BA7D-35907FE1FA76}" type="datetimeFigureOut">
              <a:rPr lang="en-SG" smtClean="0"/>
              <a:t>13/7/2023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33769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3679D-EEDC-45C9-BA7D-35907FE1FA76}" type="datetimeFigureOut">
              <a:rPr lang="en-SG" smtClean="0"/>
              <a:t>13/7/2023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55924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3679D-EEDC-45C9-BA7D-35907FE1FA76}" type="datetimeFigureOut">
              <a:rPr lang="en-SG" smtClean="0"/>
              <a:t>13/7/2023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279497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3679D-EEDC-45C9-BA7D-35907FE1FA76}" type="datetimeFigureOut">
              <a:rPr lang="en-SG" smtClean="0"/>
              <a:t>13/7/2023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56116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3679D-EEDC-45C9-BA7D-35907FE1FA76}" type="datetimeFigureOut">
              <a:rPr lang="en-SG" smtClean="0"/>
              <a:t>13/7/2023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204605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3679D-EEDC-45C9-BA7D-35907FE1FA76}" type="datetimeFigureOut">
              <a:rPr lang="en-SG" smtClean="0"/>
              <a:t>13/7/2023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281293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3679D-EEDC-45C9-BA7D-35907FE1FA76}" type="datetimeFigureOut">
              <a:rPr lang="en-SG" smtClean="0"/>
              <a:t>13/7/2023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33126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3679D-EEDC-45C9-BA7D-35907FE1FA76}" type="datetimeFigureOut">
              <a:rPr lang="en-SG" smtClean="0"/>
              <a:t>13/7/2023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85027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C53679D-EEDC-45C9-BA7D-35907FE1FA76}" type="datetimeFigureOut">
              <a:rPr lang="en-SG" smtClean="0"/>
              <a:t>13/7/2023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68615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C53679D-EEDC-45C9-BA7D-35907FE1FA76}" type="datetimeFigureOut">
              <a:rPr lang="en-SG" smtClean="0"/>
              <a:t>13/7/2023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3BBA6A6-76D7-4695-BCFD-3DC5DB863FFB}" type="slidenum">
              <a:rPr lang="en-SG" smtClean="0"/>
              <a:t>‹#›</a:t>
            </a:fld>
            <a:endParaRPr lang="en-SG"/>
          </a:p>
        </p:txBody>
      </p:sp>
    </p:spTree>
    <p:extLst>
      <p:ext uri="{BB962C8B-B14F-4D97-AF65-F5344CB8AC3E}">
        <p14:creationId xmlns:p14="http://schemas.microsoft.com/office/powerpoint/2010/main" val="201346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C53679D-EEDC-45C9-BA7D-35907FE1FA76}" type="datetimeFigureOut">
              <a:rPr lang="en-SG" smtClean="0"/>
              <a:t>13/7/2023</a:t>
            </a:fld>
            <a:endParaRPr lang="en-SG"/>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33BBA6A6-76D7-4695-BCFD-3DC5DB863FFB}" type="slidenum">
              <a:rPr lang="en-SG" smtClean="0"/>
              <a:t>‹#›</a:t>
            </a:fld>
            <a:endParaRPr lang="en-SG"/>
          </a:p>
        </p:txBody>
      </p:sp>
    </p:spTree>
    <p:extLst>
      <p:ext uri="{BB962C8B-B14F-4D97-AF65-F5344CB8AC3E}">
        <p14:creationId xmlns:p14="http://schemas.microsoft.com/office/powerpoint/2010/main" val="26650780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E7C3DC2-400A-2A8A-C2AA-8FA7B781072D}"/>
              </a:ext>
            </a:extLst>
          </p:cNvPr>
          <p:cNvSpPr/>
          <p:nvPr/>
        </p:nvSpPr>
        <p:spPr>
          <a:xfrm>
            <a:off x="-1" y="8960883"/>
            <a:ext cx="21383626" cy="2141218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B7D9DDA2-B88B-5371-DD63-6D5B4940721B}"/>
              </a:ext>
            </a:extLst>
          </p:cNvPr>
          <p:cNvSpPr/>
          <p:nvPr/>
        </p:nvSpPr>
        <p:spPr>
          <a:xfrm>
            <a:off x="0" y="0"/>
            <a:ext cx="21383625" cy="91439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SG"/>
          </a:p>
        </p:txBody>
      </p:sp>
      <p:cxnSp>
        <p:nvCxnSpPr>
          <p:cNvPr id="5" name="Straight Connector 4">
            <a:extLst>
              <a:ext uri="{FF2B5EF4-FFF2-40B4-BE49-F238E27FC236}">
                <a16:creationId xmlns:a16="http://schemas.microsoft.com/office/drawing/2014/main" id="{0F2DF59F-7332-9EF4-2D73-DA404C77FBE3}"/>
              </a:ext>
            </a:extLst>
          </p:cNvPr>
          <p:cNvCxnSpPr>
            <a:cxnSpLocks/>
          </p:cNvCxnSpPr>
          <p:nvPr/>
        </p:nvCxnSpPr>
        <p:spPr>
          <a:xfrm>
            <a:off x="0" y="9144000"/>
            <a:ext cx="8343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A49054-17FE-3D02-150A-5DD0A5BD9A9B}"/>
              </a:ext>
            </a:extLst>
          </p:cNvPr>
          <p:cNvCxnSpPr>
            <a:cxnSpLocks/>
          </p:cNvCxnSpPr>
          <p:nvPr/>
        </p:nvCxnSpPr>
        <p:spPr>
          <a:xfrm>
            <a:off x="12725400" y="9144000"/>
            <a:ext cx="8658225"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A picture containing text, font, screenshot, graphics&#10;&#10;Description automatically generated">
            <a:extLst>
              <a:ext uri="{FF2B5EF4-FFF2-40B4-BE49-F238E27FC236}">
                <a16:creationId xmlns:a16="http://schemas.microsoft.com/office/drawing/2014/main" id="{169B84E7-225E-C834-EFA6-4CD56AEA4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749" y="8551990"/>
            <a:ext cx="13468949" cy="5702578"/>
          </a:xfrm>
          <a:prstGeom prst="rect">
            <a:avLst/>
          </a:prstGeom>
        </p:spPr>
      </p:pic>
      <p:sp>
        <p:nvSpPr>
          <p:cNvPr id="24" name="TextBox 23">
            <a:extLst>
              <a:ext uri="{FF2B5EF4-FFF2-40B4-BE49-F238E27FC236}">
                <a16:creationId xmlns:a16="http://schemas.microsoft.com/office/drawing/2014/main" id="{41379F74-F366-F7D6-E979-6F039E0D65F4}"/>
              </a:ext>
            </a:extLst>
          </p:cNvPr>
          <p:cNvSpPr txBox="1"/>
          <p:nvPr/>
        </p:nvSpPr>
        <p:spPr>
          <a:xfrm>
            <a:off x="666750" y="5693"/>
            <a:ext cx="9734550" cy="3323987"/>
          </a:xfrm>
          <a:prstGeom prst="rect">
            <a:avLst/>
          </a:prstGeom>
          <a:noFill/>
        </p:spPr>
        <p:txBody>
          <a:bodyPr wrap="square" rtlCol="0">
            <a:spAutoFit/>
          </a:bodyPr>
          <a:lstStyle/>
          <a:p>
            <a:r>
              <a:rPr lang="en-US" sz="6600" b="1" dirty="0">
                <a:latin typeface="Arial Nova" panose="020B0504020202020204" pitchFamily="34" charset="0"/>
                <a:cs typeface="Arial" panose="020B0604020202020204" pitchFamily="34" charset="0"/>
              </a:rPr>
              <a:t>About</a:t>
            </a:r>
          </a:p>
          <a:p>
            <a:r>
              <a:rPr lang="en-US" sz="3600" dirty="0" err="1">
                <a:latin typeface="Arial Nova" panose="020B0504020202020204" pitchFamily="34" charset="0"/>
                <a:cs typeface="Arial" panose="020B0604020202020204" pitchFamily="34" charset="0"/>
              </a:rPr>
              <a:t>LinkedNUS</a:t>
            </a:r>
            <a:r>
              <a:rPr lang="en-US" sz="3600" dirty="0">
                <a:latin typeface="Arial Nova" panose="020B0504020202020204" pitchFamily="34" charset="0"/>
                <a:cs typeface="Arial" panose="020B0604020202020204" pitchFamily="34" charset="0"/>
              </a:rPr>
              <a:t> is a web-application that provides students with a platform to ask seniors/peers for help or information of a particular module or program to make University life easier. </a:t>
            </a:r>
            <a:endParaRPr lang="en-SG" sz="3600" dirty="0">
              <a:latin typeface="Arial Nova" panose="020B05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C06ACD0-B846-846D-35FB-E19E55A65045}"/>
              </a:ext>
            </a:extLst>
          </p:cNvPr>
          <p:cNvSpPr txBox="1"/>
          <p:nvPr/>
        </p:nvSpPr>
        <p:spPr>
          <a:xfrm>
            <a:off x="676636" y="3177307"/>
            <a:ext cx="13354050" cy="4431983"/>
          </a:xfrm>
          <a:prstGeom prst="rect">
            <a:avLst/>
          </a:prstGeom>
          <a:noFill/>
        </p:spPr>
        <p:txBody>
          <a:bodyPr wrap="square" rtlCol="0">
            <a:spAutoFit/>
          </a:bodyPr>
          <a:lstStyle/>
          <a:p>
            <a:r>
              <a:rPr lang="en-US" sz="6600" b="1" dirty="0">
                <a:latin typeface="Arial Nova" panose="020B0504020202020204" pitchFamily="34" charset="0"/>
                <a:cs typeface="Arial" panose="020B0604020202020204" pitchFamily="34" charset="0"/>
              </a:rPr>
              <a:t>Features</a:t>
            </a:r>
          </a:p>
          <a:p>
            <a:pPr marL="571500" indent="-571500">
              <a:buFont typeface="Arial" panose="020B0604020202020204" pitchFamily="34" charset="0"/>
              <a:buChar char="•"/>
            </a:pPr>
            <a:r>
              <a:rPr lang="en-SG" sz="3600" dirty="0">
                <a:latin typeface="Arial Nova" panose="020B0504020202020204" pitchFamily="34" charset="0"/>
                <a:cs typeface="Arial" panose="020B0604020202020204" pitchFamily="34" charset="0"/>
              </a:rPr>
              <a:t>User Account Authentication</a:t>
            </a:r>
          </a:p>
          <a:p>
            <a:pPr marL="571500" indent="-571500">
              <a:buFont typeface="Arial" panose="020B0604020202020204" pitchFamily="34" charset="0"/>
              <a:buChar char="•"/>
            </a:pPr>
            <a:r>
              <a:rPr lang="en-SG" sz="3600" dirty="0">
                <a:latin typeface="Arial Nova" panose="020B0504020202020204" pitchFamily="34" charset="0"/>
                <a:cs typeface="Arial" panose="020B0604020202020204" pitchFamily="34" charset="0"/>
              </a:rPr>
              <a:t>Auto-generated personalised side profile</a:t>
            </a:r>
          </a:p>
          <a:p>
            <a:pPr marL="571500" indent="-571500">
              <a:buFont typeface="Arial" panose="020B0604020202020204" pitchFamily="34" charset="0"/>
              <a:buChar char="•"/>
            </a:pPr>
            <a:r>
              <a:rPr lang="en-SG" sz="3600" dirty="0">
                <a:latin typeface="Arial Nova" panose="020B0504020202020204" pitchFamily="34" charset="0"/>
                <a:cs typeface="Arial" panose="020B0604020202020204" pitchFamily="34" charset="0"/>
              </a:rPr>
              <a:t>My Portfolio </a:t>
            </a:r>
          </a:p>
          <a:p>
            <a:pPr marL="571500" indent="-571500">
              <a:buFont typeface="Arial" panose="020B0604020202020204" pitchFamily="34" charset="0"/>
              <a:buChar char="•"/>
            </a:pPr>
            <a:r>
              <a:rPr lang="en-SG" sz="3600" dirty="0">
                <a:latin typeface="Arial Nova" panose="020B0504020202020204" pitchFamily="34" charset="0"/>
                <a:cs typeface="Arial" panose="020B0604020202020204" pitchFamily="34" charset="0"/>
              </a:rPr>
              <a:t>Search function </a:t>
            </a:r>
          </a:p>
          <a:p>
            <a:pPr marL="571500" indent="-571500">
              <a:buFont typeface="Arial" panose="020B0604020202020204" pitchFamily="34" charset="0"/>
              <a:buChar char="•"/>
            </a:pPr>
            <a:r>
              <a:rPr lang="en-SG" sz="3600" dirty="0">
                <a:latin typeface="Arial" panose="020B0604020202020204" pitchFamily="34" charset="0"/>
                <a:cs typeface="Arial" panose="020B0604020202020204" pitchFamily="34" charset="0"/>
              </a:rPr>
              <a:t>Editing Portfolio Entries</a:t>
            </a:r>
          </a:p>
          <a:p>
            <a:pPr marL="571500" indent="-571500">
              <a:buFont typeface="Arial" panose="020B0604020202020204" pitchFamily="34" charset="0"/>
              <a:buChar char="•"/>
            </a:pPr>
            <a:r>
              <a:rPr lang="en-SG" sz="3600" dirty="0">
                <a:latin typeface="Arial" panose="020B0604020202020204" pitchFamily="34" charset="0"/>
                <a:cs typeface="Arial" panose="020B0604020202020204" pitchFamily="34" charset="0"/>
              </a:rPr>
              <a:t>Deleting Portfolio Entries </a:t>
            </a:r>
          </a:p>
        </p:txBody>
      </p:sp>
      <p:sp>
        <p:nvSpPr>
          <p:cNvPr id="27" name="TextBox 26">
            <a:extLst>
              <a:ext uri="{FF2B5EF4-FFF2-40B4-BE49-F238E27FC236}">
                <a16:creationId xmlns:a16="http://schemas.microsoft.com/office/drawing/2014/main" id="{69E033B8-83F8-E987-9EE9-C87711809DC4}"/>
              </a:ext>
            </a:extLst>
          </p:cNvPr>
          <p:cNvSpPr txBox="1"/>
          <p:nvPr/>
        </p:nvSpPr>
        <p:spPr>
          <a:xfrm>
            <a:off x="14836049" y="317308"/>
            <a:ext cx="5753100" cy="1107996"/>
          </a:xfrm>
          <a:prstGeom prst="rect">
            <a:avLst/>
          </a:prstGeom>
          <a:noFill/>
        </p:spPr>
        <p:txBody>
          <a:bodyPr wrap="square" rtlCol="0">
            <a:spAutoFit/>
          </a:bodyPr>
          <a:lstStyle/>
          <a:p>
            <a:r>
              <a:rPr lang="en-US" sz="6600" b="1" dirty="0">
                <a:latin typeface="Arial Nova" panose="020B0504020202020204" pitchFamily="34" charset="0"/>
              </a:rPr>
              <a:t>Diagrams</a:t>
            </a:r>
            <a:endParaRPr lang="en-SG" sz="6600" b="1" dirty="0">
              <a:latin typeface="Arial Nova" panose="020B0504020202020204" pitchFamily="34" charset="0"/>
            </a:endParaRPr>
          </a:p>
        </p:txBody>
      </p:sp>
      <p:pic>
        <p:nvPicPr>
          <p:cNvPr id="29" name="Picture 28" descr="f&#10;">
            <a:extLst>
              <a:ext uri="{FF2B5EF4-FFF2-40B4-BE49-F238E27FC236}">
                <a16:creationId xmlns:a16="http://schemas.microsoft.com/office/drawing/2014/main" id="{12B460E0-B24A-E4DA-368A-598E3DD23A1F}"/>
              </a:ext>
            </a:extLst>
          </p:cNvPr>
          <p:cNvPicPr>
            <a:picLocks noChangeAspect="1"/>
          </p:cNvPicPr>
          <p:nvPr/>
        </p:nvPicPr>
        <p:blipFill>
          <a:blip r:embed="rId3"/>
          <a:stretch>
            <a:fillRect/>
          </a:stretch>
        </p:blipFill>
        <p:spPr>
          <a:xfrm>
            <a:off x="13519874" y="1323619"/>
            <a:ext cx="7549425" cy="3468954"/>
          </a:xfrm>
          <a:prstGeom prst="rect">
            <a:avLst/>
          </a:prstGeom>
        </p:spPr>
      </p:pic>
      <p:pic>
        <p:nvPicPr>
          <p:cNvPr id="1026" name="Picture 2">
            <a:extLst>
              <a:ext uri="{FF2B5EF4-FFF2-40B4-BE49-F238E27FC236}">
                <a16:creationId xmlns:a16="http://schemas.microsoft.com/office/drawing/2014/main" id="{A2FD6C2F-E5AF-92C4-3B76-92D5AA5FA2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9875" y="4762407"/>
            <a:ext cx="3840221" cy="2976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105202F-D4A5-30F1-8166-773C8A652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9434" y="4792574"/>
            <a:ext cx="3829866" cy="294649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7480E33C-947A-9BFB-E4A9-68CCB1BE0BFE}"/>
              </a:ext>
            </a:extLst>
          </p:cNvPr>
          <p:cNvSpPr txBox="1"/>
          <p:nvPr/>
        </p:nvSpPr>
        <p:spPr>
          <a:xfrm>
            <a:off x="342900" y="7973705"/>
            <a:ext cx="3442864" cy="830997"/>
          </a:xfrm>
          <a:prstGeom prst="rect">
            <a:avLst/>
          </a:prstGeom>
          <a:noFill/>
        </p:spPr>
        <p:txBody>
          <a:bodyPr wrap="square" rtlCol="0">
            <a:spAutoFit/>
          </a:bodyPr>
          <a:lstStyle/>
          <a:p>
            <a:r>
              <a:rPr lang="en-US" sz="4800" b="1" dirty="0"/>
              <a:t>Tech Stack: </a:t>
            </a:r>
            <a:endParaRPr lang="en-SG" sz="4800" b="1" dirty="0"/>
          </a:p>
        </p:txBody>
      </p:sp>
      <p:pic>
        <p:nvPicPr>
          <p:cNvPr id="1030" name="Picture 6">
            <a:extLst>
              <a:ext uri="{FF2B5EF4-FFF2-40B4-BE49-F238E27FC236}">
                <a16:creationId xmlns:a16="http://schemas.microsoft.com/office/drawing/2014/main" id="{64BCF155-2EE9-0C1B-8253-9AA2301C9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0245" y="7880282"/>
            <a:ext cx="1156253" cy="10054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ML - Wikipedia">
            <a:extLst>
              <a:ext uri="{FF2B5EF4-FFF2-40B4-BE49-F238E27FC236}">
                <a16:creationId xmlns:a16="http://schemas.microsoft.com/office/drawing/2014/main" id="{510F6857-3664-325D-7793-44349E0CA9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5594" y="7850495"/>
            <a:ext cx="1156253" cy="11562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SS - Wikipedia">
            <a:extLst>
              <a:ext uri="{FF2B5EF4-FFF2-40B4-BE49-F238E27FC236}">
                <a16:creationId xmlns:a16="http://schemas.microsoft.com/office/drawing/2014/main" id="{227511D6-6E55-7391-2B0C-962AFB5412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361847" y="7895281"/>
            <a:ext cx="912216" cy="1065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de.js - Wikipedia">
            <a:extLst>
              <a:ext uri="{FF2B5EF4-FFF2-40B4-BE49-F238E27FC236}">
                <a16:creationId xmlns:a16="http://schemas.microsoft.com/office/drawing/2014/main" id="{DFA7F5DA-A781-3CCF-CF83-EB7B337F90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2842" y="7871301"/>
            <a:ext cx="1889264" cy="11556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ow to get started with MongoDB in 10 minutes | by Navindu Jayatilake |  We've moved to freeCodeCamp.org/news | Medium">
            <a:extLst>
              <a:ext uri="{FF2B5EF4-FFF2-40B4-BE49-F238E27FC236}">
                <a16:creationId xmlns:a16="http://schemas.microsoft.com/office/drawing/2014/main" id="{DC0E5BFB-B544-446B-2C09-243BBDCE7F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0942" y="7805198"/>
            <a:ext cx="1155600" cy="11556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EB8B915E-40BA-47DF-42CC-A705803669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65139" y="7997806"/>
            <a:ext cx="2520000" cy="76412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C07976B-92D8-787B-B2FD-65DAC275E96A}"/>
              </a:ext>
            </a:extLst>
          </p:cNvPr>
          <p:cNvSpPr txBox="1"/>
          <p:nvPr/>
        </p:nvSpPr>
        <p:spPr>
          <a:xfrm>
            <a:off x="852824" y="16238470"/>
            <a:ext cx="8980718" cy="4154984"/>
          </a:xfrm>
          <a:prstGeom prst="rect">
            <a:avLst/>
          </a:prstGeom>
          <a:noFill/>
        </p:spPr>
        <p:txBody>
          <a:bodyPr wrap="square" rtlCol="0">
            <a:spAutoFit/>
          </a:bodyPr>
          <a:lstStyle/>
          <a:p>
            <a:pPr algn="just"/>
            <a:r>
              <a:rPr lang="en-US" sz="3600" b="1" dirty="0">
                <a:solidFill>
                  <a:schemeClr val="bg1">
                    <a:lumMod val="95000"/>
                  </a:schemeClr>
                </a:solidFill>
                <a:latin typeface="Arial Nova" panose="020B0504020202020204" pitchFamily="34" charset="0"/>
              </a:rPr>
              <a:t>    </a:t>
            </a:r>
            <a:r>
              <a:rPr lang="en-US" sz="4800" b="1" dirty="0" err="1">
                <a:solidFill>
                  <a:schemeClr val="bg1">
                    <a:lumMod val="95000"/>
                  </a:schemeClr>
                </a:solidFill>
                <a:latin typeface="Arial Nova" panose="020B0504020202020204" pitchFamily="34" charset="0"/>
              </a:rPr>
              <a:t>Personalised</a:t>
            </a:r>
            <a:r>
              <a:rPr lang="en-US" sz="4800" b="1" dirty="0">
                <a:solidFill>
                  <a:schemeClr val="bg1">
                    <a:lumMod val="95000"/>
                  </a:schemeClr>
                </a:solidFill>
                <a:latin typeface="Arial Nova" panose="020B0504020202020204" pitchFamily="34" charset="0"/>
              </a:rPr>
              <a:t> Side Profile</a:t>
            </a:r>
          </a:p>
          <a:p>
            <a:pPr algn="just"/>
            <a:r>
              <a:rPr lang="en-SG" sz="3600" dirty="0">
                <a:solidFill>
                  <a:schemeClr val="bg1">
                    <a:lumMod val="95000"/>
                  </a:schemeClr>
                </a:solidFill>
                <a:latin typeface="Arial Nova" panose="020B0504020202020204" pitchFamily="34" charset="0"/>
              </a:rPr>
              <a:t>We are simulating having NUS’ database of students based off their emails. As such, we will be able to auto-generate these students’ names, current semester as well as current modules that they are taking and display them at the sidebar. </a:t>
            </a:r>
          </a:p>
        </p:txBody>
      </p:sp>
      <p:pic>
        <p:nvPicPr>
          <p:cNvPr id="33" name="Graphic 32" descr="User with solid fill">
            <a:extLst>
              <a:ext uri="{FF2B5EF4-FFF2-40B4-BE49-F238E27FC236}">
                <a16:creationId xmlns:a16="http://schemas.microsoft.com/office/drawing/2014/main" id="{7B4F96D9-81B0-26C1-F905-B7BD2F0B3C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67363" y="14401499"/>
            <a:ext cx="1945490" cy="1945490"/>
          </a:xfrm>
          <a:prstGeom prst="rect">
            <a:avLst/>
          </a:prstGeom>
        </p:spPr>
      </p:pic>
      <p:sp>
        <p:nvSpPr>
          <p:cNvPr id="34" name="TextBox 33">
            <a:extLst>
              <a:ext uri="{FF2B5EF4-FFF2-40B4-BE49-F238E27FC236}">
                <a16:creationId xmlns:a16="http://schemas.microsoft.com/office/drawing/2014/main" id="{1716A317-53E5-4372-2298-84DEC7659059}"/>
              </a:ext>
            </a:extLst>
          </p:cNvPr>
          <p:cNvSpPr txBox="1"/>
          <p:nvPr/>
        </p:nvSpPr>
        <p:spPr>
          <a:xfrm>
            <a:off x="11155612" y="16094904"/>
            <a:ext cx="8105861" cy="4708981"/>
          </a:xfrm>
          <a:prstGeom prst="rect">
            <a:avLst/>
          </a:prstGeom>
          <a:noFill/>
        </p:spPr>
        <p:txBody>
          <a:bodyPr wrap="square" rtlCol="0">
            <a:spAutoFit/>
          </a:bodyPr>
          <a:lstStyle/>
          <a:p>
            <a:pPr algn="just"/>
            <a:r>
              <a:rPr lang="en-US" sz="3600" b="1" dirty="0">
                <a:solidFill>
                  <a:schemeClr val="bg1">
                    <a:lumMod val="95000"/>
                  </a:schemeClr>
                </a:solidFill>
                <a:latin typeface="Arial Nova" panose="020F0502020204030204" pitchFamily="34" charset="0"/>
              </a:rPr>
              <a:t>                </a:t>
            </a:r>
            <a:r>
              <a:rPr lang="en-US" sz="4800" b="1" dirty="0">
                <a:solidFill>
                  <a:schemeClr val="bg1">
                    <a:lumMod val="95000"/>
                  </a:schemeClr>
                </a:solidFill>
                <a:latin typeface="Arial Nova" panose="020F0502020204030204" pitchFamily="34" charset="0"/>
              </a:rPr>
              <a:t>My Portfolio</a:t>
            </a:r>
          </a:p>
          <a:p>
            <a:pPr algn="just"/>
            <a:r>
              <a:rPr lang="en-US" sz="3600" dirty="0">
                <a:solidFill>
                  <a:schemeClr val="bg1">
                    <a:lumMod val="95000"/>
                  </a:schemeClr>
                </a:solidFill>
                <a:latin typeface="Arial Nova" panose="020F0502020204030204" pitchFamily="34" charset="0"/>
              </a:rPr>
              <a:t>Every user has their own portfolio page which allows them to add, edit or delete reviews from modules/programs that they have taken or participated in. Here, users let other users know their brief experience and reviews. </a:t>
            </a:r>
          </a:p>
          <a:p>
            <a:endParaRPr lang="en-SG" sz="3600" dirty="0">
              <a:solidFill>
                <a:schemeClr val="bg1">
                  <a:lumMod val="95000"/>
                </a:schemeClr>
              </a:solidFill>
              <a:latin typeface="Arial Nova" panose="020F0502020204030204" pitchFamily="34" charset="0"/>
            </a:endParaRPr>
          </a:p>
        </p:txBody>
      </p:sp>
      <p:pic>
        <p:nvPicPr>
          <p:cNvPr id="36" name="Graphic 35" descr="Open folder with solid fill">
            <a:extLst>
              <a:ext uri="{FF2B5EF4-FFF2-40B4-BE49-F238E27FC236}">
                <a16:creationId xmlns:a16="http://schemas.microsoft.com/office/drawing/2014/main" id="{C4EFEF9E-798A-33D8-7065-EE7918D35F4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851656" y="14373592"/>
            <a:ext cx="1944000" cy="1944000"/>
          </a:xfrm>
          <a:prstGeom prst="rect">
            <a:avLst/>
          </a:prstGeom>
        </p:spPr>
      </p:pic>
      <p:sp>
        <p:nvSpPr>
          <p:cNvPr id="37" name="TextBox 36">
            <a:extLst>
              <a:ext uri="{FF2B5EF4-FFF2-40B4-BE49-F238E27FC236}">
                <a16:creationId xmlns:a16="http://schemas.microsoft.com/office/drawing/2014/main" id="{4D8A4D12-44E0-3B0B-788C-41417198529D}"/>
              </a:ext>
            </a:extLst>
          </p:cNvPr>
          <p:cNvSpPr txBox="1"/>
          <p:nvPr/>
        </p:nvSpPr>
        <p:spPr>
          <a:xfrm>
            <a:off x="679537" y="22506485"/>
            <a:ext cx="9548476" cy="3600986"/>
          </a:xfrm>
          <a:prstGeom prst="rect">
            <a:avLst/>
          </a:prstGeom>
          <a:noFill/>
        </p:spPr>
        <p:txBody>
          <a:bodyPr wrap="square" rtlCol="0">
            <a:spAutoFit/>
          </a:bodyPr>
          <a:lstStyle/>
          <a:p>
            <a:pPr algn="just"/>
            <a:r>
              <a:rPr lang="en-US" sz="4800" b="1" dirty="0">
                <a:solidFill>
                  <a:schemeClr val="bg1"/>
                </a:solidFill>
                <a:latin typeface="Arial Nova" panose="020B0504020202020204" pitchFamily="34" charset="0"/>
              </a:rPr>
              <a:t>              Search Function</a:t>
            </a:r>
          </a:p>
          <a:p>
            <a:pPr algn="just"/>
            <a:r>
              <a:rPr lang="en-SG" sz="3600" dirty="0">
                <a:solidFill>
                  <a:schemeClr val="bg1"/>
                </a:solidFill>
                <a:latin typeface="Arial Nova" panose="020B0504020202020204" pitchFamily="34" charset="0"/>
              </a:rPr>
              <a:t>Using the search bar, users can key in programs or modules that they want to find out more on. A list of students who have taken that particular module will be then presented to the user. </a:t>
            </a:r>
          </a:p>
        </p:txBody>
      </p:sp>
      <p:pic>
        <p:nvPicPr>
          <p:cNvPr id="39" name="Graphic 38" descr="Magnifying glass with solid fill">
            <a:extLst>
              <a:ext uri="{FF2B5EF4-FFF2-40B4-BE49-F238E27FC236}">
                <a16:creationId xmlns:a16="http://schemas.microsoft.com/office/drawing/2014/main" id="{FA10ED88-86F7-08C4-7019-4169E60777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1106" y="20406305"/>
            <a:ext cx="2145437" cy="1944000"/>
          </a:xfrm>
          <a:prstGeom prst="rect">
            <a:avLst/>
          </a:prstGeom>
        </p:spPr>
      </p:pic>
      <p:sp>
        <p:nvSpPr>
          <p:cNvPr id="40" name="TextBox 39">
            <a:extLst>
              <a:ext uri="{FF2B5EF4-FFF2-40B4-BE49-F238E27FC236}">
                <a16:creationId xmlns:a16="http://schemas.microsoft.com/office/drawing/2014/main" id="{4944BB2E-4FBD-09C1-8202-A3964FF7A38A}"/>
              </a:ext>
            </a:extLst>
          </p:cNvPr>
          <p:cNvSpPr txBox="1"/>
          <p:nvPr/>
        </p:nvSpPr>
        <p:spPr>
          <a:xfrm>
            <a:off x="11419000" y="22108428"/>
            <a:ext cx="8058923" cy="5816977"/>
          </a:xfrm>
          <a:prstGeom prst="rect">
            <a:avLst/>
          </a:prstGeom>
          <a:noFill/>
        </p:spPr>
        <p:txBody>
          <a:bodyPr wrap="square" rtlCol="0">
            <a:spAutoFit/>
          </a:bodyPr>
          <a:lstStyle/>
          <a:p>
            <a:r>
              <a:rPr lang="en-US" sz="4800" b="1" dirty="0">
                <a:solidFill>
                  <a:schemeClr val="bg1"/>
                </a:solidFill>
                <a:latin typeface="Arial Nova" panose="020B0504020202020204" pitchFamily="34" charset="0"/>
              </a:rPr>
              <a:t>           Contact Users</a:t>
            </a:r>
          </a:p>
          <a:p>
            <a:pPr algn="just"/>
            <a:r>
              <a:rPr lang="en-US" sz="3600" dirty="0">
                <a:solidFill>
                  <a:schemeClr val="bg1"/>
                </a:solidFill>
                <a:latin typeface="Arial Nova" panose="020B0504020202020204" pitchFamily="34" charset="0"/>
              </a:rPr>
              <a:t>Upon arriving at a student’s portfolio, their side profile will contain their personal email. Users can then use this email to contact said peers or seniors to ask about the module. Their queries and questions of the module will then be answered by their senior. They can further discuss other matters from there on. </a:t>
            </a:r>
            <a:endParaRPr lang="en-SG" sz="3600" dirty="0">
              <a:solidFill>
                <a:schemeClr val="bg1"/>
              </a:solidFill>
              <a:latin typeface="Arial Nova" panose="020B0504020202020204" pitchFamily="34" charset="0"/>
            </a:endParaRPr>
          </a:p>
        </p:txBody>
      </p:sp>
      <p:pic>
        <p:nvPicPr>
          <p:cNvPr id="42" name="Graphic 41" descr="Chat with solid fill">
            <a:extLst>
              <a:ext uri="{FF2B5EF4-FFF2-40B4-BE49-F238E27FC236}">
                <a16:creationId xmlns:a16="http://schemas.microsoft.com/office/drawing/2014/main" id="{957AE661-71BE-B7E7-F164-1500FD33F4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3851656" y="20410608"/>
            <a:ext cx="1944000" cy="1944000"/>
          </a:xfrm>
          <a:prstGeom prst="rect">
            <a:avLst/>
          </a:prstGeom>
        </p:spPr>
      </p:pic>
    </p:spTree>
    <p:extLst>
      <p:ext uri="{BB962C8B-B14F-4D97-AF65-F5344CB8AC3E}">
        <p14:creationId xmlns:p14="http://schemas.microsoft.com/office/powerpoint/2010/main" val="2083859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15383</TotalTime>
  <Words>253</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Nova</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Seethor Jun Hao</dc:creator>
  <cp:lastModifiedBy>Gabriel Seethor Jun Hao</cp:lastModifiedBy>
  <cp:revision>1</cp:revision>
  <dcterms:created xsi:type="dcterms:W3CDTF">2023-06-25T14:01:55Z</dcterms:created>
  <dcterms:modified xsi:type="dcterms:W3CDTF">2023-07-23T14:20:18Z</dcterms:modified>
</cp:coreProperties>
</file>