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8329" y="3112761"/>
            <a:ext cx="1597134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8756" y="5360684"/>
            <a:ext cx="15970487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22126" y="11"/>
            <a:ext cx="6866255" cy="6866255"/>
          </a:xfrm>
          <a:custGeom>
            <a:avLst/>
            <a:gdLst/>
            <a:ahLst/>
            <a:cxnLst/>
            <a:rect l="l" t="t" r="r" b="b"/>
            <a:pathLst>
              <a:path w="6866255" h="6866255">
                <a:moveTo>
                  <a:pt x="6865861" y="0"/>
                </a:moveTo>
                <a:lnTo>
                  <a:pt x="6185039" y="0"/>
                </a:lnTo>
                <a:lnTo>
                  <a:pt x="6865861" y="680821"/>
                </a:lnTo>
                <a:lnTo>
                  <a:pt x="6865861" y="0"/>
                </a:lnTo>
                <a:close/>
              </a:path>
              <a:path w="6866255" h="6866255">
                <a:moveTo>
                  <a:pt x="6865874" y="6105969"/>
                </a:moveTo>
                <a:lnTo>
                  <a:pt x="759891" y="0"/>
                </a:lnTo>
                <a:lnTo>
                  <a:pt x="0" y="0"/>
                </a:lnTo>
                <a:lnTo>
                  <a:pt x="6865874" y="6865861"/>
                </a:lnTo>
                <a:lnTo>
                  <a:pt x="6865874" y="6105969"/>
                </a:lnTo>
                <a:close/>
              </a:path>
              <a:path w="6866255" h="6866255">
                <a:moveTo>
                  <a:pt x="6865874" y="4559224"/>
                </a:moveTo>
                <a:lnTo>
                  <a:pt x="2306637" y="0"/>
                </a:lnTo>
                <a:lnTo>
                  <a:pt x="1537119" y="0"/>
                </a:lnTo>
                <a:lnTo>
                  <a:pt x="6865874" y="5328742"/>
                </a:lnTo>
                <a:lnTo>
                  <a:pt x="6865874" y="4559224"/>
                </a:lnTo>
                <a:close/>
              </a:path>
              <a:path w="6866255" h="6866255">
                <a:moveTo>
                  <a:pt x="6865874" y="3008630"/>
                </a:moveTo>
                <a:lnTo>
                  <a:pt x="3857231" y="0"/>
                </a:lnTo>
                <a:lnTo>
                  <a:pt x="3087700" y="0"/>
                </a:lnTo>
                <a:lnTo>
                  <a:pt x="6865874" y="3778161"/>
                </a:lnTo>
                <a:lnTo>
                  <a:pt x="6865874" y="3008630"/>
                </a:lnTo>
                <a:close/>
              </a:path>
              <a:path w="6866255" h="6866255">
                <a:moveTo>
                  <a:pt x="6865874" y="1458048"/>
                </a:moveTo>
                <a:lnTo>
                  <a:pt x="5407825" y="0"/>
                </a:lnTo>
                <a:lnTo>
                  <a:pt x="4638294" y="0"/>
                </a:lnTo>
                <a:lnTo>
                  <a:pt x="6865874" y="2227567"/>
                </a:lnTo>
                <a:lnTo>
                  <a:pt x="6865874" y="145804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42894" y="3533738"/>
            <a:ext cx="6743700" cy="6753225"/>
          </a:xfrm>
          <a:custGeom>
            <a:avLst/>
            <a:gdLst/>
            <a:ahLst/>
            <a:cxnLst/>
            <a:rect l="l" t="t" r="r" b="b"/>
            <a:pathLst>
              <a:path w="6743700" h="6753225">
                <a:moveTo>
                  <a:pt x="6743699" y="0"/>
                </a:moveTo>
                <a:lnTo>
                  <a:pt x="6743699" y="6753170"/>
                </a:lnTo>
                <a:lnTo>
                  <a:pt x="0" y="6753170"/>
                </a:lnTo>
                <a:lnTo>
                  <a:pt x="6743699" y="0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09" y="471667"/>
            <a:ext cx="8877299" cy="93440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77923"/>
            <a:ext cx="1625600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53" y="3374236"/>
            <a:ext cx="14834693" cy="585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adrao-de-projeto-observer-em-java/2616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t-br/design-patterns/chain-of-responsi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pt-br/design-patterns/observer" TargetMode="External"/><Relationship Id="rId5" Type="http://schemas.openxmlformats.org/officeDocument/2006/relationships/hyperlink" Target="https://refactoring.guru/pt-br/design-patterns/mediator" TargetMode="External"/><Relationship Id="rId4" Type="http://schemas.openxmlformats.org/officeDocument/2006/relationships/hyperlink" Target="https://refactoring.guru/pt-br/design-patterns/comman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7429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P</a:t>
            </a:r>
            <a:r>
              <a:rPr spc="-310" dirty="0"/>
              <a:t>a</a:t>
            </a:r>
            <a:r>
              <a:rPr spc="315" dirty="0"/>
              <a:t>d</a:t>
            </a:r>
            <a:r>
              <a:rPr spc="-430" dirty="0"/>
              <a:t>r</a:t>
            </a:r>
            <a:r>
              <a:rPr spc="-310" dirty="0"/>
              <a:t>ã</a:t>
            </a:r>
            <a:r>
              <a:rPr spc="-55" dirty="0"/>
              <a:t>o</a:t>
            </a:r>
            <a:r>
              <a:rPr spc="-1285" dirty="0"/>
              <a:t> </a:t>
            </a:r>
            <a:r>
              <a:rPr spc="55" dirty="0"/>
              <a:t>O</a:t>
            </a:r>
            <a:r>
              <a:rPr spc="275" dirty="0"/>
              <a:t>b</a:t>
            </a:r>
            <a:r>
              <a:rPr spc="-45" dirty="0"/>
              <a:t>s</a:t>
            </a:r>
            <a:r>
              <a:rPr spc="-70" dirty="0"/>
              <a:t>e</a:t>
            </a:r>
            <a:r>
              <a:rPr spc="-430" dirty="0"/>
              <a:t>r</a:t>
            </a:r>
            <a:r>
              <a:rPr spc="75" dirty="0"/>
              <a:t>v</a:t>
            </a:r>
            <a:r>
              <a:rPr spc="-70" dirty="0"/>
              <a:t>e</a:t>
            </a:r>
            <a:r>
              <a:rPr spc="-43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5690" marR="5080" indent="1892300">
              <a:lnSpc>
                <a:spcPct val="115599"/>
              </a:lnSpc>
              <a:spcBef>
                <a:spcPts val="100"/>
              </a:spcBef>
            </a:pPr>
            <a:r>
              <a:rPr spc="375" dirty="0"/>
              <a:t>M</a:t>
            </a:r>
            <a:r>
              <a:rPr spc="15" dirty="0"/>
              <a:t>a</a:t>
            </a:r>
            <a:r>
              <a:rPr spc="-90" dirty="0"/>
              <a:t>t</a:t>
            </a:r>
            <a:r>
              <a:rPr spc="135" dirty="0"/>
              <a:t>h</a:t>
            </a:r>
            <a:r>
              <a:rPr spc="85" dirty="0"/>
              <a:t>e</a:t>
            </a:r>
            <a:r>
              <a:rPr spc="130" dirty="0"/>
              <a:t>u</a:t>
            </a:r>
            <a:r>
              <a:rPr spc="50" dirty="0"/>
              <a:t>s</a:t>
            </a:r>
            <a:r>
              <a:rPr spc="-390" dirty="0"/>
              <a:t> </a:t>
            </a:r>
            <a:r>
              <a:rPr spc="95" dirty="0"/>
              <a:t>V</a:t>
            </a:r>
            <a:r>
              <a:rPr spc="35" dirty="0"/>
              <a:t>i</a:t>
            </a:r>
            <a:r>
              <a:rPr spc="15" dirty="0"/>
              <a:t>a</a:t>
            </a:r>
            <a:r>
              <a:rPr spc="135" dirty="0"/>
              <a:t>nn</a:t>
            </a:r>
            <a:r>
              <a:rPr spc="20" dirty="0"/>
              <a:t>a</a:t>
            </a:r>
            <a:r>
              <a:rPr spc="-390" dirty="0"/>
              <a:t> </a:t>
            </a:r>
            <a:r>
              <a:rPr spc="195" dirty="0"/>
              <a:t>N</a:t>
            </a:r>
            <a:r>
              <a:rPr spc="130" dirty="0"/>
              <a:t>u</a:t>
            </a:r>
            <a:r>
              <a:rPr spc="135" dirty="0"/>
              <a:t>n</a:t>
            </a:r>
            <a:r>
              <a:rPr spc="85" dirty="0"/>
              <a:t>e</a:t>
            </a:r>
            <a:r>
              <a:rPr spc="40" dirty="0"/>
              <a:t>s  </a:t>
            </a:r>
            <a:r>
              <a:rPr spc="165" dirty="0"/>
              <a:t>G</a:t>
            </a:r>
            <a:r>
              <a:rPr spc="15" dirty="0"/>
              <a:t>a</a:t>
            </a:r>
            <a:r>
              <a:rPr spc="225" dirty="0"/>
              <a:t>b</a:t>
            </a:r>
            <a:r>
              <a:rPr spc="-125" dirty="0"/>
              <a:t>r</a:t>
            </a:r>
            <a:r>
              <a:rPr spc="35" dirty="0"/>
              <a:t>i</a:t>
            </a:r>
            <a:r>
              <a:rPr spc="85" dirty="0"/>
              <a:t>e</a:t>
            </a:r>
            <a:r>
              <a:rPr spc="70" dirty="0"/>
              <a:t>l</a:t>
            </a:r>
            <a:r>
              <a:rPr spc="-390" dirty="0"/>
              <a:t> </a:t>
            </a:r>
            <a:r>
              <a:rPr spc="114" dirty="0"/>
              <a:t>D</a:t>
            </a:r>
            <a:r>
              <a:rPr spc="90" dirty="0"/>
              <a:t>e</a:t>
            </a:r>
            <a:r>
              <a:rPr spc="-390" dirty="0"/>
              <a:t> </a:t>
            </a:r>
            <a:r>
              <a:rPr spc="150" dirty="0"/>
              <a:t>A</a:t>
            </a:r>
            <a:r>
              <a:rPr spc="70" dirty="0"/>
              <a:t>l</a:t>
            </a:r>
            <a:r>
              <a:rPr spc="225" dirty="0"/>
              <a:t>b</a:t>
            </a:r>
            <a:r>
              <a:rPr spc="130" dirty="0"/>
              <a:t>u</a:t>
            </a:r>
            <a:r>
              <a:rPr spc="240" dirty="0"/>
              <a:t>q</a:t>
            </a:r>
            <a:r>
              <a:rPr spc="130" dirty="0"/>
              <a:t>u</a:t>
            </a:r>
            <a:r>
              <a:rPr spc="85" dirty="0"/>
              <a:t>e</a:t>
            </a:r>
            <a:r>
              <a:rPr spc="-125" dirty="0"/>
              <a:t>r</a:t>
            </a:r>
            <a:r>
              <a:rPr spc="240" dirty="0"/>
              <a:t>q</a:t>
            </a:r>
            <a:r>
              <a:rPr spc="130" dirty="0"/>
              <a:t>u</a:t>
            </a:r>
            <a:r>
              <a:rPr spc="90" dirty="0"/>
              <a:t>e</a:t>
            </a:r>
            <a:r>
              <a:rPr spc="-390" dirty="0"/>
              <a:t> </a:t>
            </a:r>
            <a:r>
              <a:rPr spc="145" dirty="0"/>
              <a:t>B</a:t>
            </a:r>
            <a:r>
              <a:rPr spc="15" dirty="0"/>
              <a:t>a</a:t>
            </a:r>
            <a:r>
              <a:rPr spc="45" dirty="0"/>
              <a:t>s</a:t>
            </a:r>
            <a:r>
              <a:rPr spc="35" dirty="0"/>
              <a:t>i</a:t>
            </a:r>
            <a:r>
              <a:rPr spc="70" dirty="0"/>
              <a:t>l</a:t>
            </a:r>
            <a:r>
              <a:rPr spc="85" dirty="0"/>
              <a:t>e</a:t>
            </a:r>
            <a:r>
              <a:rPr spc="135" dirty="0"/>
              <a:t>u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6646"/>
            <a:ext cx="7721600" cy="10250805"/>
            <a:chOff x="0" y="36646"/>
            <a:chExt cx="7721600" cy="10250805"/>
          </a:xfrm>
        </p:grpSpPr>
        <p:sp>
          <p:nvSpPr>
            <p:cNvPr id="6" name="object 6"/>
            <p:cNvSpPr/>
            <p:nvPr/>
          </p:nvSpPr>
          <p:spPr>
            <a:xfrm>
              <a:off x="0" y="3921327"/>
              <a:ext cx="7721600" cy="6365875"/>
            </a:xfrm>
            <a:custGeom>
              <a:avLst/>
              <a:gdLst/>
              <a:ahLst/>
              <a:cxnLst/>
              <a:rect l="l" t="t" r="r" b="b"/>
              <a:pathLst>
                <a:path w="7721600" h="6365875">
                  <a:moveTo>
                    <a:pt x="845921" y="6365672"/>
                  </a:moveTo>
                  <a:lnTo>
                    <a:pt x="0" y="5668238"/>
                  </a:lnTo>
                  <a:lnTo>
                    <a:pt x="0" y="6365672"/>
                  </a:lnTo>
                  <a:lnTo>
                    <a:pt x="845921" y="6365672"/>
                  </a:lnTo>
                  <a:close/>
                </a:path>
                <a:path w="7721600" h="6365875">
                  <a:moveTo>
                    <a:pt x="2565235" y="6365672"/>
                  </a:moveTo>
                  <a:lnTo>
                    <a:pt x="0" y="4250741"/>
                  </a:lnTo>
                  <a:lnTo>
                    <a:pt x="0" y="4955959"/>
                  </a:lnTo>
                  <a:lnTo>
                    <a:pt x="1709851" y="6365672"/>
                  </a:lnTo>
                  <a:lnTo>
                    <a:pt x="2565235" y="6365672"/>
                  </a:lnTo>
                  <a:close/>
                </a:path>
                <a:path w="7721600" h="6365875">
                  <a:moveTo>
                    <a:pt x="4288815" y="6365672"/>
                  </a:moveTo>
                  <a:lnTo>
                    <a:pt x="0" y="2829712"/>
                  </a:lnTo>
                  <a:lnTo>
                    <a:pt x="0" y="3534930"/>
                  </a:lnTo>
                  <a:lnTo>
                    <a:pt x="3433432" y="6365672"/>
                  </a:lnTo>
                  <a:lnTo>
                    <a:pt x="4288815" y="6365672"/>
                  </a:lnTo>
                  <a:close/>
                </a:path>
                <a:path w="7721600" h="6365875">
                  <a:moveTo>
                    <a:pt x="6012396" y="6365672"/>
                  </a:moveTo>
                  <a:lnTo>
                    <a:pt x="0" y="1408684"/>
                  </a:lnTo>
                  <a:lnTo>
                    <a:pt x="0" y="2113902"/>
                  </a:lnTo>
                  <a:lnTo>
                    <a:pt x="5157025" y="6365672"/>
                  </a:lnTo>
                  <a:lnTo>
                    <a:pt x="6012396" y="6365672"/>
                  </a:lnTo>
                  <a:close/>
                </a:path>
                <a:path w="7721600" h="6365875">
                  <a:moveTo>
                    <a:pt x="7721003" y="6365672"/>
                  </a:moveTo>
                  <a:lnTo>
                    <a:pt x="0" y="0"/>
                  </a:lnTo>
                  <a:lnTo>
                    <a:pt x="0" y="696404"/>
                  </a:lnTo>
                  <a:lnTo>
                    <a:pt x="6876326" y="6365672"/>
                  </a:lnTo>
                  <a:lnTo>
                    <a:pt x="7721003" y="636567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6" y="3664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0" y="6753170"/>
                  </a:moveTo>
                  <a:lnTo>
                    <a:pt x="0" y="0"/>
                  </a:lnTo>
                  <a:lnTo>
                    <a:pt x="6743699" y="0"/>
                  </a:lnTo>
                  <a:lnTo>
                    <a:pt x="0" y="675317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"/>
            <a:ext cx="18123535" cy="10287000"/>
            <a:chOff x="164592" y="3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  <a:path w="6866255" h="6866255">
                  <a:moveTo>
                    <a:pt x="6865874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74" y="6865861"/>
                  </a:lnTo>
                  <a:lnTo>
                    <a:pt x="6865874" y="6105969"/>
                  </a:lnTo>
                  <a:close/>
                </a:path>
                <a:path w="6866255" h="6866255">
                  <a:moveTo>
                    <a:pt x="6865874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74" y="5328742"/>
                  </a:lnTo>
                  <a:lnTo>
                    <a:pt x="6865874" y="4559224"/>
                  </a:lnTo>
                  <a:close/>
                </a:path>
                <a:path w="6866255" h="6866255">
                  <a:moveTo>
                    <a:pt x="6865874" y="3008630"/>
                  </a:moveTo>
                  <a:lnTo>
                    <a:pt x="3857231" y="0"/>
                  </a:lnTo>
                  <a:lnTo>
                    <a:pt x="3087713" y="0"/>
                  </a:lnTo>
                  <a:lnTo>
                    <a:pt x="6865874" y="3778161"/>
                  </a:lnTo>
                  <a:lnTo>
                    <a:pt x="6865874" y="3008630"/>
                  </a:lnTo>
                  <a:close/>
                </a:path>
                <a:path w="6866255" h="6866255">
                  <a:moveTo>
                    <a:pt x="6865874" y="1458048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74" y="2227567"/>
                  </a:lnTo>
                  <a:lnTo>
                    <a:pt x="6865874" y="14580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42894" y="3533739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736743"/>
              <a:ext cx="11972924" cy="7867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211965"/>
            <a:ext cx="107873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65" dirty="0"/>
              <a:t>E</a:t>
            </a:r>
            <a:r>
              <a:rPr sz="6300" spc="-265" dirty="0"/>
              <a:t>x</a:t>
            </a:r>
            <a:r>
              <a:rPr sz="6300" spc="-40" dirty="0"/>
              <a:t>e</a:t>
            </a:r>
            <a:r>
              <a:rPr sz="6300" spc="-100" dirty="0"/>
              <a:t>m</a:t>
            </a:r>
            <a:r>
              <a:rPr sz="6300" spc="160" dirty="0"/>
              <a:t>p</a:t>
            </a:r>
            <a:r>
              <a:rPr sz="6300" spc="-70" dirty="0"/>
              <a:t>l</a:t>
            </a:r>
            <a:r>
              <a:rPr sz="6300" spc="-30" dirty="0"/>
              <a:t>o</a:t>
            </a:r>
            <a:r>
              <a:rPr sz="6300" spc="-675" dirty="0"/>
              <a:t> </a:t>
            </a:r>
            <a:r>
              <a:rPr sz="6300" spc="165" dirty="0"/>
              <a:t>d</a:t>
            </a:r>
            <a:r>
              <a:rPr sz="6300" spc="-40" dirty="0"/>
              <a:t>e</a:t>
            </a:r>
            <a:r>
              <a:rPr sz="6300" spc="-675" dirty="0"/>
              <a:t> </a:t>
            </a:r>
            <a:r>
              <a:rPr sz="6300" spc="-80" dirty="0"/>
              <a:t>u</a:t>
            </a:r>
            <a:r>
              <a:rPr sz="6300" spc="-25" dirty="0"/>
              <a:t>s</a:t>
            </a:r>
            <a:r>
              <a:rPr sz="6300" spc="-30" dirty="0"/>
              <a:t>o</a:t>
            </a:r>
            <a:r>
              <a:rPr sz="6300" spc="-675" dirty="0"/>
              <a:t> </a:t>
            </a:r>
            <a:r>
              <a:rPr sz="6300" spc="285" dirty="0"/>
              <a:t>c</a:t>
            </a:r>
            <a:r>
              <a:rPr sz="6300" spc="-70" dirty="0"/>
              <a:t>l</a:t>
            </a:r>
            <a:r>
              <a:rPr sz="6300" spc="-165" dirty="0"/>
              <a:t>a</a:t>
            </a:r>
            <a:r>
              <a:rPr sz="6300" spc="-25" dirty="0"/>
              <a:t>ss</a:t>
            </a:r>
            <a:r>
              <a:rPr sz="6300" spc="-40" dirty="0"/>
              <a:t>e</a:t>
            </a:r>
            <a:r>
              <a:rPr sz="6300" spc="-675" dirty="0"/>
              <a:t> </a:t>
            </a:r>
            <a:r>
              <a:rPr sz="6300" spc="100" dirty="0"/>
              <a:t>M</a:t>
            </a:r>
            <a:r>
              <a:rPr sz="6300" spc="-165" dirty="0"/>
              <a:t>ai</a:t>
            </a:r>
            <a:r>
              <a:rPr sz="6300" spc="-60" dirty="0"/>
              <a:t>n</a:t>
            </a:r>
            <a:endParaRPr sz="6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0"/>
            <a:ext cx="18123535" cy="10287000"/>
            <a:chOff x="164592" y="0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00" y="0"/>
                  </a:lnTo>
                  <a:lnTo>
                    <a:pt x="6865861" y="3778161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36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36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42894" y="353373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2353571"/>
              <a:ext cx="13458824" cy="5781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211960"/>
            <a:ext cx="69322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10" dirty="0"/>
              <a:t>S</a:t>
            </a:r>
            <a:r>
              <a:rPr sz="6300" spc="-165" dirty="0"/>
              <a:t>aí</a:t>
            </a:r>
            <a:r>
              <a:rPr sz="6300" spc="165" dirty="0"/>
              <a:t>d</a:t>
            </a:r>
            <a:r>
              <a:rPr sz="6300" spc="-165" dirty="0"/>
              <a:t>a</a:t>
            </a:r>
            <a:r>
              <a:rPr sz="6300" spc="-675" dirty="0"/>
              <a:t> </a:t>
            </a:r>
            <a:r>
              <a:rPr sz="6300" spc="-60" dirty="0"/>
              <a:t>n</a:t>
            </a:r>
            <a:r>
              <a:rPr sz="6300" spc="-30" dirty="0"/>
              <a:t>o</a:t>
            </a:r>
            <a:r>
              <a:rPr sz="6300" spc="-675" dirty="0"/>
              <a:t> </a:t>
            </a:r>
            <a:r>
              <a:rPr sz="6300" spc="90" dirty="0"/>
              <a:t>T</a:t>
            </a:r>
            <a:r>
              <a:rPr sz="6300" spc="-40" dirty="0"/>
              <a:t>e</a:t>
            </a:r>
            <a:r>
              <a:rPr sz="6300" spc="-225" dirty="0"/>
              <a:t>r</a:t>
            </a:r>
            <a:r>
              <a:rPr sz="6300" spc="-100" dirty="0"/>
              <a:t>m</a:t>
            </a:r>
            <a:r>
              <a:rPr sz="6300" spc="-165" dirty="0"/>
              <a:t>i</a:t>
            </a:r>
            <a:r>
              <a:rPr sz="6300" spc="-60" dirty="0"/>
              <a:t>n</a:t>
            </a:r>
            <a:r>
              <a:rPr sz="6300" spc="-165" dirty="0"/>
              <a:t>a</a:t>
            </a:r>
            <a:r>
              <a:rPr sz="6300" spc="-70" dirty="0"/>
              <a:t>l</a:t>
            </a:r>
            <a:endParaRPr sz="6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3621682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4193182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4764682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2713" y="3345445"/>
            <a:ext cx="1473517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3500" spc="95" dirty="0">
                <a:solidFill>
                  <a:srgbClr val="EFEFEF"/>
                </a:solidFill>
                <a:latin typeface="Tahoma"/>
                <a:cs typeface="Tahoma"/>
              </a:rPr>
              <a:t>Design </a:t>
            </a:r>
            <a:r>
              <a:rPr sz="3500" spc="-40" dirty="0">
                <a:solidFill>
                  <a:srgbClr val="EFEFEF"/>
                </a:solidFill>
                <a:latin typeface="Tahoma"/>
                <a:cs typeface="Tahoma"/>
              </a:rPr>
              <a:t>Patterns: 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Elements 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of 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Reusable </a:t>
            </a:r>
            <a:r>
              <a:rPr sz="3500" spc="30" dirty="0">
                <a:solidFill>
                  <a:srgbClr val="EFEFEF"/>
                </a:solidFill>
                <a:latin typeface="Tahoma"/>
                <a:cs typeface="Tahoma"/>
              </a:rPr>
              <a:t>Object-Oriented 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Software 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EFEFEF"/>
                </a:solidFill>
                <a:latin typeface="Tahoma"/>
                <a:cs typeface="Tahoma"/>
                <a:hlinkClick r:id="rId3"/>
              </a:rPr>
              <a:t>https://www.devmedia.com.br/padrao-de-projeto-observer-em-java/26163 </a:t>
            </a:r>
            <a:r>
              <a:rPr sz="3500" spc="-10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EFEFEF"/>
                </a:solidFill>
                <a:latin typeface="Tahoma"/>
                <a:cs typeface="Tahoma"/>
              </a:rPr>
              <a:t>https://refactoring.guru/pt-br/design-patterns/observer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2126" y="11"/>
            <a:ext cx="6866255" cy="6866255"/>
          </a:xfrm>
          <a:custGeom>
            <a:avLst/>
            <a:gdLst/>
            <a:ahLst/>
            <a:cxnLst/>
            <a:rect l="l" t="t" r="r" b="b"/>
            <a:pathLst>
              <a:path w="6866255" h="6866255">
                <a:moveTo>
                  <a:pt x="6865861" y="6105969"/>
                </a:moveTo>
                <a:lnTo>
                  <a:pt x="759891" y="0"/>
                </a:lnTo>
                <a:lnTo>
                  <a:pt x="0" y="0"/>
                </a:lnTo>
                <a:lnTo>
                  <a:pt x="6865861" y="6865861"/>
                </a:lnTo>
                <a:lnTo>
                  <a:pt x="6865861" y="6105969"/>
                </a:lnTo>
                <a:close/>
              </a:path>
              <a:path w="6866255" h="6866255">
                <a:moveTo>
                  <a:pt x="6865861" y="4559224"/>
                </a:moveTo>
                <a:lnTo>
                  <a:pt x="2306637" y="0"/>
                </a:lnTo>
                <a:lnTo>
                  <a:pt x="1537119" y="0"/>
                </a:lnTo>
                <a:lnTo>
                  <a:pt x="6865861" y="5328742"/>
                </a:lnTo>
                <a:lnTo>
                  <a:pt x="6865861" y="4559224"/>
                </a:lnTo>
                <a:close/>
              </a:path>
              <a:path w="6866255" h="6866255">
                <a:moveTo>
                  <a:pt x="6865861" y="3008630"/>
                </a:moveTo>
                <a:lnTo>
                  <a:pt x="3857231" y="0"/>
                </a:lnTo>
                <a:lnTo>
                  <a:pt x="3087700" y="0"/>
                </a:lnTo>
                <a:lnTo>
                  <a:pt x="6865861" y="3778161"/>
                </a:lnTo>
                <a:lnTo>
                  <a:pt x="6865861" y="3008630"/>
                </a:lnTo>
                <a:close/>
              </a:path>
              <a:path w="6866255" h="6866255">
                <a:moveTo>
                  <a:pt x="6865861" y="1458048"/>
                </a:moveTo>
                <a:lnTo>
                  <a:pt x="5407825" y="0"/>
                </a:lnTo>
                <a:lnTo>
                  <a:pt x="4638294" y="0"/>
                </a:lnTo>
                <a:lnTo>
                  <a:pt x="6865861" y="2227567"/>
                </a:lnTo>
                <a:lnTo>
                  <a:pt x="6865861" y="1458048"/>
                </a:lnTo>
                <a:close/>
              </a:path>
              <a:path w="6866255" h="6866255">
                <a:moveTo>
                  <a:pt x="6865861" y="0"/>
                </a:moveTo>
                <a:lnTo>
                  <a:pt x="6185039" y="0"/>
                </a:lnTo>
                <a:lnTo>
                  <a:pt x="6865861" y="680821"/>
                </a:lnTo>
                <a:lnTo>
                  <a:pt x="6865861" y="0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84108"/>
            <a:ext cx="3912235" cy="3903345"/>
          </a:xfrm>
          <a:custGeom>
            <a:avLst/>
            <a:gdLst/>
            <a:ahLst/>
            <a:cxnLst/>
            <a:rect l="l" t="t" r="r" b="b"/>
            <a:pathLst>
              <a:path w="3912235" h="3903345">
                <a:moveTo>
                  <a:pt x="3912183" y="3902890"/>
                </a:moveTo>
                <a:lnTo>
                  <a:pt x="0" y="3902890"/>
                </a:lnTo>
                <a:lnTo>
                  <a:pt x="0" y="0"/>
                </a:lnTo>
                <a:lnTo>
                  <a:pt x="3912183" y="390289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8424" y="6233620"/>
            <a:ext cx="2276474" cy="22764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377923"/>
            <a:ext cx="85769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B</a:t>
            </a:r>
            <a:r>
              <a:rPr spc="-310" dirty="0"/>
              <a:t>i</a:t>
            </a:r>
            <a:r>
              <a:rPr spc="275" dirty="0"/>
              <a:t>b</a:t>
            </a:r>
            <a:r>
              <a:rPr spc="-130" dirty="0"/>
              <a:t>l</a:t>
            </a:r>
            <a:r>
              <a:rPr spc="-310" dirty="0"/>
              <a:t>i</a:t>
            </a:r>
            <a:r>
              <a:rPr spc="-55" dirty="0"/>
              <a:t>o</a:t>
            </a:r>
            <a:r>
              <a:rPr spc="315" dirty="0"/>
              <a:t>g</a:t>
            </a:r>
            <a:r>
              <a:rPr spc="-430" dirty="0"/>
              <a:t>r</a:t>
            </a:r>
            <a:r>
              <a:rPr spc="-310" dirty="0"/>
              <a:t>a</a:t>
            </a:r>
            <a:r>
              <a:rPr spc="-320" dirty="0"/>
              <a:t>f</a:t>
            </a:r>
            <a:r>
              <a:rPr spc="-310" dirty="0"/>
              <a:t>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96563" y="6229560"/>
            <a:ext cx="10454640" cy="20688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5000" b="1" spc="-120" dirty="0">
                <a:solidFill>
                  <a:srgbClr val="3775FF"/>
                </a:solidFill>
                <a:latin typeface="Tahoma"/>
                <a:cs typeface="Tahoma"/>
              </a:rPr>
              <a:t>Repositórios:</a:t>
            </a:r>
            <a:endParaRPr sz="50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95"/>
              </a:spcBef>
            </a:pPr>
            <a:r>
              <a:rPr lang="en-US" sz="3500" b="1" spc="-125" dirty="0">
                <a:solidFill>
                  <a:schemeClr val="bg1"/>
                </a:solidFill>
                <a:latin typeface="Tahoma"/>
                <a:cs typeface="Tahoma"/>
              </a:rPr>
              <a:t>https://github.com/GabrielAL4/observer-pattern </a:t>
            </a:r>
            <a:r>
              <a:rPr lang="en-US" sz="3500" b="1" spc="-10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3500" b="1" spc="-125" dirty="0">
                <a:solidFill>
                  <a:schemeClr val="bg1"/>
                </a:solidFill>
                <a:latin typeface="Tahoma"/>
                <a:cs typeface="Tahoma"/>
              </a:rPr>
              <a:t>https://github.com/Tue20022/observer-pattern</a:t>
            </a:r>
            <a:endParaRPr lang="en-US" sz="35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4417" y="3215866"/>
            <a:ext cx="10003790" cy="559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spc="90" dirty="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105" dirty="0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55" dirty="0">
                <a:solidFill>
                  <a:srgbClr val="EFEFEF"/>
                </a:solidFill>
                <a:latin typeface="Tahoma"/>
                <a:cs typeface="Tahoma"/>
              </a:rPr>
              <a:t>e 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ê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4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-105" dirty="0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55" dirty="0">
                <a:solidFill>
                  <a:srgbClr val="EFEFEF"/>
                </a:solidFill>
                <a:latin typeface="Tahoma"/>
                <a:cs typeface="Tahoma"/>
              </a:rPr>
              <a:t>e  </a:t>
            </a:r>
            <a:r>
              <a:rPr sz="3500" spc="135" dirty="0">
                <a:solidFill>
                  <a:srgbClr val="EFEFEF"/>
                </a:solidFill>
                <a:latin typeface="Tahoma"/>
                <a:cs typeface="Tahoma"/>
              </a:rPr>
              <a:t>quando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60" dirty="0">
                <a:solidFill>
                  <a:srgbClr val="EFEFEF"/>
                </a:solidFill>
                <a:latin typeface="Tahoma"/>
                <a:cs typeface="Tahoma"/>
              </a:rPr>
              <a:t>ocorre</a:t>
            </a:r>
            <a:r>
              <a:rPr sz="3500" spc="-33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05" dirty="0">
                <a:solidFill>
                  <a:srgbClr val="EFEFEF"/>
                </a:solidFill>
                <a:latin typeface="Tahoma"/>
                <a:cs typeface="Tahoma"/>
              </a:rPr>
              <a:t>mudança</a:t>
            </a:r>
            <a:r>
              <a:rPr sz="3500" spc="-33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40" dirty="0">
                <a:solidFill>
                  <a:srgbClr val="EFEFEF"/>
                </a:solidFill>
                <a:latin typeface="Tahoma"/>
                <a:cs typeface="Tahoma"/>
              </a:rPr>
              <a:t>com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3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objeto</a:t>
            </a:r>
            <a:r>
              <a:rPr sz="3500" spc="-33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observado, </a:t>
            </a:r>
            <a:r>
              <a:rPr sz="3500" spc="-10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sz="3500" spc="9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3500" spc="-180" dirty="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sz="3500" spc="-290" dirty="0">
                <a:solidFill>
                  <a:srgbClr val="EFEFEF"/>
                </a:solidFill>
                <a:latin typeface="Tahoma"/>
                <a:cs typeface="Tahoma"/>
              </a:rPr>
              <a:t>,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4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3500" spc="-180" dirty="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4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-105" dirty="0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290" dirty="0">
                <a:solidFill>
                  <a:srgbClr val="EFEFEF"/>
                </a:solidFill>
                <a:latin typeface="Tahoma"/>
                <a:cs typeface="Tahoma"/>
              </a:rPr>
              <a:t>,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4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sz="3500" spc="9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v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sz="3500" spc="-290" dirty="0">
                <a:solidFill>
                  <a:srgbClr val="EFEFE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ahoma"/>
              <a:cs typeface="Tahoma"/>
            </a:endParaRPr>
          </a:p>
          <a:p>
            <a:pPr marL="12700" marR="850265">
              <a:lnSpc>
                <a:spcPct val="116100"/>
              </a:lnSpc>
              <a:spcBef>
                <a:spcPts val="5"/>
              </a:spcBef>
            </a:pPr>
            <a:r>
              <a:rPr sz="3500" spc="10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sz="3500" spc="9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3500" spc="-180" dirty="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-105" dirty="0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sz="3500" spc="25" dirty="0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20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4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95" dirty="0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114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55" dirty="0">
                <a:solidFill>
                  <a:srgbClr val="EFEFEF"/>
                </a:solidFill>
                <a:latin typeface="Tahoma"/>
                <a:cs typeface="Tahoma"/>
              </a:rPr>
              <a:t>l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2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15" dirty="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50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45" dirty="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sz="3500" spc="70" dirty="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sz="3500" spc="-85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210" dirty="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sz="3500" spc="145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500" spc="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3500" spc="-290" dirty="0">
                <a:solidFill>
                  <a:srgbClr val="EFEFE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4417" y="1017537"/>
            <a:ext cx="4499610" cy="1186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600" spc="-80" dirty="0">
                <a:solidFill>
                  <a:srgbClr val="EFEFEF"/>
                </a:solidFill>
              </a:rPr>
              <a:t>Definição</a:t>
            </a:r>
            <a:endParaRPr sz="76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717030" cy="10287000"/>
            <a:chOff x="0" y="0"/>
            <a:chExt cx="671703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595745" cy="6605270"/>
            </a:xfrm>
            <a:custGeom>
              <a:avLst/>
              <a:gdLst/>
              <a:ahLst/>
              <a:cxnLst/>
              <a:rect l="l" t="t" r="r" b="b"/>
              <a:pathLst>
                <a:path w="6595745" h="6605270">
                  <a:moveTo>
                    <a:pt x="0" y="6604963"/>
                  </a:moveTo>
                  <a:lnTo>
                    <a:pt x="0" y="0"/>
                  </a:lnTo>
                  <a:lnTo>
                    <a:pt x="6595701" y="0"/>
                  </a:lnTo>
                  <a:lnTo>
                    <a:pt x="0" y="6604963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70540"/>
              <a:ext cx="6717030" cy="6717030"/>
            </a:xfrm>
            <a:custGeom>
              <a:avLst/>
              <a:gdLst/>
              <a:ahLst/>
              <a:cxnLst/>
              <a:rect l="l" t="t" r="r" b="b"/>
              <a:pathLst>
                <a:path w="6717030" h="6717030">
                  <a:moveTo>
                    <a:pt x="531418" y="6716458"/>
                  </a:moveTo>
                  <a:lnTo>
                    <a:pt x="0" y="6185039"/>
                  </a:lnTo>
                  <a:lnTo>
                    <a:pt x="0" y="6716458"/>
                  </a:lnTo>
                  <a:lnTo>
                    <a:pt x="531418" y="6716458"/>
                  </a:lnTo>
                  <a:close/>
                </a:path>
                <a:path w="6717030" h="6717030">
                  <a:moveTo>
                    <a:pt x="2078151" y="6716458"/>
                  </a:moveTo>
                  <a:lnTo>
                    <a:pt x="0" y="4638306"/>
                  </a:lnTo>
                  <a:lnTo>
                    <a:pt x="0" y="5407825"/>
                  </a:lnTo>
                  <a:lnTo>
                    <a:pt x="1308633" y="6716458"/>
                  </a:lnTo>
                  <a:lnTo>
                    <a:pt x="2078151" y="6716458"/>
                  </a:lnTo>
                  <a:close/>
                </a:path>
                <a:path w="6717030" h="6717030">
                  <a:moveTo>
                    <a:pt x="3628745" y="6716458"/>
                  </a:moveTo>
                  <a:lnTo>
                    <a:pt x="0" y="3087713"/>
                  </a:lnTo>
                  <a:lnTo>
                    <a:pt x="0" y="3857231"/>
                  </a:lnTo>
                  <a:lnTo>
                    <a:pt x="2859227" y="6716458"/>
                  </a:lnTo>
                  <a:lnTo>
                    <a:pt x="3628745" y="6716458"/>
                  </a:lnTo>
                  <a:close/>
                </a:path>
                <a:path w="6717030" h="6717030">
                  <a:moveTo>
                    <a:pt x="5179339" y="6716458"/>
                  </a:moveTo>
                  <a:lnTo>
                    <a:pt x="0" y="1537119"/>
                  </a:lnTo>
                  <a:lnTo>
                    <a:pt x="0" y="2306650"/>
                  </a:lnTo>
                  <a:lnTo>
                    <a:pt x="4409808" y="6716458"/>
                  </a:lnTo>
                  <a:lnTo>
                    <a:pt x="5179339" y="6716458"/>
                  </a:lnTo>
                  <a:close/>
                </a:path>
                <a:path w="6717030" h="6717030">
                  <a:moveTo>
                    <a:pt x="6716458" y="6716458"/>
                  </a:moveTo>
                  <a:lnTo>
                    <a:pt x="0" y="0"/>
                  </a:lnTo>
                  <a:lnTo>
                    <a:pt x="0" y="759904"/>
                  </a:lnTo>
                  <a:lnTo>
                    <a:pt x="5956554" y="6716458"/>
                  </a:lnTo>
                  <a:lnTo>
                    <a:pt x="6716458" y="671645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918" y="4023326"/>
            <a:ext cx="125379" cy="125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85339" y="3750203"/>
            <a:ext cx="13210540" cy="161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0"/>
              </a:spcBef>
            </a:pPr>
            <a:r>
              <a:rPr sz="3000" spc="70" dirty="0">
                <a:solidFill>
                  <a:srgbClr val="EFEFEF"/>
                </a:solidFill>
                <a:latin typeface="Tahoma"/>
                <a:cs typeface="Tahoma"/>
              </a:rPr>
              <a:t>Subject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5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EFEFEF"/>
                </a:solidFill>
                <a:latin typeface="Tahoma"/>
                <a:cs typeface="Tahoma"/>
              </a:rPr>
              <a:t>objeto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EFEFEF"/>
                </a:solidFill>
                <a:latin typeface="Tahoma"/>
                <a:cs typeface="Tahoma"/>
              </a:rPr>
              <a:t>observado,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por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padrão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EFEFEF"/>
                </a:solidFill>
                <a:latin typeface="Tahoma"/>
                <a:cs typeface="Tahoma"/>
              </a:rPr>
              <a:t>responsável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por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FEFEF"/>
                </a:solidFill>
                <a:latin typeface="Tahoma"/>
                <a:cs typeface="Tahoma"/>
              </a:rPr>
              <a:t>manter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EFEFEF"/>
                </a:solidFill>
                <a:latin typeface="Tahoma"/>
                <a:cs typeface="Tahoma"/>
              </a:rPr>
              <a:t>uma</a:t>
            </a:r>
            <a:r>
              <a:rPr sz="3000" spc="-27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EFEFEF"/>
                </a:solidFill>
                <a:latin typeface="Tahoma"/>
                <a:cs typeface="Tahoma"/>
              </a:rPr>
              <a:t>lista </a:t>
            </a:r>
            <a:r>
              <a:rPr sz="3000" spc="-92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EFEFEF"/>
                </a:solidFill>
                <a:latin typeface="Tahoma"/>
                <a:cs typeface="Tahoma"/>
              </a:rPr>
              <a:t>de</a:t>
            </a:r>
            <a:r>
              <a:rPr sz="3000" spc="-28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EFEFEF"/>
                </a:solidFill>
                <a:latin typeface="Tahoma"/>
                <a:cs typeface="Tahoma"/>
              </a:rPr>
              <a:t>seus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EFEFEF"/>
                </a:solidFill>
                <a:latin typeface="Tahoma"/>
                <a:cs typeface="Tahoma"/>
              </a:rPr>
              <a:t>dependentes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EFEFEF"/>
                </a:solidFill>
                <a:latin typeface="Tahoma"/>
                <a:cs typeface="Tahoma"/>
              </a:rPr>
              <a:t>notifica-los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EFEFEF"/>
                </a:solidFill>
                <a:latin typeface="Tahoma"/>
                <a:cs typeface="Tahoma"/>
              </a:rPr>
              <a:t>eventualmente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EFEFEF"/>
                </a:solidFill>
                <a:latin typeface="Tahoma"/>
                <a:cs typeface="Tahoma"/>
              </a:rPr>
              <a:t>sobre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EFEFEF"/>
                </a:solidFill>
                <a:latin typeface="Tahoma"/>
                <a:cs typeface="Tahoma"/>
              </a:rPr>
              <a:t>suas</a:t>
            </a:r>
            <a:r>
              <a:rPr sz="3000" spc="-28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EFEFEF"/>
                </a:solidFill>
                <a:latin typeface="Tahoma"/>
                <a:cs typeface="Tahoma"/>
              </a:rPr>
              <a:t>mudanças</a:t>
            </a:r>
            <a:r>
              <a:rPr sz="3000" spc="-28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EFEFEF"/>
                </a:solidFill>
                <a:latin typeface="Tahoma"/>
                <a:cs typeface="Tahoma"/>
              </a:rPr>
              <a:t>de </a:t>
            </a:r>
            <a:r>
              <a:rPr sz="3000" spc="15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EFEFEF"/>
                </a:solidFill>
                <a:latin typeface="Tahoma"/>
                <a:cs typeface="Tahoma"/>
              </a:rPr>
              <a:t>estado.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78" y="292101"/>
            <a:ext cx="42640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160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9000" b="1" spc="-110" dirty="0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sz="9000" b="1" spc="204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9000" b="1" spc="-840" dirty="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sz="9000" b="1" spc="-5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9000" b="1" spc="409" dirty="0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sz="9000" b="1" spc="-340" dirty="0">
                <a:solidFill>
                  <a:srgbClr val="EFEFEF"/>
                </a:solidFill>
                <a:latin typeface="Tahoma"/>
                <a:cs typeface="Tahoma"/>
              </a:rPr>
              <a:t>t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30037" y="3327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516536"/>
            <a:ext cx="5786755" cy="4770755"/>
          </a:xfrm>
          <a:custGeom>
            <a:avLst/>
            <a:gdLst/>
            <a:ahLst/>
            <a:cxnLst/>
            <a:rect l="l" t="t" r="r" b="b"/>
            <a:pathLst>
              <a:path w="5786755" h="4770755">
                <a:moveTo>
                  <a:pt x="631799" y="4770463"/>
                </a:moveTo>
                <a:lnTo>
                  <a:pt x="0" y="4249559"/>
                </a:lnTo>
                <a:lnTo>
                  <a:pt x="0" y="4770463"/>
                </a:lnTo>
                <a:lnTo>
                  <a:pt x="631799" y="4770463"/>
                </a:lnTo>
                <a:close/>
              </a:path>
              <a:path w="5786755" h="4770755">
                <a:moveTo>
                  <a:pt x="1918792" y="4770463"/>
                </a:moveTo>
                <a:lnTo>
                  <a:pt x="0" y="3188487"/>
                </a:lnTo>
                <a:lnTo>
                  <a:pt x="0" y="3716388"/>
                </a:lnTo>
                <a:lnTo>
                  <a:pt x="1278496" y="4770463"/>
                </a:lnTo>
                <a:lnTo>
                  <a:pt x="1918792" y="4770463"/>
                </a:lnTo>
                <a:close/>
              </a:path>
              <a:path w="5786755" h="4770755">
                <a:moveTo>
                  <a:pt x="3208972" y="4770463"/>
                </a:moveTo>
                <a:lnTo>
                  <a:pt x="0" y="2124786"/>
                </a:lnTo>
                <a:lnTo>
                  <a:pt x="0" y="2652674"/>
                </a:lnTo>
                <a:lnTo>
                  <a:pt x="2568689" y="4770463"/>
                </a:lnTo>
                <a:lnTo>
                  <a:pt x="3208972" y="4770463"/>
                </a:lnTo>
                <a:close/>
              </a:path>
              <a:path w="5786755" h="4770755">
                <a:moveTo>
                  <a:pt x="4499165" y="4770463"/>
                </a:moveTo>
                <a:lnTo>
                  <a:pt x="0" y="1061072"/>
                </a:lnTo>
                <a:lnTo>
                  <a:pt x="0" y="1588973"/>
                </a:lnTo>
                <a:lnTo>
                  <a:pt x="3858869" y="4770463"/>
                </a:lnTo>
                <a:lnTo>
                  <a:pt x="4499165" y="4770463"/>
                </a:lnTo>
                <a:close/>
              </a:path>
              <a:path w="5786755" h="4770755">
                <a:moveTo>
                  <a:pt x="5786145" y="4770463"/>
                </a:moveTo>
                <a:lnTo>
                  <a:pt x="0" y="0"/>
                </a:lnTo>
                <a:lnTo>
                  <a:pt x="0" y="527900"/>
                </a:lnTo>
                <a:lnTo>
                  <a:pt x="5145862" y="4770463"/>
                </a:lnTo>
                <a:lnTo>
                  <a:pt x="5786145" y="477046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197" y="3794048"/>
            <a:ext cx="123824" cy="123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00674" y="3524155"/>
            <a:ext cx="1302639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60" dirty="0">
                <a:solidFill>
                  <a:srgbClr val="EFEFEF"/>
                </a:solidFill>
                <a:latin typeface="Tahoma"/>
                <a:cs typeface="Tahoma"/>
              </a:rPr>
              <a:t>Os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EFEFEF"/>
                </a:solidFill>
                <a:latin typeface="Tahoma"/>
                <a:cs typeface="Tahoma"/>
              </a:rPr>
              <a:t>Observers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EFEFEF"/>
                </a:solidFill>
                <a:latin typeface="Tahoma"/>
                <a:cs typeface="Tahoma"/>
              </a:rPr>
              <a:t>são</a:t>
            </a:r>
            <a:r>
              <a:rPr sz="3000" spc="-28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EFEFEF"/>
                </a:solidFill>
                <a:latin typeface="Tahoma"/>
                <a:cs typeface="Tahoma"/>
              </a:rPr>
              <a:t>os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EFEFEF"/>
                </a:solidFill>
                <a:latin typeface="Tahoma"/>
                <a:cs typeface="Tahoma"/>
              </a:rPr>
              <a:t>objetos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EFEFEF"/>
                </a:solidFill>
                <a:latin typeface="Tahoma"/>
                <a:cs typeface="Tahoma"/>
              </a:rPr>
              <a:t>que</a:t>
            </a:r>
            <a:r>
              <a:rPr sz="3000" spc="-28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EFEFEF"/>
                </a:solidFill>
                <a:latin typeface="Tahoma"/>
                <a:cs typeface="Tahoma"/>
              </a:rPr>
              <a:t>recebem</a:t>
            </a:r>
            <a:r>
              <a:rPr sz="3000" spc="-29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EFEFEF"/>
                </a:solidFill>
                <a:latin typeface="Tahoma"/>
                <a:cs typeface="Tahoma"/>
              </a:rPr>
              <a:t>atualizações</a:t>
            </a:r>
            <a:r>
              <a:rPr sz="3000" spc="-28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EFEFEF"/>
                </a:solidFill>
                <a:latin typeface="Tahoma"/>
                <a:cs typeface="Tahoma"/>
              </a:rPr>
              <a:t>do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EFEFEF"/>
                </a:solidFill>
                <a:latin typeface="Tahoma"/>
                <a:cs typeface="Tahoma"/>
              </a:rPr>
              <a:t>Subject,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EFEFEF"/>
                </a:solidFill>
                <a:latin typeface="Tahoma"/>
                <a:cs typeface="Tahoma"/>
              </a:rPr>
              <a:t>podendo </a:t>
            </a:r>
            <a:r>
              <a:rPr sz="3000" spc="-919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FEFEF"/>
                </a:solidFill>
                <a:latin typeface="Tahoma"/>
                <a:cs typeface="Tahoma"/>
              </a:rPr>
              <a:t>assim </a:t>
            </a:r>
            <a:r>
              <a:rPr sz="3000" spc="-20" dirty="0">
                <a:solidFill>
                  <a:srgbClr val="EFEFEF"/>
                </a:solidFill>
                <a:latin typeface="Tahoma"/>
                <a:cs typeface="Tahoma"/>
              </a:rPr>
              <a:t>registrar-se </a:t>
            </a:r>
            <a:r>
              <a:rPr sz="3000" spc="114" dirty="0">
                <a:solidFill>
                  <a:srgbClr val="EFEFEF"/>
                </a:solidFill>
                <a:latin typeface="Tahoma"/>
                <a:cs typeface="Tahoma"/>
              </a:rPr>
              <a:t>no </a:t>
            </a:r>
            <a:r>
              <a:rPr sz="3000" spc="55" dirty="0">
                <a:solidFill>
                  <a:srgbClr val="EFEFEF"/>
                </a:solidFill>
                <a:latin typeface="Tahoma"/>
                <a:cs typeface="Tahoma"/>
              </a:rPr>
              <a:t>Subject </a:t>
            </a:r>
            <a:r>
              <a:rPr sz="3000" spc="25" dirty="0">
                <a:solidFill>
                  <a:srgbClr val="EFEFEF"/>
                </a:solidFill>
                <a:latin typeface="Tahoma"/>
                <a:cs typeface="Tahoma"/>
              </a:rPr>
              <a:t>para </a:t>
            </a:r>
            <a:r>
              <a:rPr sz="3000" spc="50" dirty="0">
                <a:solidFill>
                  <a:srgbClr val="EFEFEF"/>
                </a:solidFill>
                <a:latin typeface="Tahoma"/>
                <a:cs typeface="Tahoma"/>
              </a:rPr>
              <a:t>receber </a:t>
            </a:r>
            <a:r>
              <a:rPr sz="3000" spc="45" dirty="0">
                <a:solidFill>
                  <a:srgbClr val="EFEFEF"/>
                </a:solidFill>
                <a:latin typeface="Tahoma"/>
                <a:cs typeface="Tahoma"/>
              </a:rPr>
              <a:t>suas </a:t>
            </a:r>
            <a:r>
              <a:rPr sz="3000" spc="50" dirty="0">
                <a:solidFill>
                  <a:srgbClr val="EFEFEF"/>
                </a:solidFill>
                <a:latin typeface="Tahoma"/>
                <a:cs typeface="Tahoma"/>
              </a:rPr>
              <a:t>atualizações </a:t>
            </a:r>
            <a:r>
              <a:rPr sz="3000" spc="110" dirty="0">
                <a:solidFill>
                  <a:srgbClr val="EFEFEF"/>
                </a:solidFill>
                <a:latin typeface="Tahoma"/>
                <a:cs typeface="Tahoma"/>
              </a:rPr>
              <a:t>ou </a:t>
            </a:r>
            <a:r>
              <a:rPr sz="3000" spc="65" dirty="0">
                <a:solidFill>
                  <a:srgbClr val="EFEFEF"/>
                </a:solidFill>
                <a:latin typeface="Tahoma"/>
                <a:cs typeface="Tahoma"/>
              </a:rPr>
              <a:t>cancelar </a:t>
            </a:r>
            <a:r>
              <a:rPr sz="3000" spc="125" dirty="0">
                <a:solidFill>
                  <a:srgbClr val="EFEFEF"/>
                </a:solidFill>
                <a:latin typeface="Tahoma"/>
                <a:cs typeface="Tahoma"/>
              </a:rPr>
              <a:t>o </a:t>
            </a:r>
            <a:r>
              <a:rPr sz="3000" spc="-92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EFEFEF"/>
                </a:solidFill>
                <a:latin typeface="Tahoma"/>
                <a:cs typeface="Tahoma"/>
              </a:rPr>
              <a:t>registro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FEFEF"/>
                </a:solidFill>
                <a:latin typeface="Tahoma"/>
                <a:cs typeface="Tahoma"/>
              </a:rPr>
              <a:t>assim</a:t>
            </a:r>
            <a:r>
              <a:rPr sz="3000" spc="-295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EFEFEF"/>
                </a:solidFill>
                <a:latin typeface="Tahoma"/>
                <a:cs typeface="Tahoma"/>
              </a:rPr>
              <a:t>deixando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EFEFEF"/>
                </a:solidFill>
                <a:latin typeface="Tahoma"/>
                <a:cs typeface="Tahoma"/>
              </a:rPr>
              <a:t>de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EFEFEF"/>
                </a:solidFill>
                <a:latin typeface="Tahoma"/>
                <a:cs typeface="Tahoma"/>
              </a:rPr>
              <a:t>receber</a:t>
            </a:r>
            <a:r>
              <a:rPr sz="3000" spc="-290" dirty="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FEFEF"/>
                </a:solidFill>
                <a:latin typeface="Tahoma"/>
                <a:cs typeface="Tahoma"/>
              </a:rPr>
              <a:t>atualizações.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78" y="292100"/>
            <a:ext cx="51669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40" dirty="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sz="9000" b="1" spc="204" dirty="0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sz="9000" b="1" spc="-35" dirty="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sz="9000" b="1" spc="-5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9000" b="1" spc="-325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sz="9000" b="1" spc="55" dirty="0">
                <a:solidFill>
                  <a:srgbClr val="EFEFEF"/>
                </a:solidFill>
                <a:latin typeface="Tahoma"/>
                <a:cs typeface="Tahoma"/>
              </a:rPr>
              <a:t>v</a:t>
            </a:r>
            <a:r>
              <a:rPr sz="9000" b="1" spc="-55" dirty="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sz="9000" b="1" spc="-325" dirty="0">
                <a:solidFill>
                  <a:srgbClr val="EFEFEF"/>
                </a:solidFill>
                <a:latin typeface="Tahoma"/>
                <a:cs typeface="Tahoma"/>
              </a:rPr>
              <a:t>r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30037" y="3326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516536"/>
            <a:ext cx="5786755" cy="4770755"/>
          </a:xfrm>
          <a:custGeom>
            <a:avLst/>
            <a:gdLst/>
            <a:ahLst/>
            <a:cxnLst/>
            <a:rect l="l" t="t" r="r" b="b"/>
            <a:pathLst>
              <a:path w="5786755" h="4770755">
                <a:moveTo>
                  <a:pt x="631812" y="4770463"/>
                </a:moveTo>
                <a:lnTo>
                  <a:pt x="0" y="4249559"/>
                </a:lnTo>
                <a:lnTo>
                  <a:pt x="0" y="4770463"/>
                </a:lnTo>
                <a:lnTo>
                  <a:pt x="631812" y="4770463"/>
                </a:lnTo>
                <a:close/>
              </a:path>
              <a:path w="5786755" h="4770755">
                <a:moveTo>
                  <a:pt x="1918792" y="4770463"/>
                </a:moveTo>
                <a:lnTo>
                  <a:pt x="0" y="3188487"/>
                </a:lnTo>
                <a:lnTo>
                  <a:pt x="0" y="3716388"/>
                </a:lnTo>
                <a:lnTo>
                  <a:pt x="1278496" y="4770463"/>
                </a:lnTo>
                <a:lnTo>
                  <a:pt x="1918792" y="4770463"/>
                </a:lnTo>
                <a:close/>
              </a:path>
              <a:path w="5786755" h="4770755">
                <a:moveTo>
                  <a:pt x="3208985" y="4770463"/>
                </a:moveTo>
                <a:lnTo>
                  <a:pt x="0" y="2124786"/>
                </a:lnTo>
                <a:lnTo>
                  <a:pt x="0" y="2652674"/>
                </a:lnTo>
                <a:lnTo>
                  <a:pt x="2568689" y="4770463"/>
                </a:lnTo>
                <a:lnTo>
                  <a:pt x="3208985" y="4770463"/>
                </a:lnTo>
                <a:close/>
              </a:path>
              <a:path w="5786755" h="4770755">
                <a:moveTo>
                  <a:pt x="4499165" y="4770475"/>
                </a:moveTo>
                <a:lnTo>
                  <a:pt x="0" y="1061072"/>
                </a:lnTo>
                <a:lnTo>
                  <a:pt x="0" y="1588973"/>
                </a:lnTo>
                <a:lnTo>
                  <a:pt x="3858869" y="4770463"/>
                </a:lnTo>
                <a:lnTo>
                  <a:pt x="4499165" y="4770475"/>
                </a:lnTo>
                <a:close/>
              </a:path>
              <a:path w="5786755" h="4770755">
                <a:moveTo>
                  <a:pt x="5786145" y="4770463"/>
                </a:moveTo>
                <a:lnTo>
                  <a:pt x="0" y="0"/>
                </a:lnTo>
                <a:lnTo>
                  <a:pt x="0" y="527900"/>
                </a:lnTo>
                <a:lnTo>
                  <a:pt x="5145862" y="4770463"/>
                </a:lnTo>
                <a:lnTo>
                  <a:pt x="5786145" y="477046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42" y="982665"/>
            <a:ext cx="12804775" cy="1385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900" spc="160" dirty="0"/>
              <a:t>M</a:t>
            </a:r>
            <a:r>
              <a:rPr sz="8900" spc="-25" dirty="0"/>
              <a:t>o</a:t>
            </a:r>
            <a:r>
              <a:rPr sz="8900" spc="250" dirty="0"/>
              <a:t>d</a:t>
            </a:r>
            <a:r>
              <a:rPr sz="8900" spc="-40" dirty="0"/>
              <a:t>e</a:t>
            </a:r>
            <a:r>
              <a:rPr sz="8900" spc="-90" dirty="0"/>
              <a:t>l</a:t>
            </a:r>
            <a:r>
              <a:rPr sz="8900" spc="-215" dirty="0"/>
              <a:t>a</a:t>
            </a:r>
            <a:r>
              <a:rPr sz="8900" spc="250" dirty="0"/>
              <a:t>g</a:t>
            </a:r>
            <a:r>
              <a:rPr sz="8900" spc="-40" dirty="0"/>
              <a:t>e</a:t>
            </a:r>
            <a:r>
              <a:rPr sz="8900" spc="-120" dirty="0"/>
              <a:t>m</a:t>
            </a:r>
            <a:r>
              <a:rPr sz="8900" spc="-950" dirty="0"/>
              <a:t> </a:t>
            </a:r>
            <a:r>
              <a:rPr sz="8900" spc="530" dirty="0"/>
              <a:t>C</a:t>
            </a:r>
            <a:r>
              <a:rPr sz="8900" spc="-25" dirty="0"/>
              <a:t>o</a:t>
            </a:r>
            <a:r>
              <a:rPr sz="8900" spc="-70" dirty="0"/>
              <a:t>n</a:t>
            </a:r>
            <a:r>
              <a:rPr sz="8900" spc="420" dirty="0"/>
              <a:t>c</a:t>
            </a:r>
            <a:r>
              <a:rPr sz="8900" spc="-40" dirty="0"/>
              <a:t>e</a:t>
            </a:r>
            <a:r>
              <a:rPr sz="8900" spc="-225" dirty="0"/>
              <a:t>i</a:t>
            </a:r>
            <a:r>
              <a:rPr sz="8900" spc="-325" dirty="0"/>
              <a:t>t</a:t>
            </a:r>
            <a:r>
              <a:rPr sz="8900" spc="-95" dirty="0"/>
              <a:t>u</a:t>
            </a:r>
            <a:r>
              <a:rPr sz="8900" spc="-215" dirty="0"/>
              <a:t>a</a:t>
            </a:r>
            <a:r>
              <a:rPr sz="8900" spc="-90" dirty="0"/>
              <a:t>l</a:t>
            </a:r>
            <a:endParaRPr sz="8900"/>
          </a:p>
        </p:txBody>
      </p:sp>
      <p:grpSp>
        <p:nvGrpSpPr>
          <p:cNvPr id="3" name="object 3"/>
          <p:cNvGrpSpPr/>
          <p:nvPr/>
        </p:nvGrpSpPr>
        <p:grpSpPr>
          <a:xfrm>
            <a:off x="961723" y="1342"/>
            <a:ext cx="17326610" cy="10285730"/>
            <a:chOff x="961723" y="1342"/>
            <a:chExt cx="17326610" cy="10285730"/>
          </a:xfrm>
        </p:grpSpPr>
        <p:sp>
          <p:nvSpPr>
            <p:cNvPr id="4" name="object 4"/>
            <p:cNvSpPr/>
            <p:nvPr/>
          </p:nvSpPr>
          <p:spPr>
            <a:xfrm>
              <a:off x="11534763" y="1342"/>
              <a:ext cx="6753225" cy="6743700"/>
            </a:xfrm>
            <a:custGeom>
              <a:avLst/>
              <a:gdLst/>
              <a:ahLst/>
              <a:cxnLst/>
              <a:rect l="l" t="t" r="r" b="b"/>
              <a:pathLst>
                <a:path w="6753225" h="6743700">
                  <a:moveTo>
                    <a:pt x="0" y="0"/>
                  </a:moveTo>
                  <a:lnTo>
                    <a:pt x="6753170" y="0"/>
                  </a:lnTo>
                  <a:lnTo>
                    <a:pt x="6753170" y="674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50333" y="3449345"/>
              <a:ext cx="6837680" cy="6837680"/>
            </a:xfrm>
            <a:custGeom>
              <a:avLst/>
              <a:gdLst/>
              <a:ahLst/>
              <a:cxnLst/>
              <a:rect l="l" t="t" r="r" b="b"/>
              <a:pathLst>
                <a:path w="6837680" h="6837680">
                  <a:moveTo>
                    <a:pt x="6837654" y="6813486"/>
                  </a:moveTo>
                  <a:lnTo>
                    <a:pt x="6813486" y="6837654"/>
                  </a:lnTo>
                  <a:lnTo>
                    <a:pt x="6837654" y="6837654"/>
                  </a:lnTo>
                  <a:lnTo>
                    <a:pt x="6837654" y="6813486"/>
                  </a:lnTo>
                  <a:close/>
                </a:path>
                <a:path w="6837680" h="6837680">
                  <a:moveTo>
                    <a:pt x="6837654" y="5111178"/>
                  </a:moveTo>
                  <a:lnTo>
                    <a:pt x="5111178" y="6837654"/>
                  </a:lnTo>
                  <a:lnTo>
                    <a:pt x="5958090" y="6837654"/>
                  </a:lnTo>
                  <a:lnTo>
                    <a:pt x="6837654" y="5958090"/>
                  </a:lnTo>
                  <a:lnTo>
                    <a:pt x="6837654" y="5111178"/>
                  </a:lnTo>
                  <a:close/>
                </a:path>
                <a:path w="6837680" h="6837680">
                  <a:moveTo>
                    <a:pt x="6837654" y="3404628"/>
                  </a:moveTo>
                  <a:lnTo>
                    <a:pt x="3404628" y="6837654"/>
                  </a:lnTo>
                  <a:lnTo>
                    <a:pt x="4251541" y="6837654"/>
                  </a:lnTo>
                  <a:lnTo>
                    <a:pt x="6837654" y="4251553"/>
                  </a:lnTo>
                  <a:lnTo>
                    <a:pt x="6837654" y="3404628"/>
                  </a:lnTo>
                  <a:close/>
                </a:path>
                <a:path w="6837680" h="6837680">
                  <a:moveTo>
                    <a:pt x="6837654" y="1698078"/>
                  </a:moveTo>
                  <a:lnTo>
                    <a:pt x="1698078" y="6837654"/>
                  </a:lnTo>
                  <a:lnTo>
                    <a:pt x="2545003" y="6837654"/>
                  </a:lnTo>
                  <a:lnTo>
                    <a:pt x="6837654" y="2545003"/>
                  </a:lnTo>
                  <a:lnTo>
                    <a:pt x="6837654" y="1698078"/>
                  </a:lnTo>
                  <a:close/>
                </a:path>
                <a:path w="6837680" h="6837680">
                  <a:moveTo>
                    <a:pt x="6837654" y="0"/>
                  </a:moveTo>
                  <a:lnTo>
                    <a:pt x="0" y="6837654"/>
                  </a:lnTo>
                  <a:lnTo>
                    <a:pt x="842683" y="6837654"/>
                  </a:lnTo>
                  <a:lnTo>
                    <a:pt x="6837654" y="842683"/>
                  </a:lnTo>
                  <a:lnTo>
                    <a:pt x="6837654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723" y="2855395"/>
              <a:ext cx="11315699" cy="6400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4602421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6059746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7031295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8488620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marR="379095">
              <a:lnSpc>
                <a:spcPct val="115900"/>
              </a:lnSpc>
              <a:spcBef>
                <a:spcPts val="95"/>
              </a:spcBef>
            </a:pPr>
            <a:r>
              <a:rPr spc="95" dirty="0"/>
              <a:t>O</a:t>
            </a:r>
            <a:r>
              <a:rPr spc="-265" dirty="0"/>
              <a:t> </a:t>
            </a:r>
            <a:r>
              <a:rPr spc="105" dirty="0">
                <a:hlinkClick r:id="rId3"/>
              </a:rPr>
              <a:t>Chain</a:t>
            </a:r>
            <a:r>
              <a:rPr spc="-260" dirty="0">
                <a:hlinkClick r:id="rId3"/>
              </a:rPr>
              <a:t> </a:t>
            </a:r>
            <a:r>
              <a:rPr spc="25" dirty="0">
                <a:hlinkClick r:id="rId3"/>
              </a:rPr>
              <a:t>of</a:t>
            </a:r>
            <a:r>
              <a:rPr spc="-260" dirty="0">
                <a:hlinkClick r:id="rId3"/>
              </a:rPr>
              <a:t> </a:t>
            </a:r>
            <a:r>
              <a:rPr spc="40" dirty="0">
                <a:hlinkClick r:id="rId3"/>
              </a:rPr>
              <a:t>Responsibility</a:t>
            </a:r>
            <a:r>
              <a:rPr spc="40" dirty="0"/>
              <a:t>,</a:t>
            </a:r>
            <a:r>
              <a:rPr spc="-265" dirty="0"/>
              <a:t> </a:t>
            </a:r>
            <a:r>
              <a:rPr spc="75" dirty="0">
                <a:hlinkClick r:id="rId4"/>
              </a:rPr>
              <a:t>Command</a:t>
            </a:r>
            <a:r>
              <a:rPr spc="75" dirty="0"/>
              <a:t>,</a:t>
            </a:r>
            <a:r>
              <a:rPr spc="-260" dirty="0"/>
              <a:t> </a:t>
            </a:r>
            <a:r>
              <a:rPr spc="70" dirty="0">
                <a:hlinkClick r:id="rId5"/>
              </a:rPr>
              <a:t>Mediator</a:t>
            </a:r>
            <a:r>
              <a:rPr spc="-260" dirty="0">
                <a:hlinkClick r:id="rId5"/>
              </a:rPr>
              <a:t> 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40" dirty="0">
                <a:hlinkClick r:id="rId6"/>
              </a:rPr>
              <a:t>Observer</a:t>
            </a:r>
            <a:r>
              <a:rPr spc="-260" dirty="0">
                <a:hlinkClick r:id="rId6"/>
              </a:rPr>
              <a:t> </a:t>
            </a:r>
            <a:r>
              <a:rPr spc="65" dirty="0"/>
              <a:t>abrangem</a:t>
            </a:r>
            <a:r>
              <a:rPr spc="-265" dirty="0"/>
              <a:t> </a:t>
            </a:r>
            <a:r>
              <a:rPr spc="10" dirty="0"/>
              <a:t>várias</a:t>
            </a:r>
            <a:r>
              <a:rPr spc="-260" dirty="0"/>
              <a:t> </a:t>
            </a:r>
            <a:r>
              <a:rPr spc="30" dirty="0"/>
              <a:t>maneiras</a:t>
            </a:r>
            <a:r>
              <a:rPr spc="-260" dirty="0"/>
              <a:t> </a:t>
            </a:r>
            <a:r>
              <a:rPr spc="125" dirty="0"/>
              <a:t>de</a:t>
            </a:r>
            <a:r>
              <a:rPr spc="-265" dirty="0"/>
              <a:t> </a:t>
            </a:r>
            <a:r>
              <a:rPr spc="55" dirty="0"/>
              <a:t>se </a:t>
            </a:r>
            <a:r>
              <a:rPr spc="-840" dirty="0"/>
              <a:t> </a:t>
            </a:r>
            <a:r>
              <a:rPr spc="190" dirty="0"/>
              <a:t>c</a:t>
            </a:r>
            <a:r>
              <a:rPr spc="125" dirty="0"/>
              <a:t>o</a:t>
            </a:r>
            <a:r>
              <a:rPr spc="100" dirty="0"/>
              <a:t>n</a:t>
            </a:r>
            <a:r>
              <a:rPr spc="65" dirty="0"/>
              <a:t>e</a:t>
            </a:r>
            <a:r>
              <a:rPr spc="190" dirty="0"/>
              <a:t>c</a:t>
            </a:r>
            <a:r>
              <a:rPr spc="-60" dirty="0"/>
              <a:t>t</a:t>
            </a:r>
            <a:r>
              <a:rPr spc="20" dirty="0"/>
              <a:t>a</a:t>
            </a:r>
            <a:r>
              <a:rPr spc="-80" dirty="0"/>
              <a:t>r</a:t>
            </a:r>
            <a:r>
              <a:rPr spc="-265" dirty="0"/>
              <a:t> </a:t>
            </a:r>
            <a:r>
              <a:rPr spc="-85" dirty="0"/>
              <a:t>r</a:t>
            </a:r>
            <a:r>
              <a:rPr spc="65" dirty="0"/>
              <a:t>e</a:t>
            </a:r>
            <a:r>
              <a:rPr spc="50" dirty="0"/>
              <a:t>m</a:t>
            </a:r>
            <a:r>
              <a:rPr spc="65" dirty="0"/>
              <a:t>e</a:t>
            </a:r>
            <a:r>
              <a:rPr spc="-60" dirty="0"/>
              <a:t>t</a:t>
            </a:r>
            <a:r>
              <a:rPr spc="65" dirty="0"/>
              <a:t>e</a:t>
            </a:r>
            <a:r>
              <a:rPr spc="100" dirty="0"/>
              <a:t>n</a:t>
            </a:r>
            <a:r>
              <a:rPr spc="-60" dirty="0"/>
              <a:t>t</a:t>
            </a:r>
            <a:r>
              <a:rPr spc="65" dirty="0"/>
              <a:t>e</a:t>
            </a:r>
            <a:r>
              <a:rPr spc="40" dirty="0"/>
              <a:t>s</a:t>
            </a:r>
            <a:r>
              <a:rPr spc="-265" dirty="0"/>
              <a:t> 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175" dirty="0"/>
              <a:t>d</a:t>
            </a:r>
            <a:r>
              <a:rPr spc="65" dirty="0"/>
              <a:t>e</a:t>
            </a:r>
            <a:r>
              <a:rPr spc="35" dirty="0"/>
              <a:t>s</a:t>
            </a:r>
            <a:r>
              <a:rPr spc="-60" dirty="0"/>
              <a:t>t</a:t>
            </a:r>
            <a:r>
              <a:rPr spc="25" dirty="0"/>
              <a:t>i</a:t>
            </a:r>
            <a:r>
              <a:rPr spc="100" dirty="0"/>
              <a:t>n</a:t>
            </a:r>
            <a:r>
              <a:rPr spc="20" dirty="0"/>
              <a:t>a</a:t>
            </a:r>
            <a:r>
              <a:rPr spc="-60" dirty="0"/>
              <a:t>t</a:t>
            </a:r>
            <a:r>
              <a:rPr spc="20" dirty="0"/>
              <a:t>á</a:t>
            </a:r>
            <a:r>
              <a:rPr spc="-85" dirty="0"/>
              <a:t>r</a:t>
            </a:r>
            <a:r>
              <a:rPr spc="25" dirty="0"/>
              <a:t>i</a:t>
            </a:r>
            <a:r>
              <a:rPr spc="125" dirty="0"/>
              <a:t>o</a:t>
            </a:r>
            <a:r>
              <a:rPr spc="40" dirty="0"/>
              <a:t>s</a:t>
            </a:r>
            <a:r>
              <a:rPr spc="-265" dirty="0"/>
              <a:t> </a:t>
            </a:r>
            <a:r>
              <a:rPr spc="175" dirty="0"/>
              <a:t>d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165" dirty="0"/>
              <a:t>p</a:t>
            </a:r>
            <a:r>
              <a:rPr spc="65" dirty="0"/>
              <a:t>e</a:t>
            </a:r>
            <a:r>
              <a:rPr spc="175" dirty="0"/>
              <a:t>d</a:t>
            </a:r>
            <a:r>
              <a:rPr spc="25" dirty="0"/>
              <a:t>i</a:t>
            </a:r>
            <a:r>
              <a:rPr spc="175" dirty="0"/>
              <a:t>d</a:t>
            </a:r>
            <a:r>
              <a:rPr spc="125" dirty="0"/>
              <a:t>o</a:t>
            </a:r>
            <a:r>
              <a:rPr spc="35" dirty="0"/>
              <a:t>s</a:t>
            </a:r>
            <a:r>
              <a:rPr spc="-365" dirty="0"/>
              <a:t>:</a:t>
            </a:r>
          </a:p>
          <a:p>
            <a:pPr marL="817880" marR="539750">
              <a:lnSpc>
                <a:spcPct val="115900"/>
              </a:lnSpc>
            </a:pPr>
            <a:r>
              <a:rPr spc="95" dirty="0"/>
              <a:t>O</a:t>
            </a:r>
            <a:r>
              <a:rPr spc="-265" dirty="0"/>
              <a:t> </a:t>
            </a:r>
            <a:r>
              <a:rPr spc="105" dirty="0"/>
              <a:t>Chain</a:t>
            </a:r>
            <a:r>
              <a:rPr spc="-260" dirty="0"/>
              <a:t> </a:t>
            </a:r>
            <a:r>
              <a:rPr spc="25" dirty="0"/>
              <a:t>of</a:t>
            </a:r>
            <a:r>
              <a:rPr spc="-260" dirty="0"/>
              <a:t> </a:t>
            </a:r>
            <a:r>
              <a:rPr spc="60" dirty="0"/>
              <a:t>Responsibility</a:t>
            </a:r>
            <a:r>
              <a:rPr spc="-260" dirty="0"/>
              <a:t> </a:t>
            </a:r>
            <a:r>
              <a:rPr spc="55" dirty="0"/>
              <a:t>passa</a:t>
            </a:r>
            <a:r>
              <a:rPr spc="-260" dirty="0"/>
              <a:t> </a:t>
            </a:r>
            <a:r>
              <a:rPr spc="80" dirty="0"/>
              <a:t>um</a:t>
            </a:r>
            <a:r>
              <a:rPr spc="-260" dirty="0"/>
              <a:t> </a:t>
            </a:r>
            <a:r>
              <a:rPr spc="125" dirty="0"/>
              <a:t>pedido</a:t>
            </a:r>
            <a:r>
              <a:rPr spc="-260" dirty="0"/>
              <a:t> </a:t>
            </a:r>
            <a:r>
              <a:rPr spc="70" dirty="0"/>
              <a:t>sequencialmente</a:t>
            </a:r>
            <a:r>
              <a:rPr spc="-260" dirty="0"/>
              <a:t> </a:t>
            </a:r>
            <a:r>
              <a:rPr spc="75" dirty="0"/>
              <a:t>ao</a:t>
            </a:r>
            <a:r>
              <a:rPr spc="-260" dirty="0"/>
              <a:t> </a:t>
            </a:r>
            <a:r>
              <a:rPr spc="114" dirty="0"/>
              <a:t>longo</a:t>
            </a:r>
            <a:r>
              <a:rPr spc="-260" dirty="0"/>
              <a:t> </a:t>
            </a:r>
            <a:r>
              <a:rPr spc="125" dirty="0"/>
              <a:t>de</a:t>
            </a:r>
            <a:r>
              <a:rPr spc="-260" dirty="0"/>
              <a:t> </a:t>
            </a:r>
            <a:r>
              <a:rPr spc="80" dirty="0"/>
              <a:t>um</a:t>
            </a:r>
            <a:r>
              <a:rPr spc="-260" dirty="0"/>
              <a:t> </a:t>
            </a:r>
            <a:r>
              <a:rPr spc="40" dirty="0"/>
              <a:t>corrente </a:t>
            </a:r>
            <a:r>
              <a:rPr spc="-844" dirty="0"/>
              <a:t> </a:t>
            </a:r>
            <a:r>
              <a:rPr spc="75" dirty="0"/>
              <a:t>dinâmica</a:t>
            </a:r>
            <a:r>
              <a:rPr spc="-265" dirty="0"/>
              <a:t> </a:t>
            </a:r>
            <a:r>
              <a:rPr spc="125" dirty="0"/>
              <a:t>de</a:t>
            </a:r>
            <a:r>
              <a:rPr spc="-265" dirty="0"/>
              <a:t> </a:t>
            </a:r>
            <a:r>
              <a:rPr spc="70" dirty="0"/>
              <a:t>potenciais</a:t>
            </a:r>
            <a:r>
              <a:rPr spc="-265" dirty="0"/>
              <a:t> </a:t>
            </a:r>
            <a:r>
              <a:rPr spc="35" dirty="0"/>
              <a:t>destinatários</a:t>
            </a:r>
            <a:r>
              <a:rPr spc="-265" dirty="0"/>
              <a:t> </a:t>
            </a:r>
            <a:r>
              <a:rPr spc="10" dirty="0"/>
              <a:t>até</a:t>
            </a:r>
            <a:r>
              <a:rPr spc="-265" dirty="0"/>
              <a:t> </a:t>
            </a:r>
            <a:r>
              <a:rPr spc="114" dirty="0"/>
              <a:t>que</a:t>
            </a:r>
            <a:r>
              <a:rPr spc="-265" dirty="0"/>
              <a:t> </a:t>
            </a:r>
            <a:r>
              <a:rPr spc="80" dirty="0"/>
              <a:t>um</a:t>
            </a:r>
            <a:r>
              <a:rPr spc="-265" dirty="0"/>
              <a:t> </a:t>
            </a:r>
            <a:r>
              <a:rPr spc="80" dirty="0"/>
              <a:t>deles</a:t>
            </a:r>
            <a:r>
              <a:rPr spc="-260" dirty="0"/>
              <a:t> </a:t>
            </a:r>
            <a:r>
              <a:rPr spc="20" dirty="0"/>
              <a:t>atua</a:t>
            </a:r>
            <a:r>
              <a:rPr spc="-265" dirty="0"/>
              <a:t> </a:t>
            </a:r>
            <a:r>
              <a:rPr spc="114" dirty="0"/>
              <a:t>no</a:t>
            </a:r>
            <a:r>
              <a:rPr spc="-265" dirty="0"/>
              <a:t> </a:t>
            </a:r>
            <a:r>
              <a:rPr spc="75" dirty="0"/>
              <a:t>pedido.</a:t>
            </a: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endParaRPr sz="3600"/>
          </a:p>
          <a:p>
            <a:pPr marL="817880">
              <a:lnSpc>
                <a:spcPct val="100000"/>
              </a:lnSpc>
            </a:pPr>
            <a:r>
              <a:rPr spc="95" dirty="0"/>
              <a:t>O</a:t>
            </a:r>
            <a:r>
              <a:rPr spc="-254" dirty="0"/>
              <a:t> </a:t>
            </a:r>
            <a:r>
              <a:rPr spc="114" dirty="0"/>
              <a:t>Command</a:t>
            </a:r>
            <a:r>
              <a:rPr spc="-250" dirty="0"/>
              <a:t> </a:t>
            </a:r>
            <a:r>
              <a:rPr spc="65" dirty="0"/>
              <a:t>estabelece</a:t>
            </a:r>
            <a:r>
              <a:rPr spc="-254" dirty="0"/>
              <a:t> </a:t>
            </a:r>
            <a:r>
              <a:rPr spc="85" dirty="0"/>
              <a:t>conexões</a:t>
            </a:r>
            <a:r>
              <a:rPr spc="-250" dirty="0"/>
              <a:t> </a:t>
            </a:r>
            <a:r>
              <a:rPr spc="65" dirty="0"/>
              <a:t>unidirecionais</a:t>
            </a:r>
            <a:r>
              <a:rPr spc="-250" dirty="0"/>
              <a:t> </a:t>
            </a:r>
            <a:r>
              <a:rPr spc="20" dirty="0"/>
              <a:t>entre</a:t>
            </a:r>
            <a:r>
              <a:rPr spc="-254" dirty="0"/>
              <a:t> </a:t>
            </a:r>
            <a:r>
              <a:rPr spc="25" dirty="0"/>
              <a:t>remetentes</a:t>
            </a:r>
            <a:r>
              <a:rPr spc="-250" dirty="0"/>
              <a:t> </a:t>
            </a:r>
            <a:r>
              <a:rPr spc="70" dirty="0"/>
              <a:t>e</a:t>
            </a:r>
            <a:r>
              <a:rPr spc="-250" dirty="0"/>
              <a:t> </a:t>
            </a:r>
            <a:r>
              <a:rPr spc="15" dirty="0"/>
              <a:t>destinatários.</a:t>
            </a:r>
          </a:p>
          <a:p>
            <a:pPr marL="207010">
              <a:lnSpc>
                <a:spcPct val="100000"/>
              </a:lnSpc>
              <a:spcBef>
                <a:spcPts val="20"/>
              </a:spcBef>
            </a:pPr>
            <a:endParaRPr sz="3150"/>
          </a:p>
          <a:p>
            <a:pPr marL="817880" marR="5080">
              <a:lnSpc>
                <a:spcPct val="115900"/>
              </a:lnSpc>
              <a:spcBef>
                <a:spcPts val="5"/>
              </a:spcBef>
            </a:pPr>
            <a:r>
              <a:rPr spc="95" dirty="0"/>
              <a:t>O</a:t>
            </a:r>
            <a:r>
              <a:rPr spc="-260" dirty="0"/>
              <a:t> </a:t>
            </a:r>
            <a:r>
              <a:rPr spc="70" dirty="0"/>
              <a:t>Mediator</a:t>
            </a:r>
            <a:r>
              <a:rPr spc="-260" dirty="0"/>
              <a:t> </a:t>
            </a:r>
            <a:r>
              <a:rPr spc="50" dirty="0"/>
              <a:t>elimina</a:t>
            </a:r>
            <a:r>
              <a:rPr spc="-260" dirty="0"/>
              <a:t> </a:t>
            </a:r>
            <a:r>
              <a:rPr spc="30" dirty="0"/>
              <a:t>as</a:t>
            </a:r>
            <a:r>
              <a:rPr spc="-260" dirty="0"/>
              <a:t> </a:t>
            </a:r>
            <a:r>
              <a:rPr spc="85" dirty="0"/>
              <a:t>conexões</a:t>
            </a:r>
            <a:r>
              <a:rPr spc="-254" dirty="0"/>
              <a:t> </a:t>
            </a:r>
            <a:r>
              <a:rPr spc="25" dirty="0"/>
              <a:t>diretas</a:t>
            </a:r>
            <a:r>
              <a:rPr spc="-260" dirty="0"/>
              <a:t> </a:t>
            </a:r>
            <a:r>
              <a:rPr spc="20" dirty="0"/>
              <a:t>entre</a:t>
            </a:r>
            <a:r>
              <a:rPr spc="-260" dirty="0"/>
              <a:t> </a:t>
            </a:r>
            <a:r>
              <a:rPr spc="25" dirty="0"/>
              <a:t>remetentes</a:t>
            </a:r>
            <a:r>
              <a:rPr spc="-260" dirty="0"/>
              <a:t> </a:t>
            </a:r>
            <a:r>
              <a:rPr spc="70" dirty="0"/>
              <a:t>e</a:t>
            </a:r>
            <a:r>
              <a:rPr spc="-254" dirty="0"/>
              <a:t> </a:t>
            </a:r>
            <a:r>
              <a:rPr spc="15" dirty="0"/>
              <a:t>destinatários,</a:t>
            </a:r>
            <a:r>
              <a:rPr spc="-260" dirty="0"/>
              <a:t> </a:t>
            </a:r>
            <a:r>
              <a:rPr spc="45" dirty="0"/>
              <a:t>forçando-os</a:t>
            </a:r>
            <a:r>
              <a:rPr spc="-260" dirty="0"/>
              <a:t> </a:t>
            </a:r>
            <a:r>
              <a:rPr spc="25" dirty="0"/>
              <a:t>a</a:t>
            </a:r>
            <a:r>
              <a:rPr spc="-260" dirty="0"/>
              <a:t> </a:t>
            </a:r>
            <a:r>
              <a:rPr spc="55" dirty="0"/>
              <a:t>se </a:t>
            </a:r>
            <a:r>
              <a:rPr spc="-844" dirty="0"/>
              <a:t> </a:t>
            </a:r>
            <a:r>
              <a:rPr spc="190" dirty="0"/>
              <a:t>c</a:t>
            </a:r>
            <a:r>
              <a:rPr spc="125" dirty="0"/>
              <a:t>o</a:t>
            </a:r>
            <a:r>
              <a:rPr spc="50" dirty="0"/>
              <a:t>m</a:t>
            </a:r>
            <a:r>
              <a:rPr spc="100" dirty="0"/>
              <a:t>un</a:t>
            </a:r>
            <a:r>
              <a:rPr spc="25" dirty="0"/>
              <a:t>i</a:t>
            </a:r>
            <a:r>
              <a:rPr spc="190" dirty="0"/>
              <a:t>c</a:t>
            </a:r>
            <a:r>
              <a:rPr spc="20" dirty="0"/>
              <a:t>a</a:t>
            </a:r>
            <a:r>
              <a:rPr spc="-80" dirty="0"/>
              <a:t>r</a:t>
            </a:r>
            <a:r>
              <a:rPr spc="-265" dirty="0"/>
              <a:t> </a:t>
            </a:r>
            <a:r>
              <a:rPr spc="25" dirty="0"/>
              <a:t>i</a:t>
            </a:r>
            <a:r>
              <a:rPr spc="100" dirty="0"/>
              <a:t>n</a:t>
            </a:r>
            <a:r>
              <a:rPr spc="175" dirty="0"/>
              <a:t>d</a:t>
            </a:r>
            <a:r>
              <a:rPr spc="25" dirty="0"/>
              <a:t>i</a:t>
            </a:r>
            <a:r>
              <a:rPr spc="-85" dirty="0"/>
              <a:t>r</a:t>
            </a:r>
            <a:r>
              <a:rPr spc="65" dirty="0"/>
              <a:t>e</a:t>
            </a:r>
            <a:r>
              <a:rPr spc="-60" dirty="0"/>
              <a:t>t</a:t>
            </a:r>
            <a:r>
              <a:rPr spc="20" dirty="0"/>
              <a:t>a</a:t>
            </a:r>
            <a:r>
              <a:rPr spc="50" dirty="0"/>
              <a:t>m</a:t>
            </a:r>
            <a:r>
              <a:rPr spc="65" dirty="0"/>
              <a:t>e</a:t>
            </a:r>
            <a:r>
              <a:rPr spc="100" dirty="0"/>
              <a:t>n</a:t>
            </a:r>
            <a:r>
              <a:rPr spc="-60" dirty="0"/>
              <a:t>t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20" dirty="0"/>
              <a:t>a</a:t>
            </a:r>
            <a:r>
              <a:rPr spc="-60" dirty="0"/>
              <a:t>t</a:t>
            </a:r>
            <a:r>
              <a:rPr spc="-85" dirty="0"/>
              <a:t>r</a:t>
            </a:r>
            <a:r>
              <a:rPr spc="20" dirty="0"/>
              <a:t>a</a:t>
            </a:r>
            <a:r>
              <a:rPr spc="45" dirty="0"/>
              <a:t>v</a:t>
            </a:r>
            <a:r>
              <a:rPr spc="65" dirty="0"/>
              <a:t>é</a:t>
            </a:r>
            <a:r>
              <a:rPr spc="40" dirty="0"/>
              <a:t>s</a:t>
            </a:r>
            <a:r>
              <a:rPr spc="-265" dirty="0"/>
              <a:t> </a:t>
            </a:r>
            <a:r>
              <a:rPr spc="175" dirty="0"/>
              <a:t>d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100" dirty="0"/>
              <a:t>u</a:t>
            </a:r>
            <a:r>
              <a:rPr spc="55" dirty="0"/>
              <a:t>m</a:t>
            </a:r>
            <a:r>
              <a:rPr spc="-265" dirty="0"/>
              <a:t> </a:t>
            </a:r>
            <a:r>
              <a:rPr spc="125" dirty="0"/>
              <a:t>o</a:t>
            </a:r>
            <a:r>
              <a:rPr spc="165" dirty="0"/>
              <a:t>b</a:t>
            </a:r>
            <a:r>
              <a:rPr spc="-135" dirty="0"/>
              <a:t>j</a:t>
            </a:r>
            <a:r>
              <a:rPr spc="65" dirty="0"/>
              <a:t>e</a:t>
            </a:r>
            <a:r>
              <a:rPr spc="-60" dirty="0"/>
              <a:t>t</a:t>
            </a:r>
            <a:r>
              <a:rPr spc="130" dirty="0"/>
              <a:t>o</a:t>
            </a:r>
            <a:r>
              <a:rPr spc="-265" dirty="0"/>
              <a:t> </a:t>
            </a:r>
            <a:r>
              <a:rPr spc="50" dirty="0"/>
              <a:t>m</a:t>
            </a:r>
            <a:r>
              <a:rPr spc="65" dirty="0"/>
              <a:t>e</a:t>
            </a:r>
            <a:r>
              <a:rPr spc="175" dirty="0"/>
              <a:t>d</a:t>
            </a:r>
            <a:r>
              <a:rPr spc="25" dirty="0"/>
              <a:t>i</a:t>
            </a:r>
            <a:r>
              <a:rPr spc="20" dirty="0"/>
              <a:t>a</a:t>
            </a:r>
            <a:r>
              <a:rPr spc="175" dirty="0"/>
              <a:t>d</a:t>
            </a:r>
            <a:r>
              <a:rPr spc="125" dirty="0"/>
              <a:t>o</a:t>
            </a:r>
            <a:r>
              <a:rPr spc="-85" dirty="0"/>
              <a:t>r</a:t>
            </a:r>
            <a:r>
              <a:rPr spc="-225" dirty="0"/>
              <a:t>.</a:t>
            </a:r>
          </a:p>
          <a:p>
            <a:pPr marL="207010">
              <a:lnSpc>
                <a:spcPct val="100000"/>
              </a:lnSpc>
              <a:spcBef>
                <a:spcPts val="20"/>
              </a:spcBef>
            </a:pPr>
            <a:endParaRPr sz="3150"/>
          </a:p>
          <a:p>
            <a:pPr marL="817880" marR="1774189">
              <a:lnSpc>
                <a:spcPct val="115900"/>
              </a:lnSpc>
            </a:pPr>
            <a:r>
              <a:rPr spc="95" dirty="0"/>
              <a:t>O</a:t>
            </a:r>
            <a:r>
              <a:rPr spc="-265" dirty="0"/>
              <a:t> </a:t>
            </a:r>
            <a:r>
              <a:rPr spc="40" dirty="0"/>
              <a:t>Observer</a:t>
            </a:r>
            <a:r>
              <a:rPr spc="-265" dirty="0"/>
              <a:t> </a:t>
            </a:r>
            <a:r>
              <a:rPr spc="35" dirty="0"/>
              <a:t>permite</a:t>
            </a:r>
            <a:r>
              <a:rPr spc="-260" dirty="0"/>
              <a:t> </a:t>
            </a:r>
            <a:r>
              <a:rPr spc="114" dirty="0"/>
              <a:t>que</a:t>
            </a:r>
            <a:r>
              <a:rPr spc="-265" dirty="0"/>
              <a:t> </a:t>
            </a:r>
            <a:r>
              <a:rPr spc="35" dirty="0"/>
              <a:t>destinatários</a:t>
            </a:r>
            <a:r>
              <a:rPr spc="-260" dirty="0"/>
              <a:t> </a:t>
            </a:r>
            <a:r>
              <a:rPr spc="25" dirty="0"/>
              <a:t>inscrevam-se</a:t>
            </a:r>
            <a:r>
              <a:rPr spc="-265" dirty="0"/>
              <a:t> </a:t>
            </a:r>
            <a:r>
              <a:rPr spc="114" dirty="0"/>
              <a:t>ou</a:t>
            </a:r>
            <a:r>
              <a:rPr spc="-265" dirty="0"/>
              <a:t> </a:t>
            </a:r>
            <a:r>
              <a:rPr spc="95" dirty="0"/>
              <a:t>cancelem</a:t>
            </a:r>
            <a:r>
              <a:rPr spc="-260" dirty="0"/>
              <a:t> </a:t>
            </a:r>
            <a:r>
              <a:rPr spc="55" dirty="0"/>
              <a:t>sua</a:t>
            </a:r>
            <a:r>
              <a:rPr spc="-265" dirty="0"/>
              <a:t> </a:t>
            </a:r>
            <a:r>
              <a:rPr spc="70" dirty="0"/>
              <a:t>inscrição </a:t>
            </a:r>
            <a:r>
              <a:rPr spc="-844" dirty="0"/>
              <a:t> </a:t>
            </a:r>
            <a:r>
              <a:rPr spc="175" dirty="0"/>
              <a:t>d</a:t>
            </a:r>
            <a:r>
              <a:rPr spc="25" dirty="0"/>
              <a:t>i</a:t>
            </a:r>
            <a:r>
              <a:rPr spc="100" dirty="0"/>
              <a:t>n</a:t>
            </a:r>
            <a:r>
              <a:rPr spc="20" dirty="0"/>
              <a:t>a</a:t>
            </a:r>
            <a:r>
              <a:rPr spc="50" dirty="0"/>
              <a:t>m</a:t>
            </a:r>
            <a:r>
              <a:rPr spc="25" dirty="0"/>
              <a:t>i</a:t>
            </a:r>
            <a:r>
              <a:rPr spc="190" dirty="0"/>
              <a:t>c</a:t>
            </a:r>
            <a:r>
              <a:rPr spc="20" dirty="0"/>
              <a:t>a</a:t>
            </a:r>
            <a:r>
              <a:rPr spc="50" dirty="0"/>
              <a:t>m</a:t>
            </a:r>
            <a:r>
              <a:rPr spc="65" dirty="0"/>
              <a:t>e</a:t>
            </a:r>
            <a:r>
              <a:rPr spc="100" dirty="0"/>
              <a:t>n</a:t>
            </a:r>
            <a:r>
              <a:rPr spc="-60" dirty="0"/>
              <a:t>t</a:t>
            </a:r>
            <a:r>
              <a:rPr spc="70" dirty="0"/>
              <a:t>e</a:t>
            </a:r>
            <a:r>
              <a:rPr spc="-265" dirty="0"/>
              <a:t> </a:t>
            </a:r>
            <a:r>
              <a:rPr spc="165" dirty="0"/>
              <a:t>p</a:t>
            </a:r>
            <a:r>
              <a:rPr spc="20" dirty="0"/>
              <a:t>a</a:t>
            </a:r>
            <a:r>
              <a:rPr spc="-85" dirty="0"/>
              <a:t>r</a:t>
            </a:r>
            <a:r>
              <a:rPr spc="25" dirty="0"/>
              <a:t>a</a:t>
            </a:r>
            <a:r>
              <a:rPr spc="-265" dirty="0"/>
              <a:t> </a:t>
            </a:r>
            <a:r>
              <a:rPr spc="-85" dirty="0"/>
              <a:t>r</a:t>
            </a:r>
            <a:r>
              <a:rPr spc="65" dirty="0"/>
              <a:t>e</a:t>
            </a:r>
            <a:r>
              <a:rPr spc="190" dirty="0"/>
              <a:t>c</a:t>
            </a:r>
            <a:r>
              <a:rPr spc="65" dirty="0"/>
              <a:t>e</a:t>
            </a:r>
            <a:r>
              <a:rPr spc="165" dirty="0"/>
              <a:t>b</a:t>
            </a:r>
            <a:r>
              <a:rPr spc="65" dirty="0"/>
              <a:t>e</a:t>
            </a:r>
            <a:r>
              <a:rPr spc="-80" dirty="0"/>
              <a:t>r</a:t>
            </a:r>
            <a:r>
              <a:rPr spc="-265" dirty="0"/>
              <a:t> </a:t>
            </a:r>
            <a:r>
              <a:rPr spc="165" dirty="0"/>
              <a:t>p</a:t>
            </a:r>
            <a:r>
              <a:rPr spc="65" dirty="0"/>
              <a:t>e</a:t>
            </a:r>
            <a:r>
              <a:rPr spc="175" dirty="0"/>
              <a:t>d</a:t>
            </a:r>
            <a:r>
              <a:rPr spc="25" dirty="0"/>
              <a:t>i</a:t>
            </a:r>
            <a:r>
              <a:rPr spc="175" dirty="0"/>
              <a:t>d</a:t>
            </a:r>
            <a:r>
              <a:rPr spc="125" dirty="0"/>
              <a:t>o</a:t>
            </a:r>
            <a:r>
              <a:rPr spc="35" dirty="0"/>
              <a:t>s</a:t>
            </a:r>
            <a:r>
              <a:rPr spc="-225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639" y="153507"/>
            <a:ext cx="85534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spc="-545" dirty="0">
                <a:solidFill>
                  <a:srgbClr val="EFEFEF"/>
                </a:solidFill>
              </a:rPr>
              <a:t>R</a:t>
            </a:r>
            <a:r>
              <a:rPr sz="9000" spc="-55" dirty="0">
                <a:solidFill>
                  <a:srgbClr val="EFEFEF"/>
                </a:solidFill>
              </a:rPr>
              <a:t>e</a:t>
            </a:r>
            <a:r>
              <a:rPr sz="9000" spc="-100" dirty="0">
                <a:solidFill>
                  <a:srgbClr val="EFEFEF"/>
                </a:solidFill>
              </a:rPr>
              <a:t>l</a:t>
            </a:r>
            <a:r>
              <a:rPr sz="9000" spc="-235" dirty="0">
                <a:solidFill>
                  <a:srgbClr val="EFEFEF"/>
                </a:solidFill>
              </a:rPr>
              <a:t>a</a:t>
            </a:r>
            <a:r>
              <a:rPr sz="9000" spc="409" dirty="0">
                <a:solidFill>
                  <a:srgbClr val="EFEFEF"/>
                </a:solidFill>
              </a:rPr>
              <a:t>ç</a:t>
            </a:r>
            <a:r>
              <a:rPr sz="9000" spc="-40" dirty="0">
                <a:solidFill>
                  <a:srgbClr val="EFEFEF"/>
                </a:solidFill>
              </a:rPr>
              <a:t>õ</a:t>
            </a:r>
            <a:r>
              <a:rPr sz="9000" spc="-55" dirty="0">
                <a:solidFill>
                  <a:srgbClr val="EFEFEF"/>
                </a:solidFill>
              </a:rPr>
              <a:t>e</a:t>
            </a:r>
            <a:r>
              <a:rPr sz="9000" spc="-35" dirty="0">
                <a:solidFill>
                  <a:srgbClr val="EFEFEF"/>
                </a:solidFill>
              </a:rPr>
              <a:t>s</a:t>
            </a:r>
            <a:r>
              <a:rPr sz="9000" spc="-965" dirty="0">
                <a:solidFill>
                  <a:srgbClr val="EFEFEF"/>
                </a:solidFill>
              </a:rPr>
              <a:t> </a:t>
            </a:r>
            <a:r>
              <a:rPr sz="9000" spc="409" dirty="0">
                <a:solidFill>
                  <a:srgbClr val="EFEFEF"/>
                </a:solidFill>
              </a:rPr>
              <a:t>c</a:t>
            </a:r>
            <a:r>
              <a:rPr sz="9000" spc="-40" dirty="0">
                <a:solidFill>
                  <a:srgbClr val="EFEFEF"/>
                </a:solidFill>
              </a:rPr>
              <a:t>o</a:t>
            </a:r>
            <a:r>
              <a:rPr sz="9000" spc="-80" dirty="0">
                <a:solidFill>
                  <a:srgbClr val="EFEFEF"/>
                </a:solidFill>
              </a:rPr>
              <a:t>m  </a:t>
            </a:r>
            <a:r>
              <a:rPr sz="9000" spc="40" dirty="0">
                <a:solidFill>
                  <a:srgbClr val="EFEFEF"/>
                </a:solidFill>
              </a:rPr>
              <a:t>O</a:t>
            </a:r>
            <a:r>
              <a:rPr sz="9000" spc="-110" dirty="0">
                <a:solidFill>
                  <a:srgbClr val="EFEFEF"/>
                </a:solidFill>
              </a:rPr>
              <a:t>u</a:t>
            </a:r>
            <a:r>
              <a:rPr sz="9000" spc="-340" dirty="0">
                <a:solidFill>
                  <a:srgbClr val="EFEFEF"/>
                </a:solidFill>
              </a:rPr>
              <a:t>t</a:t>
            </a:r>
            <a:r>
              <a:rPr sz="9000" spc="-325" dirty="0">
                <a:solidFill>
                  <a:srgbClr val="EFEFEF"/>
                </a:solidFill>
              </a:rPr>
              <a:t>r</a:t>
            </a:r>
            <a:r>
              <a:rPr sz="9000" spc="-40" dirty="0">
                <a:solidFill>
                  <a:srgbClr val="EFEFEF"/>
                </a:solidFill>
              </a:rPr>
              <a:t>o</a:t>
            </a:r>
            <a:r>
              <a:rPr sz="9000" spc="-35" dirty="0">
                <a:solidFill>
                  <a:srgbClr val="EFEFEF"/>
                </a:solidFill>
              </a:rPr>
              <a:t>s</a:t>
            </a:r>
            <a:r>
              <a:rPr sz="9000" spc="-965" dirty="0">
                <a:solidFill>
                  <a:srgbClr val="EFEFEF"/>
                </a:solidFill>
              </a:rPr>
              <a:t> </a:t>
            </a:r>
            <a:r>
              <a:rPr sz="9000" spc="-220" dirty="0">
                <a:solidFill>
                  <a:srgbClr val="EFEFEF"/>
                </a:solidFill>
              </a:rPr>
              <a:t>P</a:t>
            </a:r>
            <a:r>
              <a:rPr sz="9000" spc="-235" dirty="0">
                <a:solidFill>
                  <a:srgbClr val="EFEFEF"/>
                </a:solidFill>
              </a:rPr>
              <a:t>a</a:t>
            </a:r>
            <a:r>
              <a:rPr sz="9000" spc="235" dirty="0">
                <a:solidFill>
                  <a:srgbClr val="EFEFEF"/>
                </a:solidFill>
              </a:rPr>
              <a:t>d</a:t>
            </a:r>
            <a:r>
              <a:rPr sz="9000" spc="-325" dirty="0">
                <a:solidFill>
                  <a:srgbClr val="EFEFEF"/>
                </a:solidFill>
              </a:rPr>
              <a:t>r</a:t>
            </a:r>
            <a:r>
              <a:rPr sz="9000" spc="-40" dirty="0">
                <a:solidFill>
                  <a:srgbClr val="EFEFEF"/>
                </a:solidFill>
              </a:rPr>
              <a:t>õ</a:t>
            </a:r>
            <a:r>
              <a:rPr sz="9000" spc="-55" dirty="0">
                <a:solidFill>
                  <a:srgbClr val="EFEFEF"/>
                </a:solidFill>
              </a:rPr>
              <a:t>e</a:t>
            </a:r>
            <a:r>
              <a:rPr sz="9000" spc="-35" dirty="0">
                <a:solidFill>
                  <a:srgbClr val="EFEFEF"/>
                </a:solidFill>
              </a:rPr>
              <a:t>s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12830037" y="3326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327810"/>
            <a:ext cx="3589654" cy="2959735"/>
          </a:xfrm>
          <a:custGeom>
            <a:avLst/>
            <a:gdLst/>
            <a:ahLst/>
            <a:cxnLst/>
            <a:rect l="l" t="t" r="r" b="b"/>
            <a:pathLst>
              <a:path w="3589654" h="2959734">
                <a:moveTo>
                  <a:pt x="577113" y="2959201"/>
                </a:moveTo>
                <a:lnTo>
                  <a:pt x="0" y="2483383"/>
                </a:lnTo>
                <a:lnTo>
                  <a:pt x="0" y="2959201"/>
                </a:lnTo>
                <a:lnTo>
                  <a:pt x="577113" y="2959201"/>
                </a:lnTo>
                <a:close/>
              </a:path>
              <a:path w="3589654" h="2959734">
                <a:moveTo>
                  <a:pt x="2090661" y="2959201"/>
                </a:moveTo>
                <a:lnTo>
                  <a:pt x="0" y="1235519"/>
                </a:lnTo>
                <a:lnTo>
                  <a:pt x="0" y="1854809"/>
                </a:lnTo>
                <a:lnTo>
                  <a:pt x="1339519" y="2959201"/>
                </a:lnTo>
                <a:lnTo>
                  <a:pt x="2090661" y="2959201"/>
                </a:lnTo>
                <a:close/>
              </a:path>
              <a:path w="3589654" h="2959734">
                <a:moveTo>
                  <a:pt x="3589236" y="2959201"/>
                </a:moveTo>
                <a:lnTo>
                  <a:pt x="0" y="0"/>
                </a:lnTo>
                <a:lnTo>
                  <a:pt x="0" y="610044"/>
                </a:lnTo>
                <a:lnTo>
                  <a:pt x="2849321" y="2959201"/>
                </a:lnTo>
                <a:lnTo>
                  <a:pt x="3589236" y="295920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2126" y="1"/>
            <a:ext cx="6866255" cy="10287000"/>
            <a:chOff x="11422126" y="1"/>
            <a:chExt cx="686625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00" y="0"/>
                  </a:lnTo>
                  <a:lnTo>
                    <a:pt x="6865861" y="3778161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48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48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15717" y="4807032"/>
              <a:ext cx="5472430" cy="5480050"/>
            </a:xfrm>
            <a:custGeom>
              <a:avLst/>
              <a:gdLst/>
              <a:ahLst/>
              <a:cxnLst/>
              <a:rect l="l" t="t" r="r" b="b"/>
              <a:pathLst>
                <a:path w="5472430" h="5480050">
                  <a:moveTo>
                    <a:pt x="5472282" y="0"/>
                  </a:moveTo>
                  <a:lnTo>
                    <a:pt x="5472282" y="5479967"/>
                  </a:lnTo>
                  <a:lnTo>
                    <a:pt x="0" y="5479967"/>
                  </a:lnTo>
                  <a:lnTo>
                    <a:pt x="5472282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03" y="2099312"/>
            <a:ext cx="7286624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03" y="6570122"/>
            <a:ext cx="10239374" cy="273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903" y="156180"/>
            <a:ext cx="9126855" cy="572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" dirty="0"/>
              <a:t>E</a:t>
            </a:r>
            <a:r>
              <a:rPr sz="8000" spc="-340" dirty="0"/>
              <a:t>x</a:t>
            </a:r>
            <a:r>
              <a:rPr sz="8000" spc="-55" dirty="0"/>
              <a:t>e</a:t>
            </a:r>
            <a:r>
              <a:rPr sz="8000" spc="-130" dirty="0"/>
              <a:t>m</a:t>
            </a:r>
            <a:r>
              <a:rPr sz="8000" spc="195" dirty="0"/>
              <a:t>p</a:t>
            </a:r>
            <a:r>
              <a:rPr sz="8000" spc="-95" dirty="0"/>
              <a:t>l</a:t>
            </a:r>
            <a:r>
              <a:rPr sz="8000" spc="-35" dirty="0"/>
              <a:t>o</a:t>
            </a:r>
            <a:r>
              <a:rPr sz="8000" spc="-860" dirty="0"/>
              <a:t> </a:t>
            </a:r>
            <a:r>
              <a:rPr sz="8000" spc="30" dirty="0"/>
              <a:t>O</a:t>
            </a:r>
            <a:r>
              <a:rPr sz="8000" spc="180" dirty="0"/>
              <a:t>b</a:t>
            </a:r>
            <a:r>
              <a:rPr sz="8000" spc="-35" dirty="0"/>
              <a:t>s</a:t>
            </a:r>
            <a:r>
              <a:rPr sz="8000" spc="-55" dirty="0"/>
              <a:t>e</a:t>
            </a:r>
            <a:r>
              <a:rPr sz="8000" spc="-290" dirty="0"/>
              <a:t>r</a:t>
            </a:r>
            <a:r>
              <a:rPr sz="8000" spc="45" dirty="0"/>
              <a:t>v</a:t>
            </a:r>
            <a:r>
              <a:rPr sz="8000" spc="-55" dirty="0"/>
              <a:t>e</a:t>
            </a:r>
            <a:r>
              <a:rPr sz="8000" spc="-285" dirty="0"/>
              <a:t>r</a:t>
            </a:r>
            <a:endParaRPr sz="8000"/>
          </a:p>
          <a:p>
            <a:pPr>
              <a:lnSpc>
                <a:spcPct val="100000"/>
              </a:lnSpc>
            </a:pPr>
            <a:endParaRPr sz="96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600"/>
          </a:p>
          <a:p>
            <a:pPr marL="12700">
              <a:lnSpc>
                <a:spcPct val="100000"/>
              </a:lnSpc>
            </a:pPr>
            <a:r>
              <a:rPr sz="8000" spc="80" dirty="0"/>
              <a:t>E</a:t>
            </a:r>
            <a:r>
              <a:rPr sz="8000" spc="-340" dirty="0"/>
              <a:t>x</a:t>
            </a:r>
            <a:r>
              <a:rPr sz="8000" spc="-55" dirty="0"/>
              <a:t>e</a:t>
            </a:r>
            <a:r>
              <a:rPr sz="8000" spc="-130" dirty="0"/>
              <a:t>m</a:t>
            </a:r>
            <a:r>
              <a:rPr sz="8000" spc="195" dirty="0"/>
              <a:t>p</a:t>
            </a:r>
            <a:r>
              <a:rPr sz="8000" spc="-95" dirty="0"/>
              <a:t>l</a:t>
            </a:r>
            <a:r>
              <a:rPr sz="8000" spc="-35" dirty="0"/>
              <a:t>o</a:t>
            </a:r>
            <a:r>
              <a:rPr sz="8000" spc="-860" dirty="0"/>
              <a:t> </a:t>
            </a:r>
            <a:r>
              <a:rPr sz="8000" spc="-145" dirty="0"/>
              <a:t>S</a:t>
            </a:r>
            <a:r>
              <a:rPr sz="8000" spc="-105" dirty="0"/>
              <a:t>u</a:t>
            </a:r>
            <a:r>
              <a:rPr sz="8000" spc="180" dirty="0"/>
              <a:t>b</a:t>
            </a:r>
            <a:r>
              <a:rPr sz="8000" spc="-750" dirty="0"/>
              <a:t>j</a:t>
            </a:r>
            <a:r>
              <a:rPr sz="8000" spc="-55" dirty="0"/>
              <a:t>e</a:t>
            </a:r>
            <a:r>
              <a:rPr sz="8000" spc="360" dirty="0"/>
              <a:t>c</a:t>
            </a:r>
            <a:r>
              <a:rPr sz="8000" spc="-305" dirty="0"/>
              <a:t>t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3162" y="2620943"/>
            <a:ext cx="567753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500" b="1" spc="-45" dirty="0">
                <a:solidFill>
                  <a:srgbClr val="3775FF"/>
                </a:solidFill>
                <a:latin typeface="Tahoma"/>
                <a:cs typeface="Tahoma"/>
              </a:rPr>
              <a:t>Exemplo </a:t>
            </a:r>
            <a:r>
              <a:rPr sz="7500" b="1" spc="-40" dirty="0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sz="7500" b="1" spc="10" dirty="0">
                <a:solidFill>
                  <a:srgbClr val="3775FF"/>
                </a:solidFill>
                <a:latin typeface="Tahoma"/>
                <a:cs typeface="Tahoma"/>
              </a:rPr>
              <a:t>Classe </a:t>
            </a:r>
            <a:r>
              <a:rPr sz="7500" b="1" spc="15" dirty="0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sz="7500" b="1" spc="430" dirty="0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sz="7500" b="1" spc="-35" dirty="0">
                <a:solidFill>
                  <a:srgbClr val="3775FF"/>
                </a:solidFill>
                <a:latin typeface="Tahoma"/>
                <a:cs typeface="Tahoma"/>
              </a:rPr>
              <a:t>o</a:t>
            </a:r>
            <a:r>
              <a:rPr sz="7500" b="1" spc="-70" dirty="0">
                <a:solidFill>
                  <a:srgbClr val="3775FF"/>
                </a:solidFill>
                <a:latin typeface="Tahoma"/>
                <a:cs typeface="Tahoma"/>
              </a:rPr>
              <a:t>n</a:t>
            </a:r>
            <a:r>
              <a:rPr sz="7500" b="1" spc="340" dirty="0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sz="7500" b="1" spc="-270" dirty="0">
                <a:solidFill>
                  <a:srgbClr val="3775FF"/>
                </a:solidFill>
                <a:latin typeface="Tahoma"/>
                <a:cs typeface="Tahoma"/>
              </a:rPr>
              <a:t>r</a:t>
            </a:r>
            <a:r>
              <a:rPr sz="7500" b="1" spc="-45" dirty="0">
                <a:solidFill>
                  <a:srgbClr val="3775FF"/>
                </a:solidFill>
                <a:latin typeface="Tahoma"/>
                <a:cs typeface="Tahoma"/>
              </a:rPr>
              <a:t>e</a:t>
            </a:r>
            <a:r>
              <a:rPr sz="7500" b="1" spc="-285" dirty="0">
                <a:solidFill>
                  <a:srgbClr val="3775FF"/>
                </a:solidFill>
                <a:latin typeface="Tahoma"/>
                <a:cs typeface="Tahoma"/>
              </a:rPr>
              <a:t>t</a:t>
            </a:r>
            <a:r>
              <a:rPr sz="7500" b="1" spc="-195" dirty="0">
                <a:solidFill>
                  <a:srgbClr val="3775FF"/>
                </a:solidFill>
                <a:latin typeface="Tahoma"/>
                <a:cs typeface="Tahoma"/>
              </a:rPr>
              <a:t>a</a:t>
            </a:r>
            <a:r>
              <a:rPr sz="7500" b="1" spc="-805" dirty="0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sz="7500" b="1" spc="195" dirty="0">
                <a:solidFill>
                  <a:srgbClr val="3775FF"/>
                </a:solidFill>
                <a:latin typeface="Tahoma"/>
                <a:cs typeface="Tahoma"/>
              </a:rPr>
              <a:t>d</a:t>
            </a:r>
            <a:r>
              <a:rPr sz="7500" b="1" spc="-25" dirty="0">
                <a:solidFill>
                  <a:srgbClr val="3775FF"/>
                </a:solidFill>
                <a:latin typeface="Tahoma"/>
                <a:cs typeface="Tahoma"/>
              </a:rPr>
              <a:t>o  </a:t>
            </a:r>
            <a:r>
              <a:rPr sz="7500" b="1" spc="-105" dirty="0">
                <a:solidFill>
                  <a:srgbClr val="3775FF"/>
                </a:solidFill>
                <a:latin typeface="Tahoma"/>
                <a:cs typeface="Tahoma"/>
              </a:rPr>
              <a:t>Subject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90" y="0"/>
            <a:ext cx="18017490" cy="10287000"/>
            <a:chOff x="270990" y="0"/>
            <a:chExt cx="18017490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904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13" y="0"/>
                  </a:lnTo>
                  <a:lnTo>
                    <a:pt x="6865861" y="3778148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36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36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42894" y="353373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90" y="2975809"/>
              <a:ext cx="12249150" cy="6165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1185196"/>
            <a:ext cx="117481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5" dirty="0"/>
              <a:t>E</a:t>
            </a:r>
            <a:r>
              <a:rPr sz="5000" spc="-215" dirty="0"/>
              <a:t>x</a:t>
            </a:r>
            <a:r>
              <a:rPr sz="5000" spc="-35" dirty="0"/>
              <a:t>e</a:t>
            </a:r>
            <a:r>
              <a:rPr sz="5000" spc="-85" dirty="0"/>
              <a:t>m</a:t>
            </a:r>
            <a:r>
              <a:rPr sz="5000" spc="120" dirty="0"/>
              <a:t>p</a:t>
            </a:r>
            <a:r>
              <a:rPr sz="5000" spc="-60" dirty="0"/>
              <a:t>l</a:t>
            </a:r>
            <a:r>
              <a:rPr sz="5000" spc="-25" dirty="0"/>
              <a:t>o</a:t>
            </a:r>
            <a:r>
              <a:rPr sz="5000" spc="-540" dirty="0"/>
              <a:t> </a:t>
            </a:r>
            <a:r>
              <a:rPr sz="5000" spc="280" dirty="0"/>
              <a:t>C</a:t>
            </a:r>
            <a:r>
              <a:rPr sz="5000" spc="-60" dirty="0"/>
              <a:t>l</a:t>
            </a:r>
            <a:r>
              <a:rPr sz="5000" spc="-135" dirty="0"/>
              <a:t>a</a:t>
            </a:r>
            <a:r>
              <a:rPr sz="5000" spc="-25" dirty="0"/>
              <a:t>ss</a:t>
            </a:r>
            <a:r>
              <a:rPr sz="5000" spc="-30" dirty="0"/>
              <a:t>e</a:t>
            </a:r>
            <a:r>
              <a:rPr sz="5000" spc="-540" dirty="0"/>
              <a:t> </a:t>
            </a:r>
            <a:r>
              <a:rPr sz="5000" spc="280" dirty="0"/>
              <a:t>C</a:t>
            </a:r>
            <a:r>
              <a:rPr sz="5000" spc="-30" dirty="0"/>
              <a:t>o</a:t>
            </a:r>
            <a:r>
              <a:rPr sz="5000" spc="-55" dirty="0"/>
              <a:t>n</a:t>
            </a:r>
            <a:r>
              <a:rPr sz="5000" spc="220" dirty="0"/>
              <a:t>c</a:t>
            </a:r>
            <a:r>
              <a:rPr sz="5000" spc="-185" dirty="0"/>
              <a:t>r</a:t>
            </a:r>
            <a:r>
              <a:rPr sz="5000" spc="-35" dirty="0"/>
              <a:t>e</a:t>
            </a:r>
            <a:r>
              <a:rPr sz="5000" spc="-195" dirty="0"/>
              <a:t>t</a:t>
            </a:r>
            <a:r>
              <a:rPr sz="5000" spc="-130" dirty="0"/>
              <a:t>a</a:t>
            </a:r>
            <a:r>
              <a:rPr sz="5000" spc="-540" dirty="0"/>
              <a:t> </a:t>
            </a:r>
            <a:r>
              <a:rPr sz="5000" spc="125" dirty="0"/>
              <a:t>d</a:t>
            </a:r>
            <a:r>
              <a:rPr sz="5000" spc="-25" dirty="0"/>
              <a:t>o</a:t>
            </a:r>
            <a:r>
              <a:rPr sz="5000" spc="-540" dirty="0"/>
              <a:t> </a:t>
            </a:r>
            <a:r>
              <a:rPr sz="5000" spc="15" dirty="0"/>
              <a:t>O</a:t>
            </a:r>
            <a:r>
              <a:rPr sz="5000" spc="110" dirty="0"/>
              <a:t>b</a:t>
            </a:r>
            <a:r>
              <a:rPr sz="5000" spc="-25" dirty="0"/>
              <a:t>s</a:t>
            </a:r>
            <a:r>
              <a:rPr sz="5000" spc="-35" dirty="0"/>
              <a:t>e</a:t>
            </a:r>
            <a:r>
              <a:rPr sz="5000" spc="-185" dirty="0"/>
              <a:t>r</a:t>
            </a:r>
            <a:r>
              <a:rPr sz="5000" spc="25" dirty="0"/>
              <a:t>v</a:t>
            </a:r>
            <a:r>
              <a:rPr sz="5000" spc="-35" dirty="0"/>
              <a:t>e</a:t>
            </a:r>
            <a:r>
              <a:rPr sz="5000" spc="-180" dirty="0"/>
              <a:t>r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</Words>
  <Application>Microsoft Office PowerPoint</Application>
  <PresentationFormat>Custom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Tahoma</vt:lpstr>
      <vt:lpstr>Office Theme</vt:lpstr>
      <vt:lpstr>Padrão Observer</vt:lpstr>
      <vt:lpstr>Definição</vt:lpstr>
      <vt:lpstr>PowerPoint Presentation</vt:lpstr>
      <vt:lpstr>PowerPoint Presentation</vt:lpstr>
      <vt:lpstr>Modelagem Conceitual</vt:lpstr>
      <vt:lpstr>Relações com  Outros Padrões</vt:lpstr>
      <vt:lpstr>Exemplo Observer   Exemplo Subject</vt:lpstr>
      <vt:lpstr>PowerPoint Presentation</vt:lpstr>
      <vt:lpstr>Exemplo Classe Concreta do Observer</vt:lpstr>
      <vt:lpstr>Exemplo de uso classe Main</vt:lpstr>
      <vt:lpstr>Saída no Terminal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Simples Básica Blocos Diagonais Azul Branco</dc:title>
  <dc:creator>gabriel albuquerque</dc:creator>
  <cp:keywords>DAFTfIxrsok,BAFTfB_Ofh0</cp:keywords>
  <cp:lastModifiedBy>Gabriel Albuquerque</cp:lastModifiedBy>
  <cp:revision>1</cp:revision>
  <dcterms:created xsi:type="dcterms:W3CDTF">2022-12-01T21:27:45Z</dcterms:created>
  <dcterms:modified xsi:type="dcterms:W3CDTF">2022-12-01T21:28:04Z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2022-12-01T00:00:00Z</vt:filetime>
  </property>
</Properties>
</file>