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8" r:id="rId5"/>
  </p:sldIdLst>
  <p:sldSz cx="21388388" cy="30275213"/>
  <p:notesSz cx="6858000" cy="9144000"/>
  <p:defaultTextStyle>
    <a:defPPr>
      <a:defRPr lang="pt-BR"/>
    </a:defPPr>
    <a:lvl1pPr marL="0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1pPr>
    <a:lvl2pPr marL="1421618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2pPr>
    <a:lvl3pPr marL="2843235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3pPr>
    <a:lvl4pPr marL="4264853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4pPr>
    <a:lvl5pPr marL="5686471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5pPr>
    <a:lvl6pPr marL="7108088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8529706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9951324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1372941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F63"/>
    <a:srgbClr val="8C2063"/>
    <a:srgbClr val="911F63"/>
    <a:srgbClr val="DE1D6F"/>
    <a:srgbClr val="291C58"/>
    <a:srgbClr val="100B23"/>
    <a:srgbClr val="1D1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152C1-53DB-A34D-7438-B30A4CA00875}" v="2" dt="2023-10-26T21:32:05.167"/>
    <p1510:client id="{59E10907-524C-4BFC-A0E9-6B12F7B8D41F}" vWet="4" dt="2023-10-06T20:23:45.817"/>
    <p1510:client id="{9B80FCBF-98E2-1C88-68B2-223704010194}" v="116" dt="2023-10-06T20:24:32.749"/>
    <p1510:client id="{BBE80789-1463-EE6B-D79C-39B84838448D}" v="112" dt="2023-10-06T20:42:37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606" y="-4632"/>
      </p:cViewPr>
      <p:guideLst>
        <p:guide orient="horz" pos="9536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D9FA943D-B8FA-1B5C-7D89-84EA1C5547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70" y="3400425"/>
            <a:ext cx="20234275" cy="1800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DO PROJETO. TEXTO CENTRALIZADO, CAIXA ALTA, NEGRITO, PRETO. TAMANHO DA FONTE: 1 LINHA TAMANHO 72; 2 LINHAS TAMANHO 60; 3 LINHAS, 44 (NÃO ULTRAPASSAR 3 LINHAS DE TÍTULO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22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180B644-F7D1-5BB9-DB18-7660E80F2FFB}"/>
              </a:ext>
            </a:extLst>
          </p:cNvPr>
          <p:cNvSpPr/>
          <p:nvPr userDrawn="1"/>
        </p:nvSpPr>
        <p:spPr>
          <a:xfrm>
            <a:off x="0" y="0"/>
            <a:ext cx="21388388" cy="3226144"/>
          </a:xfrm>
          <a:prstGeom prst="rect">
            <a:avLst/>
          </a:prstGeom>
          <a:solidFill>
            <a:srgbClr val="291C58"/>
          </a:solidFill>
          <a:ln w="38100">
            <a:noFill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02C6F7-D7D6-17F9-BF91-BBA34DBB9682}"/>
              </a:ext>
            </a:extLst>
          </p:cNvPr>
          <p:cNvSpPr/>
          <p:nvPr userDrawn="1"/>
        </p:nvSpPr>
        <p:spPr>
          <a:xfrm>
            <a:off x="0" y="28891134"/>
            <a:ext cx="21388388" cy="1372960"/>
          </a:xfrm>
          <a:prstGeom prst="rect">
            <a:avLst/>
          </a:prstGeom>
          <a:solidFill>
            <a:srgbClr val="291C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2E1F63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98FC464F-90B8-C83E-570A-7873C535AE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529" y="298549"/>
            <a:ext cx="4057412" cy="245502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E491886-EE81-6A5C-11DF-D9FACC33003F}"/>
              </a:ext>
            </a:extLst>
          </p:cNvPr>
          <p:cNvSpPr txBox="1"/>
          <p:nvPr userDrawn="1"/>
        </p:nvSpPr>
        <p:spPr>
          <a:xfrm>
            <a:off x="6504812" y="476401"/>
            <a:ext cx="5904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>
                <a:solidFill>
                  <a:schemeClr val="accent1"/>
                </a:solidFill>
                <a:latin typeface="+mj-lt"/>
                <a:ea typeface="Roboto Slab" pitchFamily="2" charset="0"/>
                <a:cs typeface="Poppins" panose="00000500000000000000" pitchFamily="2" charset="0"/>
              </a:rPr>
              <a:t>Identificação do Projeto </a:t>
            </a:r>
            <a:endParaRPr lang="pt-BR" sz="280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1E8515F-D5D0-5A66-8EF5-D4DFAB8B21FD}"/>
              </a:ext>
            </a:extLst>
          </p:cNvPr>
          <p:cNvSpPr/>
          <p:nvPr userDrawn="1"/>
        </p:nvSpPr>
        <p:spPr>
          <a:xfrm>
            <a:off x="6504812" y="1010154"/>
            <a:ext cx="9733998" cy="16214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65CB9F-CF5E-ADFF-DC6C-25D286C51DB1}"/>
              </a:ext>
            </a:extLst>
          </p:cNvPr>
          <p:cNvSpPr txBox="1"/>
          <p:nvPr userDrawn="1"/>
        </p:nvSpPr>
        <p:spPr>
          <a:xfrm>
            <a:off x="16994520" y="712899"/>
            <a:ext cx="766436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b="1" dirty="0">
                <a:solidFill>
                  <a:srgbClr val="DE1D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</a:t>
            </a:r>
            <a:endParaRPr lang="pt-BR" sz="11500" dirty="0">
              <a:solidFill>
                <a:srgbClr val="DE1D6F"/>
              </a:solidFill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BDBCFD-B48C-9353-C015-43BA1389CD91}"/>
              </a:ext>
            </a:extLst>
          </p:cNvPr>
          <p:cNvCxnSpPr>
            <a:cxnSpLocks/>
          </p:cNvCxnSpPr>
          <p:nvPr userDrawn="1"/>
        </p:nvCxnSpPr>
        <p:spPr>
          <a:xfrm>
            <a:off x="541066" y="5488534"/>
            <a:ext cx="20378264" cy="0"/>
          </a:xfrm>
          <a:prstGeom prst="line">
            <a:avLst/>
          </a:prstGeom>
          <a:ln w="76200"/>
          <a:effectLst>
            <a:glow rad="101600">
              <a:schemeClr val="accent1">
                <a:satMod val="175000"/>
                <a:alpha val="4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4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2132427" rtl="0" eaLnBrk="1" latinLnBrk="0" hangingPunct="1">
        <a:lnSpc>
          <a:spcPct val="90000"/>
        </a:lnSpc>
        <a:spcBef>
          <a:spcPct val="0"/>
        </a:spcBef>
        <a:buNone/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107" indent="-533107" algn="l" defTabSz="2132427" rtl="0" eaLnBrk="1" latinLnBrk="0" hangingPunct="1">
        <a:lnSpc>
          <a:spcPct val="90000"/>
        </a:lnSpc>
        <a:spcBef>
          <a:spcPts val="2332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99320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665533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731746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797960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864173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930386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996599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9062813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6213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2427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98640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64853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31066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97280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63493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29706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E7FF4178-3C55-F930-39FD-5BC7AF96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00" y="24076889"/>
            <a:ext cx="10213915" cy="3433688"/>
          </a:xfrm>
          <a:prstGeom prst="rect">
            <a:avLst/>
          </a:prstGeom>
        </p:spPr>
      </p:pic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9099ABA8-693B-A3C1-B911-10925FC06D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80" y="24092785"/>
            <a:ext cx="4653188" cy="4653188"/>
          </a:xfrm>
          <a:prstGeom prst="rect">
            <a:avLst/>
          </a:prstGeom>
        </p:spPr>
      </p:pic>
      <p:sp>
        <p:nvSpPr>
          <p:cNvPr id="14" name="Retângulo 14"/>
          <p:cNvSpPr/>
          <p:nvPr/>
        </p:nvSpPr>
        <p:spPr>
          <a:xfrm>
            <a:off x="10693735" y="8509586"/>
            <a:ext cx="61860" cy="2039815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254000">
              <a:schemeClr val="accent1">
                <a:satMod val="175000"/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8903F9-A86B-AD24-569F-7E36B860BB77}"/>
              </a:ext>
            </a:extLst>
          </p:cNvPr>
          <p:cNvSpPr txBox="1"/>
          <p:nvPr/>
        </p:nvSpPr>
        <p:spPr>
          <a:xfrm>
            <a:off x="271886" y="9190563"/>
            <a:ext cx="10049021" cy="486941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z="2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No contexto atual, a eficiência na gestão de recursos e operações internas é crucial para a competitividade das empresas. Pequenas e médias empresas frequentemente enfrentam desafios relacionados ao controle de estoque, monitoramento de fluxo de caixa e gestão de fornecedores, o que impacta diretamente sua capacidade de tomar decisões estratégicas e otimizar operações. Muitas vezes, esses problemas surgem da falta de sistemas integrados e acessíveis, resultando em falhas operacionais, como perda de material, controle inadequado das finanças e atrasos no atendimento de fornecedores.</a:t>
            </a:r>
            <a:endParaRPr lang="pt-BR" sz="2800" dirty="0">
              <a:latin typeface="Arial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BE48C4-C51C-CF08-FFD8-E0805EBBED09}"/>
              </a:ext>
            </a:extLst>
          </p:cNvPr>
          <p:cNvSpPr txBox="1"/>
          <p:nvPr/>
        </p:nvSpPr>
        <p:spPr>
          <a:xfrm>
            <a:off x="478266" y="19103862"/>
            <a:ext cx="9904314" cy="153233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Este projeto foi escolhido porque as pequenas e médias empresas (</a:t>
            </a:r>
            <a:r>
              <a:rPr lang="pt-BR" sz="2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PMEs</a:t>
            </a:r>
            <a:r>
              <a:rPr lang="pt-BR" sz="2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) precisam de melhorias na gestão de recursos e nas operações internas. </a:t>
            </a:r>
            <a:endParaRPr lang="pt-BR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FA3D12-41B4-39AC-8C10-4384360DDDE7}"/>
              </a:ext>
            </a:extLst>
          </p:cNvPr>
          <p:cNvSpPr txBox="1"/>
          <p:nvPr/>
        </p:nvSpPr>
        <p:spPr>
          <a:xfrm>
            <a:off x="13435480" y="16301724"/>
            <a:ext cx="555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2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Controle de Estoque.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B1A3FFE-36A9-0ED2-2298-4BC1B3E3A3C5}"/>
              </a:ext>
            </a:extLst>
          </p:cNvPr>
          <p:cNvSpPr txBox="1"/>
          <p:nvPr/>
        </p:nvSpPr>
        <p:spPr>
          <a:xfrm>
            <a:off x="495381" y="8437620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C2C33EC-2287-F4FF-2F35-3522832905AF}"/>
              </a:ext>
            </a:extLst>
          </p:cNvPr>
          <p:cNvSpPr txBox="1"/>
          <p:nvPr/>
        </p:nvSpPr>
        <p:spPr>
          <a:xfrm>
            <a:off x="612440" y="18121020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JUSTIFICATIVA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580C7A-0901-2B27-7D09-801D994E48AD}"/>
              </a:ext>
            </a:extLst>
          </p:cNvPr>
          <p:cNvSpPr txBox="1"/>
          <p:nvPr/>
        </p:nvSpPr>
        <p:spPr>
          <a:xfrm>
            <a:off x="471030" y="21727334"/>
            <a:ext cx="9904314" cy="1384995"/>
          </a:xfrm>
          <a:prstGeom prst="roundRec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indent="457200" algn="just">
              <a:spcAft>
                <a:spcPts val="1000"/>
              </a:spcAft>
            </a:pPr>
            <a:r>
              <a:rPr lang="pt-BR" sz="2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 projeto </a:t>
            </a:r>
            <a:r>
              <a:rPr lang="pt-BR" sz="2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SmartCompany</a:t>
            </a:r>
            <a:r>
              <a:rPr lang="pt-BR" sz="2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auxilia os empreendedores a gerenciarem seu próprio negócio em relação a fluxos de entrada e saída, contabilidade e o resultado final.</a:t>
            </a:r>
            <a:endParaRPr lang="pt-BR" sz="2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2638923-1F2D-01B1-4B55-18C34C1227A4}"/>
              </a:ext>
            </a:extLst>
          </p:cNvPr>
          <p:cNvSpPr txBox="1"/>
          <p:nvPr/>
        </p:nvSpPr>
        <p:spPr>
          <a:xfrm>
            <a:off x="551265" y="20602010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OBJETIVOS e ODS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79BEFB-A64A-917B-C8B0-C801D5F8A3A5}"/>
              </a:ext>
            </a:extLst>
          </p:cNvPr>
          <p:cNvSpPr txBox="1"/>
          <p:nvPr/>
        </p:nvSpPr>
        <p:spPr>
          <a:xfrm>
            <a:off x="478266" y="23315768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ORÇAMENTO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F5C1A26-135F-D7B5-62DB-79EDF23F2D5C}"/>
              </a:ext>
            </a:extLst>
          </p:cNvPr>
          <p:cNvSpPr txBox="1"/>
          <p:nvPr/>
        </p:nvSpPr>
        <p:spPr>
          <a:xfrm>
            <a:off x="11125042" y="8430270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RESULTADOS E VALIDAÇÃO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8217273-63A3-BE66-489E-9314CB40E142}"/>
              </a:ext>
            </a:extLst>
          </p:cNvPr>
          <p:cNvSpPr txBox="1"/>
          <p:nvPr/>
        </p:nvSpPr>
        <p:spPr>
          <a:xfrm>
            <a:off x="11064332" y="9366291"/>
            <a:ext cx="10076616" cy="29625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indent="228600" algn="just">
              <a:spcAft>
                <a:spcPts val="1000"/>
              </a:spcAft>
            </a:pPr>
            <a:r>
              <a:rPr lang="pt-BR" sz="2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 interface intuitiva facilita o uso do sistema, tornando-o acessível para pequenas e médias empresas, que frequentemente enfrentam desafios em gerenciar suas operações financeiras e logísticas. Com uma abordagem que prioriza a eficiência, nossa plataforma simplifica processos, evita atrasos e melhora o controle sobre as operações diárias.</a:t>
            </a:r>
            <a:endParaRPr lang="pt-BR" sz="2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F954010-37F6-0A8B-B696-EAE8DC66FF21}"/>
              </a:ext>
            </a:extLst>
          </p:cNvPr>
          <p:cNvSpPr txBox="1"/>
          <p:nvPr/>
        </p:nvSpPr>
        <p:spPr>
          <a:xfrm>
            <a:off x="11165716" y="17022815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CONCLUSÃO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F2A7EA8-9FAB-2015-2B5E-E931F0EE22E2}"/>
              </a:ext>
            </a:extLst>
          </p:cNvPr>
          <p:cNvSpPr txBox="1"/>
          <p:nvPr/>
        </p:nvSpPr>
        <p:spPr>
          <a:xfrm>
            <a:off x="10978743" y="17951723"/>
            <a:ext cx="10012960" cy="3779044"/>
          </a:xfrm>
          <a:prstGeom prst="roundRect">
            <a:avLst>
              <a:gd name="adj" fmla="val 12043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Em conclusão, a criação de um painel de controle unificado em Java se apresenta como uma alternativa eficiente para os problemas que a empresa enfrenta na administração de seus recursos materiais e financeiros. Centralizando o gerenciamento de estoque, fluxo de caixa e fornecedores em uma única interface, o sistema proporcionará maior clareza e precisão nas decisões, reduzindo os riscos de erros humanos e aumentando a eficácia operacional.</a:t>
            </a:r>
            <a:endParaRPr lang="pt-BR" sz="28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4D9D195-1877-E188-F6D4-B135F76FB6FB}"/>
              </a:ext>
            </a:extLst>
          </p:cNvPr>
          <p:cNvSpPr txBox="1"/>
          <p:nvPr/>
        </p:nvSpPr>
        <p:spPr>
          <a:xfrm>
            <a:off x="5447538" y="29103567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ADBF649-2F6E-A9D7-38A7-2CA25DA0D622}"/>
              </a:ext>
            </a:extLst>
          </p:cNvPr>
          <p:cNvSpPr txBox="1"/>
          <p:nvPr/>
        </p:nvSpPr>
        <p:spPr>
          <a:xfrm>
            <a:off x="11067481" y="22839620"/>
            <a:ext cx="9772510" cy="57888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sz="28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36B711C-C7B2-9249-29B3-8562AC6F49D9}"/>
              </a:ext>
            </a:extLst>
          </p:cNvPr>
          <p:cNvSpPr txBox="1"/>
          <p:nvPr/>
        </p:nvSpPr>
        <p:spPr>
          <a:xfrm>
            <a:off x="11125042" y="21586784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AGRADECIMENTOS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F6231CE-3953-1C09-6B74-C4A4A1B938F1}"/>
              </a:ext>
            </a:extLst>
          </p:cNvPr>
          <p:cNvSpPr txBox="1"/>
          <p:nvPr/>
        </p:nvSpPr>
        <p:spPr>
          <a:xfrm>
            <a:off x="11195346" y="22528019"/>
            <a:ext cx="9755682" cy="200906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Agradecimentos a todos na nossa equipe que pensaram e se uniram para criar esse projeto, a cada dia e reunião feita pela gente, crescemos e colocamos esse trabalho um  mais para a frente, juntos com </a:t>
            </a:r>
            <a:r>
              <a:rPr 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mercefrios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333F8BE-4F1C-E2FA-0BB0-2702CEA6E815}"/>
              </a:ext>
            </a:extLst>
          </p:cNvPr>
          <p:cNvSpPr txBox="1"/>
          <p:nvPr/>
        </p:nvSpPr>
        <p:spPr>
          <a:xfrm>
            <a:off x="-685064" y="3249973"/>
            <a:ext cx="22988473" cy="2127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CENTRO UNIVERSITÁRIO FACENS</a:t>
            </a:r>
            <a:endParaRPr lang="pt-BR" sz="6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5400" b="1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SMARTCOMPANY</a:t>
            </a:r>
            <a:endParaRPr lang="pt-BR" sz="5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222C22A-AC0C-A082-416E-2FF2BB65FA71}"/>
              </a:ext>
            </a:extLst>
          </p:cNvPr>
          <p:cNvSpPr txBox="1"/>
          <p:nvPr/>
        </p:nvSpPr>
        <p:spPr>
          <a:xfrm>
            <a:off x="575616" y="5904349"/>
            <a:ext cx="10012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Abrão Alves Trevizan – 248063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Gabriel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Alesiunas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– 247579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Ryan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Rezani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Cancela – 247548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EFA6181-DA3F-1ADD-5B8F-4D76ACF65523}"/>
              </a:ext>
            </a:extLst>
          </p:cNvPr>
          <p:cNvSpPr txBox="1"/>
          <p:nvPr/>
        </p:nvSpPr>
        <p:spPr>
          <a:xfrm>
            <a:off x="5749115" y="7600821"/>
            <a:ext cx="10012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Abimael de Oliveira Silva - Orientador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2500D29-51D6-B0AB-29C5-D22C716368E3}"/>
              </a:ext>
            </a:extLst>
          </p:cNvPr>
          <p:cNvSpPr txBox="1"/>
          <p:nvPr/>
        </p:nvSpPr>
        <p:spPr>
          <a:xfrm>
            <a:off x="3743375" y="25957714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833AFC-5375-73BE-008B-CCF6574FFEDC}"/>
              </a:ext>
            </a:extLst>
          </p:cNvPr>
          <p:cNvSpPr txBox="1"/>
          <p:nvPr/>
        </p:nvSpPr>
        <p:spPr>
          <a:xfrm>
            <a:off x="6817753" y="1367080"/>
            <a:ext cx="92609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latin typeface="Arial"/>
                <a:cs typeface="Arial"/>
              </a:rPr>
              <a:t>AS030TGN1 - Grupo 04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157791-43B1-AC50-3A19-2300FB8CB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1" y="13841088"/>
            <a:ext cx="7314389" cy="353679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9C2F572-261D-9D3A-7D53-8EA7E1F12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211" y="12494539"/>
            <a:ext cx="6631050" cy="371442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4CF07A0-4304-4992-ADBF-160844F63424}"/>
              </a:ext>
            </a:extLst>
          </p:cNvPr>
          <p:cNvSpPr txBox="1"/>
          <p:nvPr/>
        </p:nvSpPr>
        <p:spPr>
          <a:xfrm>
            <a:off x="3426335" y="17418886"/>
            <a:ext cx="4129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1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Cadastro.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125A3AE-25FE-4855-3817-79F6964AD268}"/>
              </a:ext>
            </a:extLst>
          </p:cNvPr>
          <p:cNvSpPr txBox="1"/>
          <p:nvPr/>
        </p:nvSpPr>
        <p:spPr>
          <a:xfrm>
            <a:off x="3138521" y="27467872"/>
            <a:ext cx="3740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Tabela 1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Orçamento.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28867C3-A3AA-2D0C-EB05-3F84EDE5EF57}"/>
              </a:ext>
            </a:extLst>
          </p:cNvPr>
          <p:cNvSpPr txBox="1"/>
          <p:nvPr/>
        </p:nvSpPr>
        <p:spPr>
          <a:xfrm>
            <a:off x="10809172" y="28313159"/>
            <a:ext cx="45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Tabela 1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linktree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169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f6ad67d-1b1d-4c73-9dd4-98a4fbcad5a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894B47E77362449B3110FE52FC1761" ma:contentTypeVersion="16" ma:contentTypeDescription="Crie um novo documento." ma:contentTypeScope="" ma:versionID="a174adf514af0ec3b9bd0eb9e1c0e71e">
  <xsd:schema xmlns:xsd="http://www.w3.org/2001/XMLSchema" xmlns:xs="http://www.w3.org/2001/XMLSchema" xmlns:p="http://schemas.microsoft.com/office/2006/metadata/properties" xmlns:ns3="a3014d1d-f2cc-4095-a524-fddffbc006f1" xmlns:ns4="ff6ad67d-1b1d-4c73-9dd4-98a4fbcad5a6" targetNamespace="http://schemas.microsoft.com/office/2006/metadata/properties" ma:root="true" ma:fieldsID="6ce6fbd86bcd44befd99bda8c56c7cb1" ns3:_="" ns4:_="">
    <xsd:import namespace="a3014d1d-f2cc-4095-a524-fddffbc006f1"/>
    <xsd:import namespace="ff6ad67d-1b1d-4c73-9dd4-98a4fbcad5a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14d1d-f2cc-4095-a524-fddffbc006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6ad67d-1b1d-4c73-9dd4-98a4fbcad5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C455D9-37CD-46E7-8021-8644E5D678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738E70-B1B1-4A3C-BB3D-3799789DDC9A}">
  <ds:schemaRefs>
    <ds:schemaRef ds:uri="a3014d1d-f2cc-4095-a524-fddffbc006f1"/>
    <ds:schemaRef ds:uri="ff6ad67d-1b1d-4c73-9dd4-98a4fbcad5a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DF6B089-4EFF-41B7-9EC4-20E73BF0D62B}">
  <ds:schemaRefs>
    <ds:schemaRef ds:uri="a3014d1d-f2cc-4095-a524-fddffbc006f1"/>
    <ds:schemaRef ds:uri="ff6ad67d-1b1d-4c73-9dd4-98a4fbcad5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255</TotalTime>
  <Words>377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Letica Soares</dc:creator>
  <cp:lastModifiedBy>Notebook L</cp:lastModifiedBy>
  <cp:revision>11</cp:revision>
  <dcterms:created xsi:type="dcterms:W3CDTF">2017-09-04T15:10:04Z</dcterms:created>
  <dcterms:modified xsi:type="dcterms:W3CDTF">2024-10-31T00:10:13Z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0x0101009A894B47E77362449B3110FE52FC1761</vt:lpwstr>
  </property>
</Properties>
</file>