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3" r:id="rId3"/>
    <p:sldId id="284" r:id="rId4"/>
    <p:sldId id="285" r:id="rId5"/>
    <p:sldId id="286" r:id="rId6"/>
    <p:sldId id="287" r:id="rId7"/>
    <p:sldId id="290" r:id="rId8"/>
    <p:sldId id="288" r:id="rId9"/>
    <p:sldId id="289" r:id="rId10"/>
    <p:sldId id="291" r:id="rId11"/>
    <p:sldId id="292" r:id="rId12"/>
    <p:sldId id="259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82F02-B8A4-422C-B6F7-80C107E0E401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6559B-5737-4485-BA01-1D5EE4B42F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087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E84A-8182-43AE-867E-194D481C6875}" type="datetime1">
              <a:rPr lang="pt-BR" smtClean="0"/>
              <a:t>22/05/2024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Professor: Luiz Cesar Gawlik - LC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35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C32-0674-469A-A2A5-0B52766121CF}" type="datetime1">
              <a:rPr lang="pt-BR" smtClean="0"/>
              <a:t>22/05/2024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Professor: Luiz Cesar Gawlik - LC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4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A9CA-0AFB-4F74-876F-3E042A7A1C38}" type="datetime1">
              <a:rPr lang="pt-BR" smtClean="0"/>
              <a:t>22/05/2024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Professor: Luiz Cesar Gawlik - LC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88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1B89-4850-4D99-A22D-53E67F778EAB}" type="datetime1">
              <a:rPr lang="pt-BR" smtClean="0"/>
              <a:t>22/05/2024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Professor: Luiz Cesar Gawlik - LC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88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8A94-908F-4A44-819A-022F33395306}" type="datetime1">
              <a:rPr lang="pt-BR" smtClean="0"/>
              <a:t>22/05/2024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Professor: Luiz Cesar Gawlik - LC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93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15A-8C1E-4813-AD15-751125416712}" type="datetime1">
              <a:rPr lang="pt-BR" smtClean="0"/>
              <a:t>22/05/2024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Professor: Luiz Cesar Gawlik - LC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65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9C9A-8313-434B-B228-43E4FABFBA7E}" type="datetime1">
              <a:rPr lang="pt-BR" smtClean="0"/>
              <a:t>22/05/2024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Professor: Luiz Cesar Gawlik - LC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55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8B72-4DB7-4A6F-8DE1-54BEAD1B6E59}" type="datetime1">
              <a:rPr lang="pt-BR" smtClean="0"/>
              <a:t>22/05/2024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Professor: Luiz Cesar Gawlik - LC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19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3BA4-1442-4FB5-BD95-865907600340}" type="datetime1">
              <a:rPr lang="pt-BR" smtClean="0"/>
              <a:t>22/05/2024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Professor: Luiz Cesar Gawlik - LC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7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98E3-5D25-4E8B-AAC3-B4F85DE43809}" type="datetime1">
              <a:rPr lang="pt-BR" smtClean="0"/>
              <a:t>22/05/2024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Professor: Luiz Cesar Gawlik - LC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12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C27A-EB95-4293-919E-A2D1CF8E3CB6}" type="datetime1">
              <a:rPr lang="pt-BR" smtClean="0"/>
              <a:t>22/05/2024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Professor: Luiz Cesar Gawlik - LC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24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EBC5A-F4B2-4D03-AF49-A8763E34B20D}" type="datetime1">
              <a:rPr lang="pt-BR" smtClean="0"/>
              <a:t>22/05/2024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Professor: Luiz Cesar Gawlik - LC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0D804-D942-496E-94B6-2B295B1380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71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2825" t="18534" r="5475" b="94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1428750" y="2686632"/>
            <a:ext cx="10447940" cy="838621"/>
          </a:xfrm>
        </p:spPr>
        <p:txBody>
          <a:bodyPr anchor="t"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DIFERENÇAS ENTRE C E C#</a:t>
            </a:r>
            <a:b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428750" y="5061528"/>
            <a:ext cx="5530850" cy="15107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Aluno: Gabriel </a:t>
            </a:r>
            <a:r>
              <a:rPr lang="pt-B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Andreiczuk</a:t>
            </a:r>
            <a:r>
              <a:rPr lang="pt-B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Rodrigues dos Santos</a:t>
            </a:r>
          </a:p>
          <a:p>
            <a:pPr algn="l"/>
            <a:r>
              <a:rPr lang="pt-B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Curso: Técnico em Desenvolvimento de Sistemas</a:t>
            </a:r>
          </a:p>
          <a:p>
            <a:pPr algn="l"/>
            <a:r>
              <a:rPr lang="pt-B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Unidade Curricular: Programação de Aplicativos</a:t>
            </a:r>
          </a:p>
          <a:p>
            <a:pPr algn="l"/>
            <a:r>
              <a:rPr lang="pt-B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Senai Campus da Indústria</a:t>
            </a:r>
          </a:p>
        </p:txBody>
      </p:sp>
    </p:spTree>
    <p:extLst>
      <p:ext uri="{BB962C8B-B14F-4D97-AF65-F5344CB8AC3E}">
        <p14:creationId xmlns:p14="http://schemas.microsoft.com/office/powerpoint/2010/main" val="3051250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6565" t="23302" r="20329" b="66408"/>
          <a:stretch/>
        </p:blipFill>
        <p:spPr>
          <a:xfrm>
            <a:off x="0" y="0"/>
            <a:ext cx="12192000" cy="10038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22599" t="82933" r="5551" b="9867"/>
          <a:stretch/>
        </p:blipFill>
        <p:spPr>
          <a:xfrm>
            <a:off x="0" y="5897880"/>
            <a:ext cx="12192000" cy="960120"/>
          </a:xfrm>
          <a:prstGeom prst="rect">
            <a:avLst/>
          </a:prstGeom>
        </p:spPr>
      </p:pic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Professor: Marco Antônio Piloto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04193" y="178676"/>
            <a:ext cx="8261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Diferenças entre C e C#</a:t>
            </a:r>
          </a:p>
        </p:txBody>
      </p:sp>
      <p:sp>
        <p:nvSpPr>
          <p:cNvPr id="13" name="Título 10"/>
          <p:cNvSpPr txBox="1">
            <a:spLocks/>
          </p:cNvSpPr>
          <p:nvPr/>
        </p:nvSpPr>
        <p:spPr>
          <a:xfrm>
            <a:off x="1092597" y="1119319"/>
            <a:ext cx="9912211" cy="7206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latin typeface="Andalus" panose="02020603050405020304" pitchFamily="18" charset="-78"/>
                <a:cs typeface="Andalus" panose="02020603050405020304" pitchFamily="18" charset="-78"/>
              </a:rPr>
              <a:t>Instrução de Decisão e Condição</a:t>
            </a:r>
          </a:p>
        </p:txBody>
      </p:sp>
      <p:sp>
        <p:nvSpPr>
          <p:cNvPr id="16" name="Título 10">
            <a:extLst>
              <a:ext uri="{FF2B5EF4-FFF2-40B4-BE49-F238E27FC236}">
                <a16:creationId xmlns:a16="http://schemas.microsoft.com/office/drawing/2014/main" id="{44B06C78-D2BF-419A-A44E-CBA68C8AEB76}"/>
              </a:ext>
            </a:extLst>
          </p:cNvPr>
          <p:cNvSpPr txBox="1">
            <a:spLocks/>
          </p:cNvSpPr>
          <p:nvPr/>
        </p:nvSpPr>
        <p:spPr>
          <a:xfrm>
            <a:off x="2508790" y="2974683"/>
            <a:ext cx="2221054" cy="4001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7" name="Título 10">
            <a:extLst>
              <a:ext uri="{FF2B5EF4-FFF2-40B4-BE49-F238E27FC236}">
                <a16:creationId xmlns:a16="http://schemas.microsoft.com/office/drawing/2014/main" id="{93D8F42D-D706-456A-B534-C7E62BF4FB6C}"/>
              </a:ext>
            </a:extLst>
          </p:cNvPr>
          <p:cNvSpPr txBox="1">
            <a:spLocks/>
          </p:cNvSpPr>
          <p:nvPr/>
        </p:nvSpPr>
        <p:spPr>
          <a:xfrm>
            <a:off x="1092597" y="2306594"/>
            <a:ext cx="6423939" cy="15100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latin typeface="Andalus" panose="02020603050405020304" pitchFamily="18" charset="-78"/>
                <a:cs typeface="Andalus" panose="02020603050405020304" pitchFamily="18" charset="-78"/>
              </a:rPr>
              <a:t>Temos em ambas as linguagens as seguintes instruções de decisão: </a:t>
            </a:r>
            <a:r>
              <a:rPr lang="pt-BR" sz="2000" dirty="0" err="1">
                <a:latin typeface="Andalus" panose="02020603050405020304" pitchFamily="18" charset="-78"/>
                <a:cs typeface="Andalus" panose="02020603050405020304" pitchFamily="18" charset="-78"/>
              </a:rPr>
              <a:t>if</a:t>
            </a:r>
            <a:r>
              <a:rPr lang="pt-BR" sz="2000" dirty="0">
                <a:latin typeface="Andalus" panose="02020603050405020304" pitchFamily="18" charset="-78"/>
                <a:cs typeface="Andalus" panose="02020603050405020304" pitchFamily="18" charset="-78"/>
              </a:rPr>
              <a:t>, </a:t>
            </a:r>
            <a:r>
              <a:rPr lang="pt-BR" sz="2000" dirty="0" err="1">
                <a:latin typeface="Andalus" panose="02020603050405020304" pitchFamily="18" charset="-78"/>
                <a:cs typeface="Andalus" panose="02020603050405020304" pitchFamily="18" charset="-78"/>
              </a:rPr>
              <a:t>if-else</a:t>
            </a:r>
            <a:r>
              <a:rPr lang="pt-BR" sz="2000" dirty="0">
                <a:latin typeface="Andalus" panose="02020603050405020304" pitchFamily="18" charset="-78"/>
                <a:cs typeface="Andalus" panose="02020603050405020304" pitchFamily="18" charset="-78"/>
              </a:rPr>
              <a:t> e switch.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latin typeface="Andalus" panose="02020603050405020304" pitchFamily="18" charset="-78"/>
                <a:cs typeface="Andalus" panose="02020603050405020304" pitchFamily="18" charset="-78"/>
              </a:rPr>
              <a:t>Instruções de condição são as condições para que a decisão seja ou não executada, podendo ser verdadeira ou falsa.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E627089-64E1-40DE-983F-8705F2D3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1555" y="4565974"/>
            <a:ext cx="3161682" cy="94850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7165957-E415-404D-8FB5-C7D9607409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1213" y="2277730"/>
            <a:ext cx="3173595" cy="151001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5DD8349-0C2D-4446-A7EB-DF23D68A65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1213" y="3950135"/>
            <a:ext cx="3171175" cy="1712434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73E6CF47-85E5-44BF-99FF-F72753D654EC}"/>
              </a:ext>
            </a:extLst>
          </p:cNvPr>
          <p:cNvCxnSpPr>
            <a:cxnSpLocks/>
          </p:cNvCxnSpPr>
          <p:nvPr/>
        </p:nvCxnSpPr>
        <p:spPr>
          <a:xfrm flipH="1">
            <a:off x="3642360" y="4250457"/>
            <a:ext cx="396240" cy="2342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DAD06439-A54D-4800-9B7E-CB454A2C1841}"/>
              </a:ext>
            </a:extLst>
          </p:cNvPr>
          <p:cNvSpPr/>
          <p:nvPr/>
        </p:nvSpPr>
        <p:spPr>
          <a:xfrm>
            <a:off x="2743200" y="4565974"/>
            <a:ext cx="2057400" cy="3248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ítulo 10">
            <a:extLst>
              <a:ext uri="{FF2B5EF4-FFF2-40B4-BE49-F238E27FC236}">
                <a16:creationId xmlns:a16="http://schemas.microsoft.com/office/drawing/2014/main" id="{F1521A2B-FB30-415D-90BE-1C119A39145F}"/>
              </a:ext>
            </a:extLst>
          </p:cNvPr>
          <p:cNvSpPr txBox="1">
            <a:spLocks/>
          </p:cNvSpPr>
          <p:nvPr/>
        </p:nvSpPr>
        <p:spPr>
          <a:xfrm>
            <a:off x="4055475" y="4102367"/>
            <a:ext cx="1988138" cy="3004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>
                <a:solidFill>
                  <a:srgbClr val="FF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Instrução de decisão</a:t>
            </a:r>
          </a:p>
        </p:txBody>
      </p:sp>
    </p:spTree>
    <p:extLst>
      <p:ext uri="{BB962C8B-B14F-4D97-AF65-F5344CB8AC3E}">
        <p14:creationId xmlns:p14="http://schemas.microsoft.com/office/powerpoint/2010/main" val="4113452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6565" t="23302" r="20329" b="66408"/>
          <a:stretch/>
        </p:blipFill>
        <p:spPr>
          <a:xfrm>
            <a:off x="0" y="0"/>
            <a:ext cx="12192000" cy="10038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22599" t="82933" r="5551" b="9867"/>
          <a:stretch/>
        </p:blipFill>
        <p:spPr>
          <a:xfrm>
            <a:off x="0" y="5897880"/>
            <a:ext cx="12192000" cy="960120"/>
          </a:xfrm>
          <a:prstGeom prst="rect">
            <a:avLst/>
          </a:prstGeom>
        </p:spPr>
      </p:pic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Professor: Marco Antônio Piloto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04193" y="178676"/>
            <a:ext cx="8261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Diferenças entre C e C#</a:t>
            </a:r>
          </a:p>
        </p:txBody>
      </p:sp>
      <p:sp>
        <p:nvSpPr>
          <p:cNvPr id="13" name="Título 10"/>
          <p:cNvSpPr txBox="1">
            <a:spLocks/>
          </p:cNvSpPr>
          <p:nvPr/>
        </p:nvSpPr>
        <p:spPr>
          <a:xfrm>
            <a:off x="1092597" y="1119319"/>
            <a:ext cx="9912211" cy="7206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latin typeface="Andalus" panose="02020603050405020304" pitchFamily="18" charset="-78"/>
                <a:cs typeface="Andalus" panose="02020603050405020304" pitchFamily="18" charset="-78"/>
              </a:rPr>
              <a:t>Instrução de Repetição</a:t>
            </a:r>
          </a:p>
        </p:txBody>
      </p:sp>
      <p:sp>
        <p:nvSpPr>
          <p:cNvPr id="12" name="Título 10">
            <a:extLst>
              <a:ext uri="{FF2B5EF4-FFF2-40B4-BE49-F238E27FC236}">
                <a16:creationId xmlns:a16="http://schemas.microsoft.com/office/drawing/2014/main" id="{E2F15CC3-CF26-45E2-B349-AF6E95E6AF8C}"/>
              </a:ext>
            </a:extLst>
          </p:cNvPr>
          <p:cNvSpPr txBox="1">
            <a:spLocks/>
          </p:cNvSpPr>
          <p:nvPr/>
        </p:nvSpPr>
        <p:spPr>
          <a:xfrm>
            <a:off x="2416509" y="1976515"/>
            <a:ext cx="2313335" cy="4001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Linguagem C</a:t>
            </a:r>
          </a:p>
        </p:txBody>
      </p:sp>
      <p:sp>
        <p:nvSpPr>
          <p:cNvPr id="15" name="Título 10">
            <a:extLst>
              <a:ext uri="{FF2B5EF4-FFF2-40B4-BE49-F238E27FC236}">
                <a16:creationId xmlns:a16="http://schemas.microsoft.com/office/drawing/2014/main" id="{73901EC9-4DDA-4C2D-A649-E04D50BD19E1}"/>
              </a:ext>
            </a:extLst>
          </p:cNvPr>
          <p:cNvSpPr txBox="1">
            <a:spLocks/>
          </p:cNvSpPr>
          <p:nvPr/>
        </p:nvSpPr>
        <p:spPr>
          <a:xfrm>
            <a:off x="7462156" y="1976434"/>
            <a:ext cx="2313335" cy="4001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Linguagem C#</a:t>
            </a:r>
          </a:p>
        </p:txBody>
      </p:sp>
      <p:sp>
        <p:nvSpPr>
          <p:cNvPr id="17" name="Título 10">
            <a:extLst>
              <a:ext uri="{FF2B5EF4-FFF2-40B4-BE49-F238E27FC236}">
                <a16:creationId xmlns:a16="http://schemas.microsoft.com/office/drawing/2014/main" id="{93D8F42D-D706-456A-B534-C7E62BF4FB6C}"/>
              </a:ext>
            </a:extLst>
          </p:cNvPr>
          <p:cNvSpPr txBox="1">
            <a:spLocks/>
          </p:cNvSpPr>
          <p:nvPr/>
        </p:nvSpPr>
        <p:spPr>
          <a:xfrm>
            <a:off x="1092597" y="2539234"/>
            <a:ext cx="4486082" cy="6241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latin typeface="Andalus" panose="02020603050405020304" pitchFamily="18" charset="-78"/>
                <a:cs typeface="Andalus" panose="02020603050405020304" pitchFamily="18" charset="-78"/>
              </a:rPr>
              <a:t>A linguagem C possui três laços de repetição: </a:t>
            </a:r>
            <a:r>
              <a:rPr lang="pt-BR" sz="2000" dirty="0" err="1">
                <a:latin typeface="Andalus" panose="02020603050405020304" pitchFamily="18" charset="-78"/>
                <a:cs typeface="Andalus" panose="02020603050405020304" pitchFamily="18" charset="-78"/>
              </a:rPr>
              <a:t>while</a:t>
            </a:r>
            <a:r>
              <a:rPr lang="pt-BR" sz="2000" dirty="0">
                <a:latin typeface="Andalus" panose="02020603050405020304" pitchFamily="18" charset="-78"/>
                <a:cs typeface="Andalus" panose="02020603050405020304" pitchFamily="18" charset="-78"/>
              </a:rPr>
              <a:t>, do </a:t>
            </a:r>
            <a:r>
              <a:rPr lang="pt-BR" sz="2000" dirty="0" err="1">
                <a:latin typeface="Andalus" panose="02020603050405020304" pitchFamily="18" charset="-78"/>
                <a:cs typeface="Andalus" panose="02020603050405020304" pitchFamily="18" charset="-78"/>
              </a:rPr>
              <a:t>while</a:t>
            </a:r>
            <a:r>
              <a:rPr lang="pt-BR" sz="2000" dirty="0">
                <a:latin typeface="Andalus" panose="02020603050405020304" pitchFamily="18" charset="-78"/>
                <a:cs typeface="Andalus" panose="02020603050405020304" pitchFamily="18" charset="-78"/>
              </a:rPr>
              <a:t> e for.</a:t>
            </a:r>
          </a:p>
        </p:txBody>
      </p:sp>
      <p:sp>
        <p:nvSpPr>
          <p:cNvPr id="18" name="Título 10">
            <a:extLst>
              <a:ext uri="{FF2B5EF4-FFF2-40B4-BE49-F238E27FC236}">
                <a16:creationId xmlns:a16="http://schemas.microsoft.com/office/drawing/2014/main" id="{0E1DA4BB-C531-4FDF-922E-0B14EFAFAADC}"/>
              </a:ext>
            </a:extLst>
          </p:cNvPr>
          <p:cNvSpPr txBox="1">
            <a:spLocks/>
          </p:cNvSpPr>
          <p:nvPr/>
        </p:nvSpPr>
        <p:spPr>
          <a:xfrm>
            <a:off x="6095999" y="2554780"/>
            <a:ext cx="5003403" cy="6241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latin typeface="Andalus" panose="02020603050405020304" pitchFamily="18" charset="-78"/>
                <a:cs typeface="Andalus" panose="02020603050405020304" pitchFamily="18" charset="-78"/>
              </a:rPr>
              <a:t>A linguagem C# possui as mesmas três da linguagem C e mais uma: </a:t>
            </a:r>
            <a:r>
              <a:rPr lang="pt-BR" sz="2000" dirty="0" err="1">
                <a:latin typeface="Andalus" panose="02020603050405020304" pitchFamily="18" charset="-78"/>
                <a:cs typeface="Andalus" panose="02020603050405020304" pitchFamily="18" charset="-78"/>
              </a:rPr>
              <a:t>foreach</a:t>
            </a:r>
            <a:r>
              <a:rPr lang="pt-BR" sz="2000" dirty="0"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E891D7B-CC60-499F-92FF-12330D8B0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488" y="3621897"/>
            <a:ext cx="3924848" cy="86689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AB99BED-C01F-4BD7-85DD-046E61CBF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7488" y="4773170"/>
            <a:ext cx="3848637" cy="8954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0DA3618-59F5-4C23-B503-EC8393ED1B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2416" y="3621897"/>
            <a:ext cx="3415982" cy="866896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37E698B-CBB6-44EB-A54F-77BDB1D254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2416" y="4686715"/>
            <a:ext cx="4753638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79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2599" t="18934" r="5551" b="9733"/>
          <a:stretch/>
        </p:blipFill>
        <p:spPr>
          <a:xfrm>
            <a:off x="1" y="0"/>
            <a:ext cx="12195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2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6565" t="23302" r="20329" b="66408"/>
          <a:stretch/>
        </p:blipFill>
        <p:spPr>
          <a:xfrm>
            <a:off x="0" y="0"/>
            <a:ext cx="12192000" cy="10038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22599" t="82933" r="5551" b="9867"/>
          <a:stretch/>
        </p:blipFill>
        <p:spPr>
          <a:xfrm>
            <a:off x="0" y="5897880"/>
            <a:ext cx="12192000" cy="960120"/>
          </a:xfrm>
          <a:prstGeom prst="rect">
            <a:avLst/>
          </a:prstGeom>
        </p:spPr>
      </p:pic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Professor: Marco Antônio Piloto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04193" y="178676"/>
            <a:ext cx="8261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Diferenças entre C e C#</a:t>
            </a:r>
          </a:p>
        </p:txBody>
      </p:sp>
      <p:sp>
        <p:nvSpPr>
          <p:cNvPr id="13" name="Título 10"/>
          <p:cNvSpPr txBox="1">
            <a:spLocks/>
          </p:cNvSpPr>
          <p:nvPr/>
        </p:nvSpPr>
        <p:spPr>
          <a:xfrm>
            <a:off x="1092597" y="1119319"/>
            <a:ext cx="9912211" cy="7206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latin typeface="Andalus" panose="02020603050405020304" pitchFamily="18" charset="-78"/>
                <a:cs typeface="Andalus" panose="02020603050405020304" pitchFamily="18" charset="-78"/>
              </a:rPr>
              <a:t>Comandos de Entrada</a:t>
            </a:r>
          </a:p>
        </p:txBody>
      </p:sp>
      <p:sp>
        <p:nvSpPr>
          <p:cNvPr id="12" name="Título 10">
            <a:extLst>
              <a:ext uri="{FF2B5EF4-FFF2-40B4-BE49-F238E27FC236}">
                <a16:creationId xmlns:a16="http://schemas.microsoft.com/office/drawing/2014/main" id="{E2F15CC3-CF26-45E2-B349-AF6E95E6AF8C}"/>
              </a:ext>
            </a:extLst>
          </p:cNvPr>
          <p:cNvSpPr txBox="1">
            <a:spLocks/>
          </p:cNvSpPr>
          <p:nvPr/>
        </p:nvSpPr>
        <p:spPr>
          <a:xfrm>
            <a:off x="2508789" y="2298472"/>
            <a:ext cx="2313335" cy="4001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Linguagem C</a:t>
            </a:r>
          </a:p>
        </p:txBody>
      </p:sp>
      <p:sp>
        <p:nvSpPr>
          <p:cNvPr id="15" name="Título 10">
            <a:extLst>
              <a:ext uri="{FF2B5EF4-FFF2-40B4-BE49-F238E27FC236}">
                <a16:creationId xmlns:a16="http://schemas.microsoft.com/office/drawing/2014/main" id="{73901EC9-4DDA-4C2D-A649-E04D50BD19E1}"/>
              </a:ext>
            </a:extLst>
          </p:cNvPr>
          <p:cNvSpPr txBox="1">
            <a:spLocks/>
          </p:cNvSpPr>
          <p:nvPr/>
        </p:nvSpPr>
        <p:spPr>
          <a:xfrm>
            <a:off x="7512192" y="2298472"/>
            <a:ext cx="2313335" cy="4001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Linguagem C#</a:t>
            </a:r>
          </a:p>
        </p:txBody>
      </p:sp>
      <p:sp>
        <p:nvSpPr>
          <p:cNvPr id="16" name="Título 10">
            <a:extLst>
              <a:ext uri="{FF2B5EF4-FFF2-40B4-BE49-F238E27FC236}">
                <a16:creationId xmlns:a16="http://schemas.microsoft.com/office/drawing/2014/main" id="{44B06C78-D2BF-419A-A44E-CBA68C8AEB76}"/>
              </a:ext>
            </a:extLst>
          </p:cNvPr>
          <p:cNvSpPr txBox="1">
            <a:spLocks/>
          </p:cNvSpPr>
          <p:nvPr/>
        </p:nvSpPr>
        <p:spPr>
          <a:xfrm>
            <a:off x="2508790" y="2974683"/>
            <a:ext cx="2221054" cy="7206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 err="1">
                <a:latin typeface="Andalus" panose="02020603050405020304" pitchFamily="18" charset="-78"/>
                <a:cs typeface="Andalus" panose="02020603050405020304" pitchFamily="18" charset="-78"/>
              </a:rPr>
              <a:t>scanf</a:t>
            </a:r>
            <a:r>
              <a:rPr lang="pt-BR" sz="2000" dirty="0">
                <a:latin typeface="Andalus" panose="02020603050405020304" pitchFamily="18" charset="-78"/>
                <a:cs typeface="Andalus" panose="02020603050405020304" pitchFamily="18" charset="-78"/>
              </a:rPr>
              <a:t>();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 err="1">
                <a:latin typeface="Andalus" panose="02020603050405020304" pitchFamily="18" charset="-78"/>
                <a:cs typeface="Andalus" panose="02020603050405020304" pitchFamily="18" charset="-78"/>
              </a:rPr>
              <a:t>gets</a:t>
            </a:r>
            <a:r>
              <a:rPr lang="pt-BR" sz="2000" dirty="0">
                <a:latin typeface="Andalus" panose="02020603050405020304" pitchFamily="18" charset="-78"/>
                <a:cs typeface="Andalus" panose="02020603050405020304" pitchFamily="18" charset="-78"/>
              </a:rPr>
              <a:t>();</a:t>
            </a:r>
          </a:p>
        </p:txBody>
      </p:sp>
      <p:sp>
        <p:nvSpPr>
          <p:cNvPr id="17" name="Título 10">
            <a:extLst>
              <a:ext uri="{FF2B5EF4-FFF2-40B4-BE49-F238E27FC236}">
                <a16:creationId xmlns:a16="http://schemas.microsoft.com/office/drawing/2014/main" id="{93D8F42D-D706-456A-B534-C7E62BF4FB6C}"/>
              </a:ext>
            </a:extLst>
          </p:cNvPr>
          <p:cNvSpPr txBox="1">
            <a:spLocks/>
          </p:cNvSpPr>
          <p:nvPr/>
        </p:nvSpPr>
        <p:spPr>
          <a:xfrm>
            <a:off x="7464893" y="2974684"/>
            <a:ext cx="3539915" cy="4001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 err="1">
                <a:latin typeface="Andalus" panose="02020603050405020304" pitchFamily="18" charset="-78"/>
                <a:cs typeface="Andalus" panose="02020603050405020304" pitchFamily="18" charset="-78"/>
              </a:rPr>
              <a:t>Console.ReadLine</a:t>
            </a:r>
            <a:r>
              <a:rPr lang="pt-BR" sz="2000" dirty="0">
                <a:latin typeface="Andalus" panose="02020603050405020304" pitchFamily="18" charset="-78"/>
                <a:cs typeface="Andalus" panose="02020603050405020304" pitchFamily="18" charset="-78"/>
              </a:rPr>
              <a:t>();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753A3C1-0200-4931-AAFF-56953DC41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192" y="3810886"/>
            <a:ext cx="2675745" cy="96012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D06EF9CC-A4A9-4E09-8D7A-6B45AF6B8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8789" y="3901149"/>
            <a:ext cx="2185424" cy="9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4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6565" t="23302" r="20329" b="66408"/>
          <a:stretch/>
        </p:blipFill>
        <p:spPr>
          <a:xfrm>
            <a:off x="0" y="0"/>
            <a:ext cx="12192000" cy="10038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22599" t="82933" r="5551" b="9867"/>
          <a:stretch/>
        </p:blipFill>
        <p:spPr>
          <a:xfrm>
            <a:off x="0" y="5897880"/>
            <a:ext cx="12192000" cy="960120"/>
          </a:xfrm>
          <a:prstGeom prst="rect">
            <a:avLst/>
          </a:prstGeom>
        </p:spPr>
      </p:pic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Professor: Marco Antônio Piloto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04193" y="178676"/>
            <a:ext cx="8261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Diferenças entre C e C#</a:t>
            </a:r>
          </a:p>
        </p:txBody>
      </p:sp>
      <p:sp>
        <p:nvSpPr>
          <p:cNvPr id="13" name="Título 10"/>
          <p:cNvSpPr txBox="1">
            <a:spLocks/>
          </p:cNvSpPr>
          <p:nvPr/>
        </p:nvSpPr>
        <p:spPr>
          <a:xfrm>
            <a:off x="1092597" y="1119319"/>
            <a:ext cx="9912211" cy="7206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latin typeface="Andalus" panose="02020603050405020304" pitchFamily="18" charset="-78"/>
                <a:cs typeface="Andalus" panose="02020603050405020304" pitchFamily="18" charset="-78"/>
              </a:rPr>
              <a:t>Comandos de Saída</a:t>
            </a:r>
          </a:p>
        </p:txBody>
      </p:sp>
      <p:sp>
        <p:nvSpPr>
          <p:cNvPr id="12" name="Título 10">
            <a:extLst>
              <a:ext uri="{FF2B5EF4-FFF2-40B4-BE49-F238E27FC236}">
                <a16:creationId xmlns:a16="http://schemas.microsoft.com/office/drawing/2014/main" id="{E2F15CC3-CF26-45E2-B349-AF6E95E6AF8C}"/>
              </a:ext>
            </a:extLst>
          </p:cNvPr>
          <p:cNvSpPr txBox="1">
            <a:spLocks/>
          </p:cNvSpPr>
          <p:nvPr/>
        </p:nvSpPr>
        <p:spPr>
          <a:xfrm>
            <a:off x="2508789" y="2298472"/>
            <a:ext cx="2313335" cy="4001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Linguagem C</a:t>
            </a:r>
          </a:p>
        </p:txBody>
      </p:sp>
      <p:sp>
        <p:nvSpPr>
          <p:cNvPr id="15" name="Título 10">
            <a:extLst>
              <a:ext uri="{FF2B5EF4-FFF2-40B4-BE49-F238E27FC236}">
                <a16:creationId xmlns:a16="http://schemas.microsoft.com/office/drawing/2014/main" id="{73901EC9-4DDA-4C2D-A649-E04D50BD19E1}"/>
              </a:ext>
            </a:extLst>
          </p:cNvPr>
          <p:cNvSpPr txBox="1">
            <a:spLocks/>
          </p:cNvSpPr>
          <p:nvPr/>
        </p:nvSpPr>
        <p:spPr>
          <a:xfrm>
            <a:off x="7512192" y="2298472"/>
            <a:ext cx="2313335" cy="4001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Linguagem C#</a:t>
            </a:r>
          </a:p>
        </p:txBody>
      </p:sp>
      <p:sp>
        <p:nvSpPr>
          <p:cNvPr id="16" name="Título 10">
            <a:extLst>
              <a:ext uri="{FF2B5EF4-FFF2-40B4-BE49-F238E27FC236}">
                <a16:creationId xmlns:a16="http://schemas.microsoft.com/office/drawing/2014/main" id="{44B06C78-D2BF-419A-A44E-CBA68C8AEB76}"/>
              </a:ext>
            </a:extLst>
          </p:cNvPr>
          <p:cNvSpPr txBox="1">
            <a:spLocks/>
          </p:cNvSpPr>
          <p:nvPr/>
        </p:nvSpPr>
        <p:spPr>
          <a:xfrm>
            <a:off x="2508790" y="2974683"/>
            <a:ext cx="2221054" cy="4001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 err="1">
                <a:latin typeface="Andalus" panose="02020603050405020304" pitchFamily="18" charset="-78"/>
                <a:cs typeface="Andalus" panose="02020603050405020304" pitchFamily="18" charset="-78"/>
              </a:rPr>
              <a:t>printf</a:t>
            </a:r>
            <a:r>
              <a:rPr lang="pt-BR" sz="2000" dirty="0">
                <a:latin typeface="Andalus" panose="02020603050405020304" pitchFamily="18" charset="-78"/>
                <a:cs typeface="Andalus" panose="02020603050405020304" pitchFamily="18" charset="-78"/>
              </a:rPr>
              <a:t>();</a:t>
            </a:r>
          </a:p>
        </p:txBody>
      </p:sp>
      <p:sp>
        <p:nvSpPr>
          <p:cNvPr id="17" name="Título 10">
            <a:extLst>
              <a:ext uri="{FF2B5EF4-FFF2-40B4-BE49-F238E27FC236}">
                <a16:creationId xmlns:a16="http://schemas.microsoft.com/office/drawing/2014/main" id="{93D8F42D-D706-456A-B534-C7E62BF4FB6C}"/>
              </a:ext>
            </a:extLst>
          </p:cNvPr>
          <p:cNvSpPr txBox="1">
            <a:spLocks/>
          </p:cNvSpPr>
          <p:nvPr/>
        </p:nvSpPr>
        <p:spPr>
          <a:xfrm>
            <a:off x="7464893" y="2974683"/>
            <a:ext cx="3539915" cy="6241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 err="1">
                <a:latin typeface="Andalus" panose="02020603050405020304" pitchFamily="18" charset="-78"/>
                <a:cs typeface="Andalus" panose="02020603050405020304" pitchFamily="18" charset="-78"/>
              </a:rPr>
              <a:t>Console.Write</a:t>
            </a:r>
            <a:r>
              <a:rPr lang="pt-BR" sz="2000" dirty="0">
                <a:latin typeface="Andalus" panose="02020603050405020304" pitchFamily="18" charset="-78"/>
                <a:cs typeface="Andalus" panose="02020603050405020304" pitchFamily="18" charset="-78"/>
              </a:rPr>
              <a:t>();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 err="1">
                <a:latin typeface="Andalus" panose="02020603050405020304" pitchFamily="18" charset="-78"/>
                <a:cs typeface="Andalus" panose="02020603050405020304" pitchFamily="18" charset="-78"/>
              </a:rPr>
              <a:t>Console.WriteLine</a:t>
            </a:r>
            <a:r>
              <a:rPr lang="pt-BR" sz="2000" dirty="0">
                <a:latin typeface="Andalus" panose="02020603050405020304" pitchFamily="18" charset="-78"/>
                <a:cs typeface="Andalus" panose="02020603050405020304" pitchFamily="18" charset="-78"/>
              </a:rPr>
              <a:t>();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B464A97-4459-4628-B7B4-774E3535A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404" y="4010512"/>
            <a:ext cx="2166104" cy="56086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E2D8ECB-8763-44A4-AC81-65AB8BD6D8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9376" y="4010512"/>
            <a:ext cx="2445179" cy="68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5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6565" t="23302" r="20329" b="66408"/>
          <a:stretch/>
        </p:blipFill>
        <p:spPr>
          <a:xfrm>
            <a:off x="0" y="0"/>
            <a:ext cx="12192000" cy="10038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22599" t="82933" r="5551" b="9867"/>
          <a:stretch/>
        </p:blipFill>
        <p:spPr>
          <a:xfrm>
            <a:off x="0" y="5897880"/>
            <a:ext cx="12192000" cy="960120"/>
          </a:xfrm>
          <a:prstGeom prst="rect">
            <a:avLst/>
          </a:prstGeom>
        </p:spPr>
      </p:pic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Professor: Marco Antônio Piloto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04193" y="178676"/>
            <a:ext cx="8261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Diferenças entre C e C#</a:t>
            </a:r>
          </a:p>
        </p:txBody>
      </p:sp>
      <p:sp>
        <p:nvSpPr>
          <p:cNvPr id="13" name="Título 10"/>
          <p:cNvSpPr txBox="1">
            <a:spLocks/>
          </p:cNvSpPr>
          <p:nvPr/>
        </p:nvSpPr>
        <p:spPr>
          <a:xfrm>
            <a:off x="1092597" y="1119319"/>
            <a:ext cx="9912211" cy="7206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latin typeface="Andalus" panose="02020603050405020304" pitchFamily="18" charset="-78"/>
                <a:cs typeface="Andalus" panose="02020603050405020304" pitchFamily="18" charset="-78"/>
              </a:rPr>
              <a:t>Tipos de Dados</a:t>
            </a:r>
          </a:p>
        </p:txBody>
      </p:sp>
      <p:sp>
        <p:nvSpPr>
          <p:cNvPr id="12" name="Título 10">
            <a:extLst>
              <a:ext uri="{FF2B5EF4-FFF2-40B4-BE49-F238E27FC236}">
                <a16:creationId xmlns:a16="http://schemas.microsoft.com/office/drawing/2014/main" id="{E2F15CC3-CF26-45E2-B349-AF6E95E6AF8C}"/>
              </a:ext>
            </a:extLst>
          </p:cNvPr>
          <p:cNvSpPr txBox="1">
            <a:spLocks/>
          </p:cNvSpPr>
          <p:nvPr/>
        </p:nvSpPr>
        <p:spPr>
          <a:xfrm>
            <a:off x="2462649" y="2958386"/>
            <a:ext cx="2313335" cy="4001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Linguagem C</a:t>
            </a:r>
          </a:p>
        </p:txBody>
      </p:sp>
      <p:sp>
        <p:nvSpPr>
          <p:cNvPr id="15" name="Título 10">
            <a:extLst>
              <a:ext uri="{FF2B5EF4-FFF2-40B4-BE49-F238E27FC236}">
                <a16:creationId xmlns:a16="http://schemas.microsoft.com/office/drawing/2014/main" id="{73901EC9-4DDA-4C2D-A649-E04D50BD19E1}"/>
              </a:ext>
            </a:extLst>
          </p:cNvPr>
          <p:cNvSpPr txBox="1">
            <a:spLocks/>
          </p:cNvSpPr>
          <p:nvPr/>
        </p:nvSpPr>
        <p:spPr>
          <a:xfrm>
            <a:off x="7462158" y="2974683"/>
            <a:ext cx="2313335" cy="4001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Linguagem C#</a:t>
            </a:r>
          </a:p>
        </p:txBody>
      </p:sp>
      <p:sp>
        <p:nvSpPr>
          <p:cNvPr id="16" name="Título 10">
            <a:extLst>
              <a:ext uri="{FF2B5EF4-FFF2-40B4-BE49-F238E27FC236}">
                <a16:creationId xmlns:a16="http://schemas.microsoft.com/office/drawing/2014/main" id="{44B06C78-D2BF-419A-A44E-CBA68C8AEB76}"/>
              </a:ext>
            </a:extLst>
          </p:cNvPr>
          <p:cNvSpPr txBox="1">
            <a:spLocks/>
          </p:cNvSpPr>
          <p:nvPr/>
        </p:nvSpPr>
        <p:spPr>
          <a:xfrm>
            <a:off x="2508790" y="2974683"/>
            <a:ext cx="2221054" cy="4001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7" name="Título 10">
            <a:extLst>
              <a:ext uri="{FF2B5EF4-FFF2-40B4-BE49-F238E27FC236}">
                <a16:creationId xmlns:a16="http://schemas.microsoft.com/office/drawing/2014/main" id="{93D8F42D-D706-456A-B534-C7E62BF4FB6C}"/>
              </a:ext>
            </a:extLst>
          </p:cNvPr>
          <p:cNvSpPr txBox="1">
            <a:spLocks/>
          </p:cNvSpPr>
          <p:nvPr/>
        </p:nvSpPr>
        <p:spPr>
          <a:xfrm>
            <a:off x="2462649" y="2203461"/>
            <a:ext cx="7431906" cy="6241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latin typeface="Andalus" panose="02020603050405020304" pitchFamily="18" charset="-78"/>
                <a:cs typeface="Andalus" panose="02020603050405020304" pitchFamily="18" charset="-78"/>
              </a:rPr>
              <a:t>A linguagem C# possui alguns tipos de dados a mais que a linguagem C.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61D25C5-A251-4838-BFA3-B2DDAF11E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465" y="3526886"/>
            <a:ext cx="1383702" cy="205718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92DA6EF-ECFE-40D9-AE75-92657BFBF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6899" y="3569963"/>
            <a:ext cx="1383702" cy="197869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0C497C7-0A74-41A6-9434-5A0F54B58F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8824" y="3569962"/>
            <a:ext cx="1674467" cy="196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3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6565" t="23302" r="20329" b="66408"/>
          <a:stretch/>
        </p:blipFill>
        <p:spPr>
          <a:xfrm>
            <a:off x="0" y="0"/>
            <a:ext cx="12192000" cy="10038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22599" t="82933" r="5551" b="9867"/>
          <a:stretch/>
        </p:blipFill>
        <p:spPr>
          <a:xfrm>
            <a:off x="0" y="5897880"/>
            <a:ext cx="12192000" cy="960120"/>
          </a:xfrm>
          <a:prstGeom prst="rect">
            <a:avLst/>
          </a:prstGeom>
        </p:spPr>
      </p:pic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Professor: Marco Antônio Piloto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04193" y="178676"/>
            <a:ext cx="8261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Diferenças entre C e C#</a:t>
            </a:r>
          </a:p>
        </p:txBody>
      </p:sp>
      <p:sp>
        <p:nvSpPr>
          <p:cNvPr id="13" name="Título 10"/>
          <p:cNvSpPr txBox="1">
            <a:spLocks/>
          </p:cNvSpPr>
          <p:nvPr/>
        </p:nvSpPr>
        <p:spPr>
          <a:xfrm>
            <a:off x="1092597" y="1119319"/>
            <a:ext cx="9912211" cy="7206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latin typeface="Andalus" panose="02020603050405020304" pitchFamily="18" charset="-78"/>
                <a:cs typeface="Andalus" panose="02020603050405020304" pitchFamily="18" charset="-78"/>
              </a:rPr>
              <a:t>Operadores Aritméticos</a:t>
            </a:r>
          </a:p>
        </p:txBody>
      </p:sp>
      <p:sp>
        <p:nvSpPr>
          <p:cNvPr id="16" name="Título 10">
            <a:extLst>
              <a:ext uri="{FF2B5EF4-FFF2-40B4-BE49-F238E27FC236}">
                <a16:creationId xmlns:a16="http://schemas.microsoft.com/office/drawing/2014/main" id="{44B06C78-D2BF-419A-A44E-CBA68C8AEB76}"/>
              </a:ext>
            </a:extLst>
          </p:cNvPr>
          <p:cNvSpPr txBox="1">
            <a:spLocks/>
          </p:cNvSpPr>
          <p:nvPr/>
        </p:nvSpPr>
        <p:spPr>
          <a:xfrm>
            <a:off x="2508790" y="2974683"/>
            <a:ext cx="2221054" cy="4001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7" name="Título 10">
            <a:extLst>
              <a:ext uri="{FF2B5EF4-FFF2-40B4-BE49-F238E27FC236}">
                <a16:creationId xmlns:a16="http://schemas.microsoft.com/office/drawing/2014/main" id="{93D8F42D-D706-456A-B534-C7E62BF4FB6C}"/>
              </a:ext>
            </a:extLst>
          </p:cNvPr>
          <p:cNvSpPr txBox="1">
            <a:spLocks/>
          </p:cNvSpPr>
          <p:nvPr/>
        </p:nvSpPr>
        <p:spPr>
          <a:xfrm>
            <a:off x="2462649" y="2203461"/>
            <a:ext cx="7431906" cy="6241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latin typeface="Andalus" panose="02020603050405020304" pitchFamily="18" charset="-78"/>
                <a:cs typeface="Andalus" panose="02020603050405020304" pitchFamily="18" charset="-78"/>
              </a:rPr>
              <a:t>Ambas as linguagens possuem os mesmos operadores aritméticos.</a:t>
            </a:r>
          </a:p>
        </p:txBody>
      </p:sp>
      <p:pic>
        <p:nvPicPr>
          <p:cNvPr id="2050" name="Picture 2" descr="Marcos Antonio Moreira: Mini-Curso C# - Parte #3">
            <a:extLst>
              <a:ext uri="{FF2B5EF4-FFF2-40B4-BE49-F238E27FC236}">
                <a16:creationId xmlns:a16="http://schemas.microsoft.com/office/drawing/2014/main" id="{D2E8C8F0-B573-48D5-991D-618B1573F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496" y="3286124"/>
            <a:ext cx="3778105" cy="201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2428B96-4428-4EB9-BD0C-F3FA3086D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601" y="3495466"/>
            <a:ext cx="3548304" cy="156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4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6565" t="23302" r="20329" b="66408"/>
          <a:stretch/>
        </p:blipFill>
        <p:spPr>
          <a:xfrm>
            <a:off x="0" y="0"/>
            <a:ext cx="12192000" cy="10038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22599" t="82933" r="5551" b="9867"/>
          <a:stretch/>
        </p:blipFill>
        <p:spPr>
          <a:xfrm>
            <a:off x="0" y="5897880"/>
            <a:ext cx="12192000" cy="960120"/>
          </a:xfrm>
          <a:prstGeom prst="rect">
            <a:avLst/>
          </a:prstGeom>
        </p:spPr>
      </p:pic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Professor: Marco Antônio Piloto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04193" y="178676"/>
            <a:ext cx="8261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Diferenças entre C e C#</a:t>
            </a:r>
          </a:p>
        </p:txBody>
      </p:sp>
      <p:sp>
        <p:nvSpPr>
          <p:cNvPr id="13" name="Título 10"/>
          <p:cNvSpPr txBox="1">
            <a:spLocks/>
          </p:cNvSpPr>
          <p:nvPr/>
        </p:nvSpPr>
        <p:spPr>
          <a:xfrm>
            <a:off x="1092597" y="1119319"/>
            <a:ext cx="9912211" cy="7206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latin typeface="Andalus" panose="02020603050405020304" pitchFamily="18" charset="-78"/>
                <a:cs typeface="Andalus" panose="02020603050405020304" pitchFamily="18" charset="-78"/>
              </a:rPr>
              <a:t>Operadores de Atribuição</a:t>
            </a:r>
          </a:p>
        </p:txBody>
      </p:sp>
      <p:sp>
        <p:nvSpPr>
          <p:cNvPr id="16" name="Título 10">
            <a:extLst>
              <a:ext uri="{FF2B5EF4-FFF2-40B4-BE49-F238E27FC236}">
                <a16:creationId xmlns:a16="http://schemas.microsoft.com/office/drawing/2014/main" id="{44B06C78-D2BF-419A-A44E-CBA68C8AEB76}"/>
              </a:ext>
            </a:extLst>
          </p:cNvPr>
          <p:cNvSpPr txBox="1">
            <a:spLocks/>
          </p:cNvSpPr>
          <p:nvPr/>
        </p:nvSpPr>
        <p:spPr>
          <a:xfrm>
            <a:off x="2508790" y="2974683"/>
            <a:ext cx="2221054" cy="4001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7" name="Título 10">
            <a:extLst>
              <a:ext uri="{FF2B5EF4-FFF2-40B4-BE49-F238E27FC236}">
                <a16:creationId xmlns:a16="http://schemas.microsoft.com/office/drawing/2014/main" id="{93D8F42D-D706-456A-B534-C7E62BF4FB6C}"/>
              </a:ext>
            </a:extLst>
          </p:cNvPr>
          <p:cNvSpPr txBox="1">
            <a:spLocks/>
          </p:cNvSpPr>
          <p:nvPr/>
        </p:nvSpPr>
        <p:spPr>
          <a:xfrm>
            <a:off x="2462649" y="2203461"/>
            <a:ext cx="7431906" cy="6241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latin typeface="Andalus" panose="02020603050405020304" pitchFamily="18" charset="-78"/>
                <a:cs typeface="Andalus" panose="02020603050405020304" pitchFamily="18" charset="-78"/>
              </a:rPr>
              <a:t>Ambas as linguagens possuem os mesmos operadores de atribuição.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195123F-2B45-4FB8-9463-92899EBBC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647" y="3429000"/>
            <a:ext cx="5586705" cy="165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9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6565" t="23302" r="20329" b="66408"/>
          <a:stretch/>
        </p:blipFill>
        <p:spPr>
          <a:xfrm>
            <a:off x="0" y="0"/>
            <a:ext cx="12192000" cy="10038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22599" t="82933" r="5551" b="9867"/>
          <a:stretch/>
        </p:blipFill>
        <p:spPr>
          <a:xfrm>
            <a:off x="0" y="5897880"/>
            <a:ext cx="12192000" cy="960120"/>
          </a:xfrm>
          <a:prstGeom prst="rect">
            <a:avLst/>
          </a:prstGeom>
        </p:spPr>
      </p:pic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Professor: Marco Antônio Piloto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04193" y="178676"/>
            <a:ext cx="8261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Diferenças entre C e C#</a:t>
            </a:r>
          </a:p>
        </p:txBody>
      </p:sp>
      <p:sp>
        <p:nvSpPr>
          <p:cNvPr id="13" name="Título 10"/>
          <p:cNvSpPr txBox="1">
            <a:spLocks/>
          </p:cNvSpPr>
          <p:nvPr/>
        </p:nvSpPr>
        <p:spPr>
          <a:xfrm>
            <a:off x="1092597" y="1119319"/>
            <a:ext cx="9912211" cy="7206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latin typeface="Andalus" panose="02020603050405020304" pitchFamily="18" charset="-78"/>
                <a:cs typeface="Andalus" panose="02020603050405020304" pitchFamily="18" charset="-78"/>
              </a:rPr>
              <a:t>Operadores Lógicos</a:t>
            </a:r>
          </a:p>
        </p:txBody>
      </p:sp>
      <p:sp>
        <p:nvSpPr>
          <p:cNvPr id="16" name="Título 10">
            <a:extLst>
              <a:ext uri="{FF2B5EF4-FFF2-40B4-BE49-F238E27FC236}">
                <a16:creationId xmlns:a16="http://schemas.microsoft.com/office/drawing/2014/main" id="{44B06C78-D2BF-419A-A44E-CBA68C8AEB76}"/>
              </a:ext>
            </a:extLst>
          </p:cNvPr>
          <p:cNvSpPr txBox="1">
            <a:spLocks/>
          </p:cNvSpPr>
          <p:nvPr/>
        </p:nvSpPr>
        <p:spPr>
          <a:xfrm>
            <a:off x="2508790" y="2974683"/>
            <a:ext cx="2221054" cy="4001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7" name="Título 10">
            <a:extLst>
              <a:ext uri="{FF2B5EF4-FFF2-40B4-BE49-F238E27FC236}">
                <a16:creationId xmlns:a16="http://schemas.microsoft.com/office/drawing/2014/main" id="{93D8F42D-D706-456A-B534-C7E62BF4FB6C}"/>
              </a:ext>
            </a:extLst>
          </p:cNvPr>
          <p:cNvSpPr txBox="1">
            <a:spLocks/>
          </p:cNvSpPr>
          <p:nvPr/>
        </p:nvSpPr>
        <p:spPr>
          <a:xfrm>
            <a:off x="2462649" y="2203461"/>
            <a:ext cx="7431906" cy="9599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latin typeface="Andalus" panose="02020603050405020304" pitchFamily="18" charset="-78"/>
                <a:cs typeface="Andalus" panose="02020603050405020304" pitchFamily="18" charset="-78"/>
              </a:rPr>
              <a:t>Ambas as linguagens possuem os mesmos operadores de lógicos.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latin typeface="Andalus" panose="02020603050405020304" pitchFamily="18" charset="-78"/>
                <a:cs typeface="Andalus" panose="02020603050405020304" pitchFamily="18" charset="-78"/>
              </a:rPr>
              <a:t>Os Operadores são: &amp;&amp;(e), ||(ou) e !(não)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294335-BDF2-4CC6-8403-271A5BE6B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790" y="3402209"/>
            <a:ext cx="3523617" cy="102459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FE963A8-4A47-412F-AAAF-605B8225F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0468" y="3402209"/>
            <a:ext cx="3433851" cy="117224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D8AE5E9-D7DE-47B0-9D63-A9B5D316A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5051" y="4725634"/>
            <a:ext cx="3401897" cy="111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25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6565" t="23302" r="20329" b="66408"/>
          <a:stretch/>
        </p:blipFill>
        <p:spPr>
          <a:xfrm>
            <a:off x="0" y="0"/>
            <a:ext cx="12192000" cy="10038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22599" t="82933" r="5551" b="9867"/>
          <a:stretch/>
        </p:blipFill>
        <p:spPr>
          <a:xfrm>
            <a:off x="0" y="5897880"/>
            <a:ext cx="12192000" cy="960120"/>
          </a:xfrm>
          <a:prstGeom prst="rect">
            <a:avLst/>
          </a:prstGeom>
        </p:spPr>
      </p:pic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Professor: Marco Antônio Piloto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04193" y="178676"/>
            <a:ext cx="8261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Diferenças entre C e C#</a:t>
            </a:r>
          </a:p>
        </p:txBody>
      </p:sp>
      <p:sp>
        <p:nvSpPr>
          <p:cNvPr id="13" name="Título 10"/>
          <p:cNvSpPr txBox="1">
            <a:spLocks/>
          </p:cNvSpPr>
          <p:nvPr/>
        </p:nvSpPr>
        <p:spPr>
          <a:xfrm>
            <a:off x="1092597" y="1119319"/>
            <a:ext cx="9912211" cy="7206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latin typeface="Andalus" panose="02020603050405020304" pitchFamily="18" charset="-78"/>
                <a:cs typeface="Andalus" panose="02020603050405020304" pitchFamily="18" charset="-78"/>
              </a:rPr>
              <a:t>Operadores Relacionais</a:t>
            </a:r>
          </a:p>
        </p:txBody>
      </p:sp>
      <p:sp>
        <p:nvSpPr>
          <p:cNvPr id="16" name="Título 10">
            <a:extLst>
              <a:ext uri="{FF2B5EF4-FFF2-40B4-BE49-F238E27FC236}">
                <a16:creationId xmlns:a16="http://schemas.microsoft.com/office/drawing/2014/main" id="{44B06C78-D2BF-419A-A44E-CBA68C8AEB76}"/>
              </a:ext>
            </a:extLst>
          </p:cNvPr>
          <p:cNvSpPr txBox="1">
            <a:spLocks/>
          </p:cNvSpPr>
          <p:nvPr/>
        </p:nvSpPr>
        <p:spPr>
          <a:xfrm>
            <a:off x="2508790" y="2974683"/>
            <a:ext cx="2221054" cy="4001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7" name="Título 10">
            <a:extLst>
              <a:ext uri="{FF2B5EF4-FFF2-40B4-BE49-F238E27FC236}">
                <a16:creationId xmlns:a16="http://schemas.microsoft.com/office/drawing/2014/main" id="{93D8F42D-D706-456A-B534-C7E62BF4FB6C}"/>
              </a:ext>
            </a:extLst>
          </p:cNvPr>
          <p:cNvSpPr txBox="1">
            <a:spLocks/>
          </p:cNvSpPr>
          <p:nvPr/>
        </p:nvSpPr>
        <p:spPr>
          <a:xfrm>
            <a:off x="2462649" y="2203461"/>
            <a:ext cx="7431906" cy="6241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latin typeface="Andalus" panose="02020603050405020304" pitchFamily="18" charset="-78"/>
                <a:cs typeface="Andalus" panose="02020603050405020304" pitchFamily="18" charset="-78"/>
              </a:rPr>
              <a:t>Ambas as linguagens possuem os mesmos operadores relacionais.</a:t>
            </a:r>
          </a:p>
        </p:txBody>
      </p:sp>
      <p:pic>
        <p:nvPicPr>
          <p:cNvPr id="5122" name="Picture 2" descr="Tabela Operadores Relacionais">
            <a:extLst>
              <a:ext uri="{FF2B5EF4-FFF2-40B4-BE49-F238E27FC236}">
                <a16:creationId xmlns:a16="http://schemas.microsoft.com/office/drawing/2014/main" id="{9E4B7417-A8A0-4E2B-9FB2-DB305DC17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577" y="3179452"/>
            <a:ext cx="4608846" cy="236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01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6565" t="23302" r="20329" b="66408"/>
          <a:stretch/>
        </p:blipFill>
        <p:spPr>
          <a:xfrm>
            <a:off x="0" y="0"/>
            <a:ext cx="12192000" cy="10038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22599" t="82933" r="5551" b="9867"/>
          <a:stretch/>
        </p:blipFill>
        <p:spPr>
          <a:xfrm>
            <a:off x="0" y="5897880"/>
            <a:ext cx="12192000" cy="960120"/>
          </a:xfrm>
          <a:prstGeom prst="rect">
            <a:avLst/>
          </a:prstGeom>
        </p:spPr>
      </p:pic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Professor: Marco Antônio Piloto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D804-D942-496E-94B6-2B295B138037}" type="slidenum">
              <a:rPr lang="pt-BR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04193" y="178676"/>
            <a:ext cx="8261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Diferenças entre C e C#</a:t>
            </a:r>
          </a:p>
        </p:txBody>
      </p:sp>
      <p:sp>
        <p:nvSpPr>
          <p:cNvPr id="13" name="Título 10"/>
          <p:cNvSpPr txBox="1">
            <a:spLocks/>
          </p:cNvSpPr>
          <p:nvPr/>
        </p:nvSpPr>
        <p:spPr>
          <a:xfrm>
            <a:off x="1092597" y="1119319"/>
            <a:ext cx="9912211" cy="7206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latin typeface="Andalus" panose="02020603050405020304" pitchFamily="18" charset="-78"/>
                <a:cs typeface="Andalus" panose="02020603050405020304" pitchFamily="18" charset="-78"/>
              </a:rPr>
              <a:t>Operadores de Incremento e Decremento</a:t>
            </a:r>
          </a:p>
        </p:txBody>
      </p:sp>
      <p:sp>
        <p:nvSpPr>
          <p:cNvPr id="16" name="Título 10">
            <a:extLst>
              <a:ext uri="{FF2B5EF4-FFF2-40B4-BE49-F238E27FC236}">
                <a16:creationId xmlns:a16="http://schemas.microsoft.com/office/drawing/2014/main" id="{44B06C78-D2BF-419A-A44E-CBA68C8AEB76}"/>
              </a:ext>
            </a:extLst>
          </p:cNvPr>
          <p:cNvSpPr txBox="1">
            <a:spLocks/>
          </p:cNvSpPr>
          <p:nvPr/>
        </p:nvSpPr>
        <p:spPr>
          <a:xfrm>
            <a:off x="2508790" y="2974683"/>
            <a:ext cx="2221054" cy="4001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7" name="Título 10">
            <a:extLst>
              <a:ext uri="{FF2B5EF4-FFF2-40B4-BE49-F238E27FC236}">
                <a16:creationId xmlns:a16="http://schemas.microsoft.com/office/drawing/2014/main" id="{93D8F42D-D706-456A-B534-C7E62BF4FB6C}"/>
              </a:ext>
            </a:extLst>
          </p:cNvPr>
          <p:cNvSpPr txBox="1">
            <a:spLocks/>
          </p:cNvSpPr>
          <p:nvPr/>
        </p:nvSpPr>
        <p:spPr>
          <a:xfrm>
            <a:off x="2380047" y="2387925"/>
            <a:ext cx="7431906" cy="9004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latin typeface="Andalus" panose="02020603050405020304" pitchFamily="18" charset="-78"/>
                <a:cs typeface="Andalus" panose="02020603050405020304" pitchFamily="18" charset="-78"/>
              </a:rPr>
              <a:t>Ambas as linguagens possuem os mesmos operadores de incremento e decremento.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latin typeface="Andalus" panose="02020603050405020304" pitchFamily="18" charset="-78"/>
                <a:cs typeface="Andalus" panose="02020603050405020304" pitchFamily="18" charset="-78"/>
              </a:rPr>
              <a:t>Utilizamos ++ e --.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8170023-C601-4768-AF44-1E2EA54A1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691" y="3948250"/>
            <a:ext cx="1906618" cy="128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460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o Widescreen" id="{DA8402DC-A0BF-483A-9AB7-D08843362C8F}" vid="{003217FB-BBBD-4E24-BF3E-356C219F5BE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571</TotalTime>
  <Words>378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Andalus</vt:lpstr>
      <vt:lpstr>Arial</vt:lpstr>
      <vt:lpstr>Calibri</vt:lpstr>
      <vt:lpstr>Calibri Light</vt:lpstr>
      <vt:lpstr>Times New Roman</vt:lpstr>
      <vt:lpstr>Tema do Office</vt:lpstr>
      <vt:lpstr>DIFERENÇAS ENTRE C E C#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APRESENTAÇÃO PPT</dc:title>
  <dc:creator>Luiz Cesar Gawlik</dc:creator>
  <cp:lastModifiedBy>aluno</cp:lastModifiedBy>
  <cp:revision>44</cp:revision>
  <dcterms:created xsi:type="dcterms:W3CDTF">2019-07-31T23:28:57Z</dcterms:created>
  <dcterms:modified xsi:type="dcterms:W3CDTF">2024-05-23T00:27:59Z</dcterms:modified>
</cp:coreProperties>
</file>