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4" r:id="rId7"/>
    <p:sldId id="260" r:id="rId8"/>
    <p:sldId id="261" r:id="rId9"/>
    <p:sldId id="265" r:id="rId1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F4035-6772-CF94-A456-B6500E55802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A5477131-CEA4-E459-5F7F-052B4AC45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E74AAA4-8C7D-9B2D-6443-ECDF04786125}"/>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5" name="Marcador de pie de página 4">
            <a:extLst>
              <a:ext uri="{FF2B5EF4-FFF2-40B4-BE49-F238E27FC236}">
                <a16:creationId xmlns:a16="http://schemas.microsoft.com/office/drawing/2014/main" id="{91BA5C36-C020-DD39-B284-F5B7D6DFEA2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BC82183-04FF-C288-6D0B-6785C7F66094}"/>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78553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C77AC-EEB0-4D46-9499-6FD2F955065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F0179B6-1492-3B7D-A2F3-DEF758B59DC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A1C1BA2-85AE-F8EF-63F9-22F80513E7CF}"/>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5" name="Marcador de pie de página 4">
            <a:extLst>
              <a:ext uri="{FF2B5EF4-FFF2-40B4-BE49-F238E27FC236}">
                <a16:creationId xmlns:a16="http://schemas.microsoft.com/office/drawing/2014/main" id="{98220B8C-1E94-F1F5-6A5E-F911828BD06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85BB604-5886-E968-F8A9-4B3D68A050E8}"/>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88550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BA78140-F347-9C75-297D-FF6B59FC2B7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3B36588-FCCC-374E-1DEE-BD599A79CD3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D011BC5-376C-C10F-4712-0D4EA9552FEA}"/>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5" name="Marcador de pie de página 4">
            <a:extLst>
              <a:ext uri="{FF2B5EF4-FFF2-40B4-BE49-F238E27FC236}">
                <a16:creationId xmlns:a16="http://schemas.microsoft.com/office/drawing/2014/main" id="{512F125B-8BA9-9BE2-D90F-429DB00E426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F8F7A47-35DA-7211-441D-26741B5639EE}"/>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316088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B050F-7B74-E83E-C986-D8F0D65D7D5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76D572C-2AA4-EB81-AC10-8F9C1D88027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705BCEB-E644-3E8E-D5A0-786EF2F6D47B}"/>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5" name="Marcador de pie de página 4">
            <a:extLst>
              <a:ext uri="{FF2B5EF4-FFF2-40B4-BE49-F238E27FC236}">
                <a16:creationId xmlns:a16="http://schemas.microsoft.com/office/drawing/2014/main" id="{1E8B23AF-021D-56D2-E5F6-28A0587003F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AE31DCD-3232-09A3-04FC-E4FC19228B7D}"/>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428976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821BF-5573-1D5C-1C2C-6B13A4AC3CA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EC2927C-C679-94DA-C2CC-667AD045B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9875174-98AB-21E4-7A77-A350CCE52836}"/>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5" name="Marcador de pie de página 4">
            <a:extLst>
              <a:ext uri="{FF2B5EF4-FFF2-40B4-BE49-F238E27FC236}">
                <a16:creationId xmlns:a16="http://schemas.microsoft.com/office/drawing/2014/main" id="{B984DF6F-22CF-28DF-BDDB-FB1E51ACCB4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D9790D7-1A60-CC87-5406-B120D6181887}"/>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12444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8F3E32-C177-8EA8-D254-8F0B44D1170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52E59A6-2FB9-8542-4364-1B786D48F01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CA0A6938-32EE-6395-FFF7-BC7F4AE295E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8D2F56E8-27A4-1445-5BEC-188FB205ED92}"/>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6" name="Marcador de pie de página 5">
            <a:extLst>
              <a:ext uri="{FF2B5EF4-FFF2-40B4-BE49-F238E27FC236}">
                <a16:creationId xmlns:a16="http://schemas.microsoft.com/office/drawing/2014/main" id="{3F31A7B1-5430-1CC0-4782-D407D9FA379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0701B02-331D-66C1-2324-FD3A89608772}"/>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168086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23D59-E5E9-8EEF-378D-EBD6B6F3422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DEF73EA-8243-4F0C-26B2-B55400BDD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891265B-784C-4BC2-2039-D955080FB7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EFE769C6-C756-7101-3C71-4781677E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EC970FC-8C79-805E-9D99-BA26B1E8B15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A4C5AED-78F7-747A-2ED7-DF6130BBBB9E}"/>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8" name="Marcador de pie de página 7">
            <a:extLst>
              <a:ext uri="{FF2B5EF4-FFF2-40B4-BE49-F238E27FC236}">
                <a16:creationId xmlns:a16="http://schemas.microsoft.com/office/drawing/2014/main" id="{0F18FCA3-39F9-B761-4AB6-3E827E046FAB}"/>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ACC8C21D-D662-8261-1E7E-FC50C3A7D5F0}"/>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166555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5F04B0-78CD-0521-0147-BFC807EBFF7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A57DDC6F-A45C-6AD8-9F69-0340598ECB45}"/>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4" name="Marcador de pie de página 3">
            <a:extLst>
              <a:ext uri="{FF2B5EF4-FFF2-40B4-BE49-F238E27FC236}">
                <a16:creationId xmlns:a16="http://schemas.microsoft.com/office/drawing/2014/main" id="{31A7B87D-0684-67B7-9EAD-F9F72EF5A25B}"/>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0EE9E784-FEA2-FB42-6EAC-6AC83B97D053}"/>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397168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709F922-C718-53C6-30F2-5622D480EC7F}"/>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3" name="Marcador de pie de página 2">
            <a:extLst>
              <a:ext uri="{FF2B5EF4-FFF2-40B4-BE49-F238E27FC236}">
                <a16:creationId xmlns:a16="http://schemas.microsoft.com/office/drawing/2014/main" id="{A728D2C0-1E16-EED3-86F3-54D3D19F3D8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8933E0A9-12B3-3552-6152-BC95734FCCF4}"/>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62822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A87F8-CA52-C5FB-B0DF-85441936171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5233677-0BA4-61EF-E549-AE59007A0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BDFD6CF0-E4D1-8DE4-5622-EB773F6A2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D6997A-6A35-48A1-39C0-4519358707F6}"/>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6" name="Marcador de pie de página 5">
            <a:extLst>
              <a:ext uri="{FF2B5EF4-FFF2-40B4-BE49-F238E27FC236}">
                <a16:creationId xmlns:a16="http://schemas.microsoft.com/office/drawing/2014/main" id="{441CCF62-DDFD-1975-7EAF-8517BC72A17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0CE61A0-D7D2-53F6-51FD-6D5E2EC6979E}"/>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378649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4F7C8-8FD0-9264-D9F5-097F82B6910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3A37A9F5-B398-2BE6-E023-7EE0BD7DE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445DD007-F110-211D-62DB-3D68A84D3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4748E6-3727-78EB-1538-35014AD217C1}"/>
              </a:ext>
            </a:extLst>
          </p:cNvPr>
          <p:cNvSpPr>
            <a:spLocks noGrp="1"/>
          </p:cNvSpPr>
          <p:nvPr>
            <p:ph type="dt" sz="half" idx="10"/>
          </p:nvPr>
        </p:nvSpPr>
        <p:spPr/>
        <p:txBody>
          <a:bodyPr/>
          <a:lstStyle/>
          <a:p>
            <a:fld id="{1BA2991D-8909-4059-83B5-21BEB52EA03A}" type="datetimeFigureOut">
              <a:rPr lang="es-AR" smtClean="0"/>
              <a:t>29/4/2024</a:t>
            </a:fld>
            <a:endParaRPr lang="es-AR"/>
          </a:p>
        </p:txBody>
      </p:sp>
      <p:sp>
        <p:nvSpPr>
          <p:cNvPr id="6" name="Marcador de pie de página 5">
            <a:extLst>
              <a:ext uri="{FF2B5EF4-FFF2-40B4-BE49-F238E27FC236}">
                <a16:creationId xmlns:a16="http://schemas.microsoft.com/office/drawing/2014/main" id="{0E209A9B-D210-8C1E-89C4-45F4261E665A}"/>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902B038-202E-2D8D-A6CD-0BBE2FD6755F}"/>
              </a:ext>
            </a:extLst>
          </p:cNvPr>
          <p:cNvSpPr>
            <a:spLocks noGrp="1"/>
          </p:cNvSpPr>
          <p:nvPr>
            <p:ph type="sldNum" sz="quarter" idx="12"/>
          </p:nvPr>
        </p:nvSpPr>
        <p:spPr/>
        <p:txBody>
          <a:bodyPr/>
          <a:lstStyle/>
          <a:p>
            <a:fld id="{945F2A10-12E7-41C7-9369-11089FCBEDE4}" type="slidenum">
              <a:rPr lang="es-AR" smtClean="0"/>
              <a:t>‹Nº›</a:t>
            </a:fld>
            <a:endParaRPr lang="es-AR"/>
          </a:p>
        </p:txBody>
      </p:sp>
    </p:spTree>
    <p:extLst>
      <p:ext uri="{BB962C8B-B14F-4D97-AF65-F5344CB8AC3E}">
        <p14:creationId xmlns:p14="http://schemas.microsoft.com/office/powerpoint/2010/main" val="128096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6F119D-7072-C368-574B-C41674983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8514D1E-51E8-5FDB-1C98-14A91D045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2DB6F20-48BC-B607-FB4D-1CE2D2148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2991D-8909-4059-83B5-21BEB52EA03A}" type="datetimeFigureOut">
              <a:rPr lang="es-AR" smtClean="0"/>
              <a:t>29/4/2024</a:t>
            </a:fld>
            <a:endParaRPr lang="es-AR"/>
          </a:p>
        </p:txBody>
      </p:sp>
      <p:sp>
        <p:nvSpPr>
          <p:cNvPr id="5" name="Marcador de pie de página 4">
            <a:extLst>
              <a:ext uri="{FF2B5EF4-FFF2-40B4-BE49-F238E27FC236}">
                <a16:creationId xmlns:a16="http://schemas.microsoft.com/office/drawing/2014/main" id="{1365F772-722C-52FF-6594-41F6E7E81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E700780F-7C3C-8D67-391E-59AD619E2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F2A10-12E7-41C7-9369-11089FCBEDE4}" type="slidenum">
              <a:rPr lang="es-AR" smtClean="0"/>
              <a:t>‹Nº›</a:t>
            </a:fld>
            <a:endParaRPr lang="es-AR"/>
          </a:p>
        </p:txBody>
      </p:sp>
    </p:spTree>
    <p:extLst>
      <p:ext uri="{BB962C8B-B14F-4D97-AF65-F5344CB8AC3E}">
        <p14:creationId xmlns:p14="http://schemas.microsoft.com/office/powerpoint/2010/main" val="2879433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tgresql.org/"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45FE-45F4-CFD7-C12D-1258C9B5840C}"/>
              </a:ext>
            </a:extLst>
          </p:cNvPr>
          <p:cNvSpPr>
            <a:spLocks noGrp="1"/>
          </p:cNvSpPr>
          <p:nvPr>
            <p:ph type="ctrTitle"/>
          </p:nvPr>
        </p:nvSpPr>
        <p:spPr/>
        <p:txBody>
          <a:bodyPr>
            <a:normAutofit fontScale="90000"/>
          </a:bodyPr>
          <a:lstStyle/>
          <a:p>
            <a:pPr algn="ctr"/>
            <a:r>
              <a:rPr lang="es-ES" b="1" dirty="0">
                <a:latin typeface="Algerian" panose="04020705040A02060702" pitchFamily="82" charset="0"/>
              </a:rPr>
              <a:t>sistemas de gestión de base de datos</a:t>
            </a:r>
            <a:r>
              <a:rPr lang="es-AR" b="1" dirty="0">
                <a:latin typeface="Algerian" panose="04020705040A02060702" pitchFamily="82" charset="0"/>
              </a:rPr>
              <a:t> Posgrets</a:t>
            </a:r>
          </a:p>
        </p:txBody>
      </p:sp>
      <p:sp>
        <p:nvSpPr>
          <p:cNvPr id="3" name="Subtítulo 2">
            <a:extLst>
              <a:ext uri="{FF2B5EF4-FFF2-40B4-BE49-F238E27FC236}">
                <a16:creationId xmlns:a16="http://schemas.microsoft.com/office/drawing/2014/main" id="{4E7C031B-56BF-15A6-86B2-7F6600C53DD3}"/>
              </a:ext>
            </a:extLst>
          </p:cNvPr>
          <p:cNvSpPr>
            <a:spLocks noGrp="1"/>
          </p:cNvSpPr>
          <p:nvPr>
            <p:ph type="subTitle" idx="1"/>
          </p:nvPr>
        </p:nvSpPr>
        <p:spPr/>
        <p:txBody>
          <a:bodyPr/>
          <a:lstStyle/>
          <a:p>
            <a:r>
              <a:rPr lang="es-AR" dirty="0"/>
              <a:t>Grupo 2: Damian Piuselli – Gabriel Arnesano – Guillermo De Felice – Karen Gonzales – Tomas Korenblit – Francisco Rodríguez – Thomas Palacio.</a:t>
            </a:r>
          </a:p>
        </p:txBody>
      </p:sp>
    </p:spTree>
    <p:extLst>
      <p:ext uri="{BB962C8B-B14F-4D97-AF65-F5344CB8AC3E}">
        <p14:creationId xmlns:p14="http://schemas.microsoft.com/office/powerpoint/2010/main" val="163506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E71A0-193D-A49D-868C-96366C8A4BD0}"/>
              </a:ext>
            </a:extLst>
          </p:cNvPr>
          <p:cNvSpPr>
            <a:spLocks noGrp="1"/>
          </p:cNvSpPr>
          <p:nvPr>
            <p:ph type="title"/>
          </p:nvPr>
        </p:nvSpPr>
        <p:spPr/>
        <p:txBody>
          <a:bodyPr>
            <a:normAutofit/>
          </a:bodyPr>
          <a:lstStyle/>
          <a:p>
            <a:pPr algn="ctr"/>
            <a:r>
              <a:rPr lang="es-AR" sz="4800" b="1" i="1" dirty="0"/>
              <a:t>Presentación del motor</a:t>
            </a:r>
          </a:p>
        </p:txBody>
      </p:sp>
      <p:sp>
        <p:nvSpPr>
          <p:cNvPr id="3" name="CuadroTexto 2">
            <a:extLst>
              <a:ext uri="{FF2B5EF4-FFF2-40B4-BE49-F238E27FC236}">
                <a16:creationId xmlns:a16="http://schemas.microsoft.com/office/drawing/2014/main" id="{EC857735-1107-E439-3CD2-F3BCA491A3FA}"/>
              </a:ext>
            </a:extLst>
          </p:cNvPr>
          <p:cNvSpPr txBox="1"/>
          <p:nvPr/>
        </p:nvSpPr>
        <p:spPr>
          <a:xfrm>
            <a:off x="742950" y="1971675"/>
            <a:ext cx="10610850" cy="3693319"/>
          </a:xfrm>
          <a:prstGeom prst="rect">
            <a:avLst/>
          </a:prstGeom>
          <a:noFill/>
        </p:spPr>
        <p:txBody>
          <a:bodyPr wrap="square" rtlCol="0">
            <a:spAutoFit/>
          </a:bodyPr>
          <a:lstStyle/>
          <a:p>
            <a:r>
              <a:rPr lang="es-ES" b="1" dirty="0"/>
              <a:t>PostgreSQL es un sistema de gestión de bases de datos relacional de código abierto desarrollado y mantenido por la comunidad PostgreSQL Global </a:t>
            </a:r>
            <a:r>
              <a:rPr lang="es-ES" b="1" dirty="0" err="1"/>
              <a:t>Development</a:t>
            </a:r>
            <a:r>
              <a:rPr lang="es-ES" b="1" dirty="0"/>
              <a:t> </a:t>
            </a:r>
            <a:r>
              <a:rPr lang="es-ES" b="1" dirty="0" err="1"/>
              <a:t>Group</a:t>
            </a:r>
            <a:r>
              <a:rPr lang="es-ES" b="1" dirty="0"/>
              <a:t>. Aunque no es respaldado por una única empresa, cuenta con contribuciones de desarrolladores individuales, empresas y organizaciones de todo el mundo.</a:t>
            </a:r>
          </a:p>
          <a:p>
            <a:endParaRPr lang="es-ES" b="1" dirty="0"/>
          </a:p>
          <a:p>
            <a:r>
              <a:rPr lang="es-ES" b="1" dirty="0"/>
              <a:t>PostgreSQL está disponible bajo una licencia de software libre, específicamente la Licencia PostgreSQL, que es una licencia de tipo BSD, lo que significa que permite a los usuarios hacer casi cualquier cosa con el software, siempre y cuando incluyan el aviso de copyright y la renuncia de responsabilidad del software original. Esto significa que es completamente gratuito de usar, modificar y distribuir, incluso para fines comerciales.</a:t>
            </a:r>
          </a:p>
          <a:p>
            <a:endParaRPr lang="es-ES" b="1" dirty="0"/>
          </a:p>
          <a:p>
            <a:endParaRPr lang="es-ES" b="1" dirty="0"/>
          </a:p>
          <a:p>
            <a:endParaRPr lang="es-ES" b="1" dirty="0"/>
          </a:p>
          <a:p>
            <a:endParaRPr lang="es-ES" b="1" dirty="0"/>
          </a:p>
          <a:p>
            <a:endParaRPr lang="es-AR" dirty="0"/>
          </a:p>
        </p:txBody>
      </p:sp>
    </p:spTree>
    <p:extLst>
      <p:ext uri="{BB962C8B-B14F-4D97-AF65-F5344CB8AC3E}">
        <p14:creationId xmlns:p14="http://schemas.microsoft.com/office/powerpoint/2010/main" val="333058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E71A0-193D-A49D-868C-96366C8A4BD0}"/>
              </a:ext>
            </a:extLst>
          </p:cNvPr>
          <p:cNvSpPr>
            <a:spLocks noGrp="1"/>
          </p:cNvSpPr>
          <p:nvPr>
            <p:ph type="title"/>
          </p:nvPr>
        </p:nvSpPr>
        <p:spPr/>
        <p:txBody>
          <a:bodyPr>
            <a:normAutofit/>
          </a:bodyPr>
          <a:lstStyle/>
          <a:p>
            <a:pPr algn="ctr"/>
            <a:r>
              <a:rPr lang="es-AR" sz="4800" b="1" i="1" dirty="0"/>
              <a:t>Dónde descargar Posgrets</a:t>
            </a:r>
          </a:p>
        </p:txBody>
      </p:sp>
      <p:sp>
        <p:nvSpPr>
          <p:cNvPr id="3" name="CuadroTexto 2">
            <a:extLst>
              <a:ext uri="{FF2B5EF4-FFF2-40B4-BE49-F238E27FC236}">
                <a16:creationId xmlns:a16="http://schemas.microsoft.com/office/drawing/2014/main" id="{EC857735-1107-E439-3CD2-F3BCA491A3FA}"/>
              </a:ext>
            </a:extLst>
          </p:cNvPr>
          <p:cNvSpPr txBox="1"/>
          <p:nvPr/>
        </p:nvSpPr>
        <p:spPr>
          <a:xfrm>
            <a:off x="742950" y="1971675"/>
            <a:ext cx="10610850" cy="2585323"/>
          </a:xfrm>
          <a:prstGeom prst="rect">
            <a:avLst/>
          </a:prstGeom>
          <a:noFill/>
        </p:spPr>
        <p:txBody>
          <a:bodyPr wrap="square" rtlCol="0">
            <a:spAutoFit/>
          </a:bodyPr>
          <a:lstStyle/>
          <a:p>
            <a:r>
              <a:rPr lang="es-ES" b="1" dirty="0"/>
              <a:t>Puedes obtener PostgreSQL de varias formas:</a:t>
            </a:r>
          </a:p>
          <a:p>
            <a:endParaRPr lang="es-ES" b="1" dirty="0"/>
          </a:p>
          <a:p>
            <a:pPr marL="342900" indent="-342900">
              <a:buFont typeface="+mj-lt"/>
              <a:buAutoNum type="arabicPeriod"/>
            </a:pPr>
            <a:r>
              <a:rPr lang="es-ES" b="1" dirty="0"/>
              <a:t>Descarga directa desde el sitio web oficial: El sitio web oficial de PostgreSQL (https://www.postgresql.org/) contiene enlaces de descarga para diferentes sistemas operativos, incluyendo Windows, macOS y distintas distribuciones de Linux.</a:t>
            </a:r>
          </a:p>
          <a:p>
            <a:pPr marL="342900" indent="-342900">
              <a:buFont typeface="+mj-lt"/>
              <a:buAutoNum type="arabicPeriod"/>
            </a:pPr>
            <a:endParaRPr lang="es-ES" b="1" dirty="0"/>
          </a:p>
          <a:p>
            <a:pPr marL="342900" indent="-342900">
              <a:buFont typeface="+mj-lt"/>
              <a:buAutoNum type="arabicPeriod"/>
            </a:pPr>
            <a:r>
              <a:rPr lang="es-ES" b="1" dirty="0"/>
              <a:t>Utilizando gestores de paquetes: Muchas distribuciones de Linux incluyen PostgreSQL en sus repositorios oficiales. Podes instalarlo utilizando el gestor de paquetes de tu distribución, como </a:t>
            </a:r>
            <a:r>
              <a:rPr lang="es-ES" b="1" dirty="0" err="1"/>
              <a:t>apt</a:t>
            </a:r>
            <a:r>
              <a:rPr lang="es-ES" b="1" dirty="0"/>
              <a:t> para Ubuntu/Debian, </a:t>
            </a:r>
            <a:r>
              <a:rPr lang="es-ES" b="1" dirty="0" err="1"/>
              <a:t>yum</a:t>
            </a:r>
            <a:r>
              <a:rPr lang="es-ES" b="1" dirty="0"/>
              <a:t>/</a:t>
            </a:r>
            <a:r>
              <a:rPr lang="es-ES" b="1" dirty="0" err="1"/>
              <a:t>dnf</a:t>
            </a:r>
            <a:r>
              <a:rPr lang="es-ES" b="1" dirty="0"/>
              <a:t> para CentOS/RHEL, o </a:t>
            </a:r>
            <a:r>
              <a:rPr lang="es-ES" b="1" dirty="0" err="1"/>
              <a:t>pacman</a:t>
            </a:r>
            <a:r>
              <a:rPr lang="es-ES" b="1" dirty="0"/>
              <a:t> para </a:t>
            </a:r>
            <a:r>
              <a:rPr lang="es-ES" b="1" dirty="0" err="1"/>
              <a:t>Arch</a:t>
            </a:r>
            <a:r>
              <a:rPr lang="es-ES" b="1" dirty="0"/>
              <a:t> Linux.</a:t>
            </a:r>
            <a:endParaRPr lang="es-AR" dirty="0"/>
          </a:p>
        </p:txBody>
      </p:sp>
    </p:spTree>
    <p:extLst>
      <p:ext uri="{BB962C8B-B14F-4D97-AF65-F5344CB8AC3E}">
        <p14:creationId xmlns:p14="http://schemas.microsoft.com/office/powerpoint/2010/main" val="277764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E71A0-193D-A49D-868C-96366C8A4BD0}"/>
              </a:ext>
            </a:extLst>
          </p:cNvPr>
          <p:cNvSpPr>
            <a:spLocks noGrp="1"/>
          </p:cNvSpPr>
          <p:nvPr>
            <p:ph type="title"/>
          </p:nvPr>
        </p:nvSpPr>
        <p:spPr/>
        <p:txBody>
          <a:bodyPr>
            <a:normAutofit fontScale="90000"/>
          </a:bodyPr>
          <a:lstStyle/>
          <a:p>
            <a:pPr algn="ctr"/>
            <a:r>
              <a:rPr lang="es-ES" sz="4800" b="1" i="1" dirty="0"/>
              <a:t>Instalación &amp; configuración para su uso desde la web </a:t>
            </a:r>
            <a:endParaRPr lang="es-AR" sz="4800" b="1" i="1" dirty="0"/>
          </a:p>
        </p:txBody>
      </p:sp>
      <p:sp>
        <p:nvSpPr>
          <p:cNvPr id="4" name="CuadroTexto 3">
            <a:extLst>
              <a:ext uri="{FF2B5EF4-FFF2-40B4-BE49-F238E27FC236}">
                <a16:creationId xmlns:a16="http://schemas.microsoft.com/office/drawing/2014/main" id="{2438FA04-19A2-1EF2-5C65-5A859DD620C7}"/>
              </a:ext>
            </a:extLst>
          </p:cNvPr>
          <p:cNvSpPr txBox="1"/>
          <p:nvPr/>
        </p:nvSpPr>
        <p:spPr>
          <a:xfrm>
            <a:off x="838198" y="2066925"/>
            <a:ext cx="10515601" cy="3139321"/>
          </a:xfrm>
          <a:prstGeom prst="rect">
            <a:avLst/>
          </a:prstGeom>
          <a:noFill/>
        </p:spPr>
        <p:txBody>
          <a:bodyPr wrap="square" rtlCol="0">
            <a:spAutoFit/>
          </a:bodyPr>
          <a:lstStyle/>
          <a:p>
            <a:r>
              <a:rPr lang="es-ES" b="1" dirty="0"/>
              <a:t>Descarga desde el sitio web oficial:</a:t>
            </a:r>
          </a:p>
          <a:p>
            <a:r>
              <a:rPr lang="es-ES" dirty="0"/>
              <a:t>Abre tu navegador web y dirígete al sitio web oficial de PostgreSQL en </a:t>
            </a:r>
            <a:r>
              <a:rPr lang="es-ES" dirty="0">
                <a:hlinkClick r:id="rId3"/>
              </a:rPr>
              <a:t>https://www.postgresql.org/</a:t>
            </a:r>
            <a:r>
              <a:rPr lang="es-ES" dirty="0"/>
              <a:t>.</a:t>
            </a:r>
          </a:p>
          <a:p>
            <a:endParaRPr lang="es-ES" dirty="0"/>
          </a:p>
          <a:p>
            <a:r>
              <a:rPr lang="es-ES" dirty="0"/>
              <a:t>1- Seleccioná la versión y el sistema operativo: En la página de inicio, encontrarás opciones para descargar PostgreSQL para diferentes sistemas operativos. Seleccioná la versión adecuada para tu sistema operativo. Por ejemplo, si estás utilizando Windows, haz clic en el enlace "</a:t>
            </a:r>
            <a:r>
              <a:rPr lang="es-ES" dirty="0" err="1"/>
              <a:t>Download</a:t>
            </a:r>
            <a:r>
              <a:rPr lang="es-ES" dirty="0"/>
              <a:t> </a:t>
            </a:r>
            <a:r>
              <a:rPr lang="es-ES" dirty="0" err="1"/>
              <a:t>the</a:t>
            </a:r>
            <a:r>
              <a:rPr lang="es-ES" dirty="0"/>
              <a:t> </a:t>
            </a:r>
            <a:r>
              <a:rPr lang="es-ES" dirty="0" err="1"/>
              <a:t>installer</a:t>
            </a:r>
            <a:r>
              <a:rPr lang="es-ES" dirty="0"/>
              <a:t>" bajo la sección "Windows".</a:t>
            </a:r>
          </a:p>
          <a:p>
            <a:endParaRPr lang="es-ES" dirty="0"/>
          </a:p>
          <a:p>
            <a:r>
              <a:rPr lang="es-ES" dirty="0"/>
              <a:t>2- Descarga el instalador: Una vez que hayas seleccionado la versión y el sistema operativo, serás redirigido a una página con enlaces de descarga. Haz clic en el enlace de descarga para iniciar la descarga del instalador de PostgreSQL.</a:t>
            </a:r>
          </a:p>
          <a:p>
            <a:endParaRPr lang="es-AR" dirty="0"/>
          </a:p>
        </p:txBody>
      </p:sp>
    </p:spTree>
    <p:extLst>
      <p:ext uri="{BB962C8B-B14F-4D97-AF65-F5344CB8AC3E}">
        <p14:creationId xmlns:p14="http://schemas.microsoft.com/office/powerpoint/2010/main" val="9539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E71A0-193D-A49D-868C-96366C8A4BD0}"/>
              </a:ext>
            </a:extLst>
          </p:cNvPr>
          <p:cNvSpPr>
            <a:spLocks noGrp="1"/>
          </p:cNvSpPr>
          <p:nvPr>
            <p:ph type="title"/>
          </p:nvPr>
        </p:nvSpPr>
        <p:spPr/>
        <p:txBody>
          <a:bodyPr>
            <a:normAutofit fontScale="90000"/>
          </a:bodyPr>
          <a:lstStyle/>
          <a:p>
            <a:pPr algn="ctr"/>
            <a:r>
              <a:rPr lang="es-ES" sz="4800" b="1" i="1" dirty="0"/>
              <a:t>Instalación &amp; configuración para su uso desde la web </a:t>
            </a:r>
            <a:endParaRPr lang="es-AR" sz="4800" b="1" i="1" dirty="0"/>
          </a:p>
        </p:txBody>
      </p:sp>
      <p:sp>
        <p:nvSpPr>
          <p:cNvPr id="4" name="CuadroTexto 3">
            <a:extLst>
              <a:ext uri="{FF2B5EF4-FFF2-40B4-BE49-F238E27FC236}">
                <a16:creationId xmlns:a16="http://schemas.microsoft.com/office/drawing/2014/main" id="{2438FA04-19A2-1EF2-5C65-5A859DD620C7}"/>
              </a:ext>
            </a:extLst>
          </p:cNvPr>
          <p:cNvSpPr txBox="1"/>
          <p:nvPr/>
        </p:nvSpPr>
        <p:spPr>
          <a:xfrm>
            <a:off x="838198" y="2066925"/>
            <a:ext cx="10515601" cy="3970318"/>
          </a:xfrm>
          <a:prstGeom prst="rect">
            <a:avLst/>
          </a:prstGeom>
          <a:noFill/>
        </p:spPr>
        <p:txBody>
          <a:bodyPr wrap="square" rtlCol="0">
            <a:spAutoFit/>
          </a:bodyPr>
          <a:lstStyle/>
          <a:p>
            <a:r>
              <a:rPr lang="es-ES" b="1" dirty="0"/>
              <a:t>Instalación de PostgreSQL:</a:t>
            </a:r>
          </a:p>
          <a:p>
            <a:r>
              <a:rPr lang="es-ES" dirty="0"/>
              <a:t>1- Windows: Después de descargar el instalador, haz doble clic en él para iniciar el proceso de instalación. Sigue las instrucciones en pantalla para completar la instalación. Durante la instalación, se te pedirá que elijas una ubicación para la instalación y que configures la contraseña del usuario "postgres".</a:t>
            </a:r>
          </a:p>
          <a:p>
            <a:endParaRPr lang="es-ES" dirty="0"/>
          </a:p>
          <a:p>
            <a:r>
              <a:rPr lang="es-ES" dirty="0"/>
              <a:t>2- MacOS: Abre el archivo descargado (generalmente un archivo .</a:t>
            </a:r>
            <a:r>
              <a:rPr lang="es-ES" dirty="0" err="1"/>
              <a:t>dmg</a:t>
            </a:r>
            <a:r>
              <a:rPr lang="es-ES" dirty="0"/>
              <a:t>) y arrastra el icono de PostgreSQL a la carpeta de Aplicaciones. Luego, abre la terminal y ejecuta el comando </a:t>
            </a:r>
            <a:r>
              <a:rPr lang="es-ES" dirty="0" err="1"/>
              <a:t>initdb</a:t>
            </a:r>
            <a:r>
              <a:rPr lang="es-ES" dirty="0"/>
              <a:t> /</a:t>
            </a:r>
            <a:r>
              <a:rPr lang="es-ES" dirty="0" err="1"/>
              <a:t>usr</a:t>
            </a:r>
            <a:r>
              <a:rPr lang="es-ES" dirty="0"/>
              <a:t>/local/</a:t>
            </a:r>
            <a:r>
              <a:rPr lang="es-ES" dirty="0" err="1"/>
              <a:t>var</a:t>
            </a:r>
            <a:r>
              <a:rPr lang="es-ES" dirty="0"/>
              <a:t>/postgres para inicializar el clúster de PostgreSQL. Finalmente, ejecuta </a:t>
            </a:r>
            <a:r>
              <a:rPr lang="es-ES" dirty="0" err="1"/>
              <a:t>pg_ctl</a:t>
            </a:r>
            <a:r>
              <a:rPr lang="es-ES" dirty="0"/>
              <a:t> -D /</a:t>
            </a:r>
            <a:r>
              <a:rPr lang="es-ES" dirty="0" err="1"/>
              <a:t>usr</a:t>
            </a:r>
            <a:r>
              <a:rPr lang="es-ES" dirty="0"/>
              <a:t>/local/</a:t>
            </a:r>
            <a:r>
              <a:rPr lang="es-ES" dirty="0" err="1"/>
              <a:t>var</a:t>
            </a:r>
            <a:r>
              <a:rPr lang="es-ES" dirty="0"/>
              <a:t>/postgres </a:t>
            </a:r>
            <a:r>
              <a:rPr lang="es-ES" dirty="0" err="1"/>
              <a:t>start</a:t>
            </a:r>
            <a:r>
              <a:rPr lang="es-ES" dirty="0"/>
              <a:t> para iniciar el servidor PostgreSQL.</a:t>
            </a:r>
          </a:p>
          <a:p>
            <a:endParaRPr lang="es-ES" dirty="0"/>
          </a:p>
          <a:p>
            <a:r>
              <a:rPr lang="es-ES" dirty="0"/>
              <a:t>3- Linux: La forma exacta de instalar PostgreSQL desde el archivo descargado puede variar según la distribución de Linux que estés utilizando. Por lo general, puedes instalarlo ejecutando el comando sudo </a:t>
            </a:r>
            <a:r>
              <a:rPr lang="es-ES" dirty="0" err="1"/>
              <a:t>dpkg</a:t>
            </a:r>
            <a:r>
              <a:rPr lang="es-ES" dirty="0"/>
              <a:t> -i </a:t>
            </a:r>
            <a:r>
              <a:rPr lang="es-ES" dirty="0" err="1"/>
              <a:t>nombre_del_paquete.deb</a:t>
            </a:r>
            <a:r>
              <a:rPr lang="es-ES" dirty="0"/>
              <a:t> o sudo rpm -i </a:t>
            </a:r>
            <a:r>
              <a:rPr lang="es-ES" dirty="0" err="1"/>
              <a:t>nombre_del_paquete.rpm</a:t>
            </a:r>
            <a:r>
              <a:rPr lang="es-ES" dirty="0"/>
              <a:t>, dependiendo del formato del paquete que hayas descargado.</a:t>
            </a:r>
            <a:endParaRPr lang="es-AR" dirty="0"/>
          </a:p>
        </p:txBody>
      </p:sp>
    </p:spTree>
    <p:extLst>
      <p:ext uri="{BB962C8B-B14F-4D97-AF65-F5344CB8AC3E}">
        <p14:creationId xmlns:p14="http://schemas.microsoft.com/office/powerpoint/2010/main" val="224790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E71A0-193D-A49D-868C-96366C8A4BD0}"/>
              </a:ext>
            </a:extLst>
          </p:cNvPr>
          <p:cNvSpPr>
            <a:spLocks noGrp="1"/>
          </p:cNvSpPr>
          <p:nvPr>
            <p:ph type="title"/>
          </p:nvPr>
        </p:nvSpPr>
        <p:spPr/>
        <p:txBody>
          <a:bodyPr>
            <a:normAutofit fontScale="90000"/>
          </a:bodyPr>
          <a:lstStyle/>
          <a:p>
            <a:pPr algn="ctr"/>
            <a:r>
              <a:rPr lang="es-ES" sz="4800" b="1" i="1" dirty="0"/>
              <a:t>Instalación &amp; configuración para su uso desde la web </a:t>
            </a:r>
            <a:endParaRPr lang="es-AR" sz="4800" b="1" i="1" dirty="0"/>
          </a:p>
        </p:txBody>
      </p:sp>
      <p:sp>
        <p:nvSpPr>
          <p:cNvPr id="4" name="CuadroTexto 3">
            <a:extLst>
              <a:ext uri="{FF2B5EF4-FFF2-40B4-BE49-F238E27FC236}">
                <a16:creationId xmlns:a16="http://schemas.microsoft.com/office/drawing/2014/main" id="{2438FA04-19A2-1EF2-5C65-5A859DD620C7}"/>
              </a:ext>
            </a:extLst>
          </p:cNvPr>
          <p:cNvSpPr txBox="1"/>
          <p:nvPr/>
        </p:nvSpPr>
        <p:spPr>
          <a:xfrm>
            <a:off x="838198" y="2066925"/>
            <a:ext cx="10515601" cy="1754326"/>
          </a:xfrm>
          <a:prstGeom prst="rect">
            <a:avLst/>
          </a:prstGeom>
          <a:noFill/>
        </p:spPr>
        <p:txBody>
          <a:bodyPr wrap="square" rtlCol="0">
            <a:spAutoFit/>
          </a:bodyPr>
          <a:lstStyle/>
          <a:p>
            <a:r>
              <a:rPr lang="es-ES" b="1" dirty="0"/>
              <a:t>Configuración inicial:</a:t>
            </a:r>
            <a:endParaRPr lang="es-ES" dirty="0"/>
          </a:p>
          <a:p>
            <a:r>
              <a:rPr lang="es-ES" dirty="0"/>
              <a:t>Después de instalar PostgreSQL, es posible que necesites realizar algunas configuraciones iniciales. Esto puede incluir la configuración de contraseñas de usuarios, la creación de nuevas bases de datos, y la configuración de permisos de acceso.</a:t>
            </a:r>
          </a:p>
          <a:p>
            <a:r>
              <a:rPr lang="es-ES" dirty="0"/>
              <a:t>Para acceder a la consola de PostgreSQL y realizar estas configuraciones, podes utilizar la herramienta de línea de comandos </a:t>
            </a:r>
            <a:r>
              <a:rPr lang="es-ES" dirty="0" err="1"/>
              <a:t>psql</a:t>
            </a:r>
            <a:r>
              <a:rPr lang="es-ES" dirty="0"/>
              <a:t>. </a:t>
            </a:r>
            <a:endParaRPr lang="es-AR" dirty="0"/>
          </a:p>
        </p:txBody>
      </p:sp>
    </p:spTree>
    <p:extLst>
      <p:ext uri="{BB962C8B-B14F-4D97-AF65-F5344CB8AC3E}">
        <p14:creationId xmlns:p14="http://schemas.microsoft.com/office/powerpoint/2010/main" val="307707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E71A0-193D-A49D-868C-96366C8A4BD0}"/>
              </a:ext>
            </a:extLst>
          </p:cNvPr>
          <p:cNvSpPr>
            <a:spLocks noGrp="1"/>
          </p:cNvSpPr>
          <p:nvPr>
            <p:ph type="title"/>
          </p:nvPr>
        </p:nvSpPr>
        <p:spPr/>
        <p:txBody>
          <a:bodyPr>
            <a:normAutofit fontScale="90000"/>
          </a:bodyPr>
          <a:lstStyle/>
          <a:p>
            <a:pPr algn="ctr"/>
            <a:r>
              <a:rPr lang="es-ES" sz="4800" b="1" i="1" dirty="0"/>
              <a:t>Instalación &amp; configuración para su uso instalándolo desde </a:t>
            </a:r>
            <a:r>
              <a:rPr lang="es-ES" sz="4800" b="1" i="1" dirty="0" err="1"/>
              <a:t>linux</a:t>
            </a:r>
            <a:endParaRPr lang="es-AR" sz="4800" b="1" i="1" dirty="0"/>
          </a:p>
        </p:txBody>
      </p:sp>
      <p:sp>
        <p:nvSpPr>
          <p:cNvPr id="3" name="CuadroTexto 2">
            <a:extLst>
              <a:ext uri="{FF2B5EF4-FFF2-40B4-BE49-F238E27FC236}">
                <a16:creationId xmlns:a16="http://schemas.microsoft.com/office/drawing/2014/main" id="{EC857735-1107-E439-3CD2-F3BCA491A3FA}"/>
              </a:ext>
            </a:extLst>
          </p:cNvPr>
          <p:cNvSpPr txBox="1"/>
          <p:nvPr/>
        </p:nvSpPr>
        <p:spPr>
          <a:xfrm>
            <a:off x="742950" y="1997839"/>
            <a:ext cx="10610850" cy="3139321"/>
          </a:xfrm>
          <a:prstGeom prst="rect">
            <a:avLst/>
          </a:prstGeom>
          <a:noFill/>
        </p:spPr>
        <p:txBody>
          <a:bodyPr wrap="square" rtlCol="0">
            <a:spAutoFit/>
          </a:bodyPr>
          <a:lstStyle/>
          <a:p>
            <a:r>
              <a:rPr lang="es-ES" b="1" dirty="0"/>
              <a:t>Instalación en Linux (usando </a:t>
            </a:r>
            <a:r>
              <a:rPr lang="es-ES" b="1" dirty="0" err="1"/>
              <a:t>apt</a:t>
            </a:r>
            <a:r>
              <a:rPr lang="es-ES" b="1" dirty="0"/>
              <a:t> como gestor de paquetes):</a:t>
            </a:r>
          </a:p>
          <a:p>
            <a:endParaRPr lang="es-ES" b="1" dirty="0"/>
          </a:p>
          <a:p>
            <a:r>
              <a:rPr lang="es-ES" dirty="0"/>
              <a:t>1 - Actualizar la lista de paquetes: </a:t>
            </a:r>
          </a:p>
          <a:p>
            <a:r>
              <a:rPr lang="es-ES" dirty="0"/>
              <a:t>Antes de instalar PostgreSQL, es recomendable actualizar la lista de paquetes disponibles en el repositorio de tu sistema operativo. Esto asegura que obtengas la versión más reciente de PostgreSQL.</a:t>
            </a:r>
          </a:p>
          <a:p>
            <a:endParaRPr lang="es-ES" dirty="0"/>
          </a:p>
          <a:p>
            <a:r>
              <a:rPr lang="es-ES" dirty="0"/>
              <a:t>2- Instalación de PostgreSQL y el cliente: </a:t>
            </a:r>
          </a:p>
          <a:p>
            <a:r>
              <a:rPr lang="es-ES" dirty="0"/>
              <a:t>Una vez que la lista de paquetes esté actualizada, puedes instalar PostgreSQL y el cliente utilizando el gestor de paquetes </a:t>
            </a:r>
            <a:r>
              <a:rPr lang="es-ES" dirty="0" err="1"/>
              <a:t>apt</a:t>
            </a:r>
            <a:r>
              <a:rPr lang="es-ES" dirty="0"/>
              <a:t>.</a:t>
            </a:r>
          </a:p>
          <a:p>
            <a:r>
              <a:rPr lang="es-ES" dirty="0"/>
              <a:t>Verificación del estado del servicio: Después de la instalación, es importante verificar que el servicio de PostgreSQL esté en ejecución correctamente.</a:t>
            </a:r>
            <a:endParaRPr lang="es-AR" dirty="0"/>
          </a:p>
        </p:txBody>
      </p:sp>
    </p:spTree>
    <p:extLst>
      <p:ext uri="{BB962C8B-B14F-4D97-AF65-F5344CB8AC3E}">
        <p14:creationId xmlns:p14="http://schemas.microsoft.com/office/powerpoint/2010/main" val="202233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E71A0-193D-A49D-868C-96366C8A4BD0}"/>
              </a:ext>
            </a:extLst>
          </p:cNvPr>
          <p:cNvSpPr>
            <a:spLocks noGrp="1"/>
          </p:cNvSpPr>
          <p:nvPr>
            <p:ph type="title"/>
          </p:nvPr>
        </p:nvSpPr>
        <p:spPr>
          <a:xfrm>
            <a:off x="838200" y="72201"/>
            <a:ext cx="10515600" cy="1325563"/>
          </a:xfrm>
        </p:spPr>
        <p:txBody>
          <a:bodyPr>
            <a:normAutofit fontScale="90000"/>
          </a:bodyPr>
          <a:lstStyle/>
          <a:p>
            <a:pPr algn="ctr"/>
            <a:r>
              <a:rPr lang="es-ES" sz="4800" b="1" i="1" dirty="0"/>
              <a:t>Instalación &amp; configuración para su uso instalándolo desde </a:t>
            </a:r>
            <a:r>
              <a:rPr lang="es-ES" sz="4800" b="1" i="1" dirty="0" err="1"/>
              <a:t>linux</a:t>
            </a:r>
            <a:endParaRPr lang="es-AR" sz="4800" b="1" i="1" dirty="0"/>
          </a:p>
        </p:txBody>
      </p:sp>
      <p:sp>
        <p:nvSpPr>
          <p:cNvPr id="3" name="CuadroTexto 2">
            <a:extLst>
              <a:ext uri="{FF2B5EF4-FFF2-40B4-BE49-F238E27FC236}">
                <a16:creationId xmlns:a16="http://schemas.microsoft.com/office/drawing/2014/main" id="{EC857735-1107-E439-3CD2-F3BCA491A3FA}"/>
              </a:ext>
            </a:extLst>
          </p:cNvPr>
          <p:cNvSpPr txBox="1"/>
          <p:nvPr/>
        </p:nvSpPr>
        <p:spPr>
          <a:xfrm>
            <a:off x="742950" y="1959739"/>
            <a:ext cx="10610850" cy="4524315"/>
          </a:xfrm>
          <a:prstGeom prst="rect">
            <a:avLst/>
          </a:prstGeom>
          <a:noFill/>
        </p:spPr>
        <p:txBody>
          <a:bodyPr wrap="square" rtlCol="0">
            <a:spAutoFit/>
          </a:bodyPr>
          <a:lstStyle/>
          <a:p>
            <a:r>
              <a:rPr lang="es-ES" b="1" dirty="0"/>
              <a:t>Configuración inicial:</a:t>
            </a:r>
          </a:p>
          <a:p>
            <a:r>
              <a:rPr lang="es-ES" dirty="0"/>
              <a:t>1- Cambiar al usuario postgres: </a:t>
            </a:r>
          </a:p>
          <a:p>
            <a:r>
              <a:rPr lang="es-ES" dirty="0"/>
              <a:t>PostgreSQL crea un usuario llamado "postgres" durante la instalación. Para realizar configuraciones iniciales, cambia al usuario postgres.</a:t>
            </a:r>
          </a:p>
          <a:p>
            <a:endParaRPr lang="es-ES" dirty="0"/>
          </a:p>
          <a:p>
            <a:r>
              <a:rPr lang="es-ES" dirty="0"/>
              <a:t>2- Acceso a la consola de PostgreSQL: </a:t>
            </a:r>
          </a:p>
          <a:p>
            <a:r>
              <a:rPr lang="es-ES" dirty="0"/>
              <a:t>Una vez que estés conectado como usuario postgres, puedes acceder a la consola de PostgreSQL utilizando el comando "</a:t>
            </a:r>
            <a:r>
              <a:rPr lang="es-ES" dirty="0" err="1"/>
              <a:t>psql</a:t>
            </a:r>
            <a:r>
              <a:rPr lang="es-ES" dirty="0"/>
              <a:t>".</a:t>
            </a:r>
          </a:p>
          <a:p>
            <a:endParaRPr lang="es-ES" dirty="0"/>
          </a:p>
          <a:p>
            <a:r>
              <a:rPr lang="es-ES" dirty="0"/>
              <a:t>3- Configuración de la contraseña del usuario postgres: </a:t>
            </a:r>
          </a:p>
          <a:p>
            <a:r>
              <a:rPr lang="es-ES" dirty="0"/>
              <a:t>Es importante configurar una contraseña para el usuario postgres para garantizar la seguridad de tu sistema.</a:t>
            </a:r>
          </a:p>
          <a:p>
            <a:endParaRPr lang="es-ES" dirty="0"/>
          </a:p>
          <a:p>
            <a:r>
              <a:rPr lang="es-ES" dirty="0"/>
              <a:t>4- Creación de un nuevo usuario y una nueva base de datos: </a:t>
            </a:r>
          </a:p>
          <a:p>
            <a:r>
              <a:rPr lang="es-ES" dirty="0"/>
              <a:t>Puedes crear un nuevo usuario y una nueva base de datos para tus aplicaciones.</a:t>
            </a:r>
          </a:p>
          <a:p>
            <a:endParaRPr lang="es-ES" dirty="0"/>
          </a:p>
          <a:p>
            <a:endParaRPr lang="es-AR" dirty="0"/>
          </a:p>
        </p:txBody>
      </p:sp>
    </p:spTree>
    <p:extLst>
      <p:ext uri="{BB962C8B-B14F-4D97-AF65-F5344CB8AC3E}">
        <p14:creationId xmlns:p14="http://schemas.microsoft.com/office/powerpoint/2010/main" val="569103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E71A0-193D-A49D-868C-96366C8A4BD0}"/>
              </a:ext>
            </a:extLst>
          </p:cNvPr>
          <p:cNvSpPr>
            <a:spLocks noGrp="1"/>
          </p:cNvSpPr>
          <p:nvPr>
            <p:ph type="title"/>
          </p:nvPr>
        </p:nvSpPr>
        <p:spPr>
          <a:xfrm>
            <a:off x="838200" y="72201"/>
            <a:ext cx="10515600" cy="1325563"/>
          </a:xfrm>
        </p:spPr>
        <p:txBody>
          <a:bodyPr>
            <a:normAutofit fontScale="90000"/>
          </a:bodyPr>
          <a:lstStyle/>
          <a:p>
            <a:pPr algn="ctr"/>
            <a:r>
              <a:rPr lang="es-ES" sz="4800" b="1" i="1" dirty="0"/>
              <a:t>Instalación &amp; configuración para su uso instalándolo desde </a:t>
            </a:r>
            <a:r>
              <a:rPr lang="es-ES" sz="4800" b="1" i="1" dirty="0" err="1"/>
              <a:t>linux</a:t>
            </a:r>
            <a:endParaRPr lang="es-AR" sz="4800" b="1" i="1" dirty="0"/>
          </a:p>
        </p:txBody>
      </p:sp>
      <p:sp>
        <p:nvSpPr>
          <p:cNvPr id="3" name="CuadroTexto 2">
            <a:extLst>
              <a:ext uri="{FF2B5EF4-FFF2-40B4-BE49-F238E27FC236}">
                <a16:creationId xmlns:a16="http://schemas.microsoft.com/office/drawing/2014/main" id="{EC857735-1107-E439-3CD2-F3BCA491A3FA}"/>
              </a:ext>
            </a:extLst>
          </p:cNvPr>
          <p:cNvSpPr txBox="1"/>
          <p:nvPr/>
        </p:nvSpPr>
        <p:spPr>
          <a:xfrm>
            <a:off x="742950" y="1959739"/>
            <a:ext cx="10610850" cy="2031325"/>
          </a:xfrm>
          <a:prstGeom prst="rect">
            <a:avLst/>
          </a:prstGeom>
          <a:noFill/>
        </p:spPr>
        <p:txBody>
          <a:bodyPr wrap="square" rtlCol="0">
            <a:spAutoFit/>
          </a:bodyPr>
          <a:lstStyle/>
          <a:p>
            <a:r>
              <a:rPr lang="es-ES" b="1" dirty="0"/>
              <a:t>Conexión desde la línea de comandos:</a:t>
            </a:r>
          </a:p>
          <a:p>
            <a:r>
              <a:rPr lang="es-ES" dirty="0"/>
              <a:t>Después de configurar un nuevo usuario y una nueva base de datos, puedes conectarte a PostgreSQL desde la línea de comandos utilizando el comando "</a:t>
            </a:r>
            <a:r>
              <a:rPr lang="es-ES" dirty="0" err="1"/>
              <a:t>psql</a:t>
            </a:r>
            <a:r>
              <a:rPr lang="es-ES" dirty="0"/>
              <a:t>".Sustituye "</a:t>
            </a:r>
            <a:r>
              <a:rPr lang="es-ES" dirty="0" err="1"/>
              <a:t>myuser</a:t>
            </a:r>
            <a:r>
              <a:rPr lang="es-ES" dirty="0"/>
              <a:t>" por el nombre de usuario que creaste y "</a:t>
            </a:r>
            <a:r>
              <a:rPr lang="es-ES" dirty="0" err="1"/>
              <a:t>mydatabase</a:t>
            </a:r>
            <a:r>
              <a:rPr lang="es-ES" dirty="0"/>
              <a:t>" por el nombre de la base de datos que creaste. Serás solicitado a ingresar la contraseña del usuario.</a:t>
            </a:r>
            <a:endParaRPr lang="es-AR" dirty="0"/>
          </a:p>
          <a:p>
            <a:endParaRPr lang="es-ES" dirty="0"/>
          </a:p>
          <a:p>
            <a:endParaRPr lang="es-AR" dirty="0"/>
          </a:p>
        </p:txBody>
      </p:sp>
    </p:spTree>
    <p:extLst>
      <p:ext uri="{BB962C8B-B14F-4D97-AF65-F5344CB8AC3E}">
        <p14:creationId xmlns:p14="http://schemas.microsoft.com/office/powerpoint/2010/main" val="3052516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997</Words>
  <Application>Microsoft Office PowerPoint</Application>
  <PresentationFormat>Panorámica</PresentationFormat>
  <Paragraphs>58</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Algerian</vt:lpstr>
      <vt:lpstr>Arial</vt:lpstr>
      <vt:lpstr>Calibri</vt:lpstr>
      <vt:lpstr>Calibri Light</vt:lpstr>
      <vt:lpstr>Tema de Office</vt:lpstr>
      <vt:lpstr>sistemas de gestión de base de datos Posgrets</vt:lpstr>
      <vt:lpstr>Presentación del motor</vt:lpstr>
      <vt:lpstr>Dónde descargar Posgrets</vt:lpstr>
      <vt:lpstr>Instalación &amp; configuración para su uso desde la web </vt:lpstr>
      <vt:lpstr>Instalación &amp; configuración para su uso desde la web </vt:lpstr>
      <vt:lpstr>Instalación &amp; configuración para su uso desde la web </vt:lpstr>
      <vt:lpstr>Instalación &amp; configuración para su uso instalándolo desde linux</vt:lpstr>
      <vt:lpstr>Instalación &amp; configuración para su uso instalándolo desde linux</vt:lpstr>
      <vt:lpstr>Instalación &amp; configuración para su uso instalándolo desde linux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gestión de base de datos Posgrets</dc:title>
  <dc:creator>thomas palacio</dc:creator>
  <cp:lastModifiedBy>thomas palacio</cp:lastModifiedBy>
  <cp:revision>1</cp:revision>
  <dcterms:created xsi:type="dcterms:W3CDTF">2024-04-29T20:30:15Z</dcterms:created>
  <dcterms:modified xsi:type="dcterms:W3CDTF">2024-04-29T20:59:19Z</dcterms:modified>
</cp:coreProperties>
</file>