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906df5ca6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9906df5ca6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06df5ca6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9906df5ca6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06df5ca6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906df5ca6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906df5ca6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9906df5ca6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906df5ca6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9906df5ca6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906df5ca6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9906df5ca6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906df5ca6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9906df5ca6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906df5ca6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9906df5ca6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06df5ca6_3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9906df5ca6_3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06df5ca6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9906df5ca6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06df5ca6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06df5ca6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" y="0"/>
            <a:ext cx="9144000" cy="5143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4642"/>
              </a:buClr>
              <a:buSzPts val="1300"/>
              <a:buFont typeface="Arial"/>
              <a:buNone/>
              <a:defRPr b="1" i="0" sz="1300">
                <a:solidFill>
                  <a:srgbClr val="4846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8450" y="-4650"/>
            <a:ext cx="9180900" cy="515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133225" y="877100"/>
            <a:ext cx="1776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2425">
            <a:noAutofit/>
          </a:bodyPr>
          <a:lstStyle/>
          <a:p>
            <a:pPr indent="0" lvl="0" marL="0" marR="0" rtl="0" algn="ctr">
              <a:lnSpc>
                <a:spcPct val="7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INTELIGÊNCIA</a:t>
            </a:r>
            <a:r>
              <a:rPr b="1" lang="pt-BR" sz="1500">
                <a:solidFill>
                  <a:srgbClr val="FFFFFF"/>
                </a:solidFill>
              </a:rPr>
              <a:t>S </a:t>
            </a:r>
            <a:r>
              <a:rPr b="1" lang="pt-BR" sz="1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CONECTADAS</a:t>
            </a:r>
            <a:endParaRPr sz="1500"/>
          </a:p>
        </p:txBody>
      </p:sp>
      <p:sp>
        <p:nvSpPr>
          <p:cNvPr id="29" name="Google Shape;29;p4"/>
          <p:cNvSpPr txBox="1"/>
          <p:nvPr/>
        </p:nvSpPr>
        <p:spPr>
          <a:xfrm>
            <a:off x="5449500" y="758702"/>
            <a:ext cx="34737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275">
            <a:noAutofit/>
          </a:bodyPr>
          <a:lstStyle/>
          <a:p>
            <a:pPr indent="0" lvl="0" marL="127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Zoe</a:t>
            </a:r>
            <a:br>
              <a:rPr lang="pt-BR" sz="24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pt-BR" sz="23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MedBot Inteligente</a:t>
            </a:r>
            <a:endParaRPr sz="23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127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127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441" y="30624"/>
            <a:ext cx="2391541" cy="84648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/>
        </p:nvSpPr>
        <p:spPr>
          <a:xfrm>
            <a:off x="5587050" y="4221000"/>
            <a:ext cx="3575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275">
            <a:noAutofit/>
          </a:bodyPr>
          <a:lstStyle/>
          <a:p>
            <a:pPr indent="-12700" lvl="0" marL="12700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18 de de Setembro 2020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12700" lvl="0" marL="12700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Gabriel Scholze</a:t>
            </a:r>
            <a:r>
              <a:rPr lang="pt-BR" sz="1000">
                <a:solidFill>
                  <a:schemeClr val="lt1"/>
                </a:solidFill>
              </a:rPr>
              <a:t>, Estagiário em desenvolvimento de ChatBot</a:t>
            </a:r>
            <a:endParaRPr sz="1000">
              <a:solidFill>
                <a:schemeClr val="lt1"/>
              </a:solidFill>
            </a:endParaRPr>
          </a:p>
          <a:p>
            <a:pPr indent="-12700" lvl="0" marL="12700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Jeferson Oliveira, Estagiário em desenvolvimento de ChatBot</a:t>
            </a:r>
            <a:br>
              <a:rPr lang="pt-BR" sz="1000">
                <a:solidFill>
                  <a:schemeClr val="lt1"/>
                </a:solidFill>
              </a:rPr>
            </a:br>
            <a:endParaRPr sz="1000">
              <a:solidFill>
                <a:schemeClr val="lt1"/>
              </a:solidFill>
            </a:endParaRPr>
          </a:p>
          <a:p>
            <a:pPr indent="-12700" lvl="0" marL="127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4" y="267166"/>
            <a:ext cx="1771286" cy="6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2514600" y="1963235"/>
            <a:ext cx="3893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3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0" y="5010538"/>
            <a:ext cx="9144000" cy="1329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113" y="2053317"/>
            <a:ext cx="2391541" cy="84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17975" y="2320123"/>
            <a:ext cx="8225400" cy="7620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217975" y="1359325"/>
            <a:ext cx="251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</a:rPr>
              <a:t>Objetivos</a:t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lt1"/>
              </a:solidFill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74" y="267166"/>
            <a:ext cx="1771286" cy="6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405700" y="2493375"/>
            <a:ext cx="794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pt-BR" sz="2300">
                <a:solidFill>
                  <a:schemeClr val="lt1"/>
                </a:solidFill>
              </a:rPr>
              <a:t>Apresentar uma forma inovadora de atendimento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5010538"/>
            <a:ext cx="9144000" cy="1329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217975" y="3280923"/>
            <a:ext cx="8225400" cy="7620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405700" y="3454175"/>
            <a:ext cx="794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pt-BR" sz="2300">
                <a:solidFill>
                  <a:schemeClr val="lt1"/>
                </a:solidFill>
              </a:rPr>
              <a:t>Mostrar a capacidade de comunicação da Zoe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3707400" y="1367400"/>
            <a:ext cx="1729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275">
            <a:noAutofit/>
          </a:bodyPr>
          <a:lstStyle/>
          <a:p>
            <a:pPr indent="-12700" lvl="0" marL="12700" rtl="0" algn="ctr">
              <a:lnSpc>
                <a:spcPct val="764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pt-BR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Sumário</a:t>
            </a:r>
            <a:endParaRPr b="1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6"/>
          <p:cNvSpPr/>
          <p:nvPr/>
        </p:nvSpPr>
        <p:spPr>
          <a:xfrm flipH="1">
            <a:off x="8867815" y="476249"/>
            <a:ext cx="34200" cy="4026805"/>
          </a:xfrm>
          <a:custGeom>
            <a:rect b="b" l="l" r="r" t="t"/>
            <a:pathLst>
              <a:path extrusionOk="0" h="7491730" w="120000">
                <a:moveTo>
                  <a:pt x="0" y="0"/>
                </a:moveTo>
                <a:lnTo>
                  <a:pt x="0" y="7491248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691625" y="2008350"/>
            <a:ext cx="2521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2425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pt-BR" sz="2200">
                <a:solidFill>
                  <a:srgbClr val="FFFFFF"/>
                </a:solidFill>
              </a:rPr>
              <a:t>I - </a:t>
            </a:r>
            <a:r>
              <a:rPr b="1" lang="pt-BR" sz="2200">
                <a:solidFill>
                  <a:srgbClr val="FFFFFF"/>
                </a:solidFill>
              </a:rPr>
              <a:t>Introdução</a:t>
            </a:r>
            <a:endParaRPr b="1"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691625" y="2766225"/>
            <a:ext cx="29718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2425">
            <a:noAutofit/>
          </a:bodyPr>
          <a:lstStyle/>
          <a:p>
            <a:pPr indent="-12700" lvl="0" marL="127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br>
              <a:rPr b="1" lang="pt-BR" sz="1700">
                <a:solidFill>
                  <a:srgbClr val="FFFFFF"/>
                </a:solidFill>
              </a:rPr>
            </a:br>
            <a:br>
              <a:rPr b="1" lang="pt-BR" sz="1700">
                <a:solidFill>
                  <a:srgbClr val="FFFFFF"/>
                </a:solidFill>
              </a:rPr>
            </a:br>
            <a:endParaRPr b="1"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pt-BR" sz="2200">
                <a:solidFill>
                  <a:srgbClr val="FFFFFF"/>
                </a:solidFill>
              </a:rPr>
              <a:t>II - </a:t>
            </a:r>
            <a:r>
              <a:rPr b="1" lang="pt-BR" sz="2200">
                <a:solidFill>
                  <a:srgbClr val="FFFFFF"/>
                </a:solidFill>
              </a:rPr>
              <a:t>Desenvolvimento</a:t>
            </a:r>
            <a:br>
              <a:rPr b="1" lang="pt-BR" sz="1700">
                <a:solidFill>
                  <a:srgbClr val="FFFFFF"/>
                </a:solidFill>
              </a:rPr>
            </a:br>
            <a:br>
              <a:rPr b="1" lang="pt-BR" sz="1700">
                <a:solidFill>
                  <a:srgbClr val="FFFFFF"/>
                </a:solidFill>
              </a:rPr>
            </a:br>
            <a:r>
              <a:rPr b="1" lang="pt-BR" sz="1700">
                <a:solidFill>
                  <a:srgbClr val="FFFFFF"/>
                </a:solidFill>
              </a:rPr>
              <a:t>	</a:t>
            </a:r>
            <a:r>
              <a:rPr b="1" lang="pt-BR" sz="1300">
                <a:solidFill>
                  <a:srgbClr val="FFFFFF"/>
                </a:solidFill>
              </a:rPr>
              <a:t>- Ferramentas utilizadas</a:t>
            </a:r>
            <a:br>
              <a:rPr b="1" lang="pt-BR" sz="1300">
                <a:solidFill>
                  <a:srgbClr val="FFFFFF"/>
                </a:solidFill>
              </a:rPr>
            </a:br>
            <a:r>
              <a:rPr b="1" lang="pt-BR" sz="1300">
                <a:solidFill>
                  <a:srgbClr val="FFFFFF"/>
                </a:solidFill>
              </a:rPr>
              <a:t>	</a:t>
            </a:r>
            <a:br>
              <a:rPr b="1" lang="pt-BR" sz="1300">
                <a:solidFill>
                  <a:srgbClr val="FFFFFF"/>
                </a:solidFill>
              </a:rPr>
            </a:br>
            <a:r>
              <a:rPr b="1" lang="pt-BR" sz="1300">
                <a:solidFill>
                  <a:srgbClr val="FFFFFF"/>
                </a:solidFill>
              </a:rPr>
              <a:t>	- </a:t>
            </a:r>
            <a:r>
              <a:rPr b="1" lang="pt-BR" sz="1300">
                <a:solidFill>
                  <a:schemeClr val="lt1"/>
                </a:solidFill>
              </a:rPr>
              <a:t>Funcionalidades básicas</a:t>
            </a:r>
            <a:endParaRPr b="1" sz="13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pt-BR" sz="1300">
                <a:solidFill>
                  <a:srgbClr val="FFFFFF"/>
                </a:solidFill>
              </a:rPr>
              <a:t>- Possibilidades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691625" y="3881499"/>
            <a:ext cx="2062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2425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pt-BR" sz="2200">
                <a:solidFill>
                  <a:srgbClr val="FFFFFF"/>
                </a:solidFill>
              </a:rPr>
              <a:t>III - Conclusão</a:t>
            </a:r>
            <a:endParaRPr b="1"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394225" y="999100"/>
            <a:ext cx="2119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2425">
            <a:noAutofit/>
          </a:bodyPr>
          <a:lstStyle/>
          <a:p>
            <a:pPr indent="-12700" lvl="0" marL="12700" marR="0" rtl="0" algn="r">
              <a:lnSpc>
                <a:spcPct val="7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t/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4" y="267166"/>
            <a:ext cx="1771286" cy="6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0" y="5010538"/>
            <a:ext cx="9144000" cy="1329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446133" y="1540723"/>
            <a:ext cx="8292300" cy="3120000"/>
          </a:xfrm>
          <a:prstGeom prst="rect">
            <a:avLst/>
          </a:prstGeom>
          <a:solidFill>
            <a:srgbClr val="1E4E79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446133" y="856798"/>
            <a:ext cx="822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</a:rPr>
              <a:t>Introdução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4" y="267166"/>
            <a:ext cx="1771286" cy="6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/>
        </p:nvSpPr>
        <p:spPr>
          <a:xfrm>
            <a:off x="584275" y="1827049"/>
            <a:ext cx="8016000" cy="20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Nosso projeto vem com intuito de auxiliar a </a:t>
            </a:r>
            <a:r>
              <a:rPr lang="pt-BR" sz="1500">
                <a:solidFill>
                  <a:schemeClr val="lt1"/>
                </a:solidFill>
              </a:rPr>
              <a:t>Unimed</a:t>
            </a:r>
            <a:r>
              <a:rPr lang="pt-BR" sz="1500">
                <a:solidFill>
                  <a:schemeClr val="lt1"/>
                </a:solidFill>
              </a:rPr>
              <a:t> de forma prática, inteligente e com baixo</a:t>
            </a:r>
            <a:r>
              <a:rPr lang="pt-BR" sz="1500">
                <a:solidFill>
                  <a:schemeClr val="lt1"/>
                </a:solidFill>
              </a:rPr>
              <a:t> </a:t>
            </a:r>
            <a:r>
              <a:rPr lang="pt-BR" sz="1500">
                <a:solidFill>
                  <a:schemeClr val="lt1"/>
                </a:solidFill>
              </a:rPr>
              <a:t>custo</a:t>
            </a:r>
            <a:r>
              <a:rPr lang="pt-BR" sz="1500">
                <a:solidFill>
                  <a:schemeClr val="lt1"/>
                </a:solidFill>
              </a:rPr>
              <a:t> de operação um novo modo de </a:t>
            </a:r>
            <a:r>
              <a:rPr lang="pt-BR" sz="1500">
                <a:solidFill>
                  <a:schemeClr val="lt1"/>
                </a:solidFill>
              </a:rPr>
              <a:t>atendimento ao cliente. A Zoe veio com com a premissa de assegurar o melhor atendimento independente de hora ou data.</a:t>
            </a:r>
            <a:r>
              <a:rPr lang="pt-BR" sz="1500">
                <a:solidFill>
                  <a:schemeClr val="lt1"/>
                </a:solidFill>
              </a:rPr>
              <a:t> Com ela o </a:t>
            </a:r>
            <a:r>
              <a:rPr lang="pt-BR" sz="1500">
                <a:solidFill>
                  <a:schemeClr val="lt1"/>
                </a:solidFill>
              </a:rPr>
              <a:t>atendimento fica fluido e possibilita a sensação de estar conversando com uma pessoa e não um robô.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4242594" y="760538"/>
            <a:ext cx="658800" cy="765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0" y="5010538"/>
            <a:ext cx="9144000" cy="1329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4" y="267166"/>
            <a:ext cx="1771286" cy="6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/>
          <p:nvPr/>
        </p:nvSpPr>
        <p:spPr>
          <a:xfrm>
            <a:off x="0" y="5010538"/>
            <a:ext cx="9144000" cy="1329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4131127" y="294760"/>
            <a:ext cx="4624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Desenvolvimento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8096791" y="240449"/>
            <a:ext cx="658800" cy="765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472645" y="1403261"/>
            <a:ext cx="477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</a:rPr>
              <a:t>Plataformas Utilizadas</a:t>
            </a:r>
            <a:endParaRPr sz="1100"/>
          </a:p>
        </p:txBody>
      </p:sp>
      <p:sp>
        <p:nvSpPr>
          <p:cNvPr id="74" name="Google Shape;74;p8"/>
          <p:cNvSpPr txBox="1"/>
          <p:nvPr/>
        </p:nvSpPr>
        <p:spPr>
          <a:xfrm>
            <a:off x="472645" y="1932040"/>
            <a:ext cx="47769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Foi utilizada no desenvolvimento da Zoe uma das mais novas ferramentas do Google o Dialogflow Essentials, onde o fluxo de conversa entre o usuário e máquina deixa de ser automatizado e passa a ser mais iterativo para quem o utiliza.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5" name="Google Shape;7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100" y="1155326"/>
            <a:ext cx="3115625" cy="32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446133" y="1540723"/>
            <a:ext cx="8292300" cy="3120000"/>
          </a:xfrm>
          <a:prstGeom prst="rect">
            <a:avLst/>
          </a:prstGeom>
          <a:solidFill>
            <a:srgbClr val="1E4E79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446133" y="856798"/>
            <a:ext cx="822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</a:rPr>
              <a:t>Funcionalidades</a:t>
            </a:r>
            <a:endParaRPr sz="1100"/>
          </a:p>
        </p:txBody>
      </p:sp>
      <p:pic>
        <p:nvPicPr>
          <p:cNvPr id="82" name="Google Shape;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4" y="267166"/>
            <a:ext cx="1771286" cy="6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 txBox="1"/>
          <p:nvPr/>
        </p:nvSpPr>
        <p:spPr>
          <a:xfrm>
            <a:off x="567814" y="1659195"/>
            <a:ext cx="8016000" cy="29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Criamos a Zoe para dar ao cliente uma experiência nova em atendimento. Para isso ela possui inicialmente 4 funcionalidades básicas. São elas: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- Informar os seus colaboradores sobre o COVID-19;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- Realiza agendamentos e cancelamentos das consultas para o cliente de forma prática;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- A Zoe pode falar sobre algumas doenças comuns;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- E fala sobre a situação financeira do cliente;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4242594" y="760538"/>
            <a:ext cx="658800" cy="765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0" y="5010538"/>
            <a:ext cx="9144000" cy="1329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446133" y="1540723"/>
            <a:ext cx="8292300" cy="3120000"/>
          </a:xfrm>
          <a:prstGeom prst="rect">
            <a:avLst/>
          </a:prstGeom>
          <a:solidFill>
            <a:srgbClr val="1E4E79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446133" y="856798"/>
            <a:ext cx="822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</a:rPr>
              <a:t>Possibilidades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4" y="267166"/>
            <a:ext cx="1771286" cy="6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 txBox="1"/>
          <p:nvPr/>
        </p:nvSpPr>
        <p:spPr>
          <a:xfrm>
            <a:off x="584264" y="1640620"/>
            <a:ext cx="8016000" cy="29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A Zoe futuramente pode ser integrada com outros tipos de serviço como o Messenger do Facebook ou até mesmo o WhatsApp. O Dialogflow Essentials nos permite criar esse tipo de integração, desde uma confirmação de consulta ou  até avisar o seu cliente sobre futuros agendamentos.</a:t>
            </a:r>
            <a:br>
              <a:rPr lang="pt-BR" sz="1500">
                <a:solidFill>
                  <a:schemeClr val="lt1"/>
                </a:solidFill>
              </a:rPr>
            </a:br>
            <a:br>
              <a:rPr lang="pt-BR" sz="1500">
                <a:solidFill>
                  <a:schemeClr val="lt1"/>
                </a:solidFill>
              </a:rPr>
            </a:br>
            <a:r>
              <a:rPr lang="pt-BR" sz="1500">
                <a:solidFill>
                  <a:schemeClr val="lt1"/>
                </a:solidFill>
              </a:rPr>
              <a:t>A melhor amiga do médico: ela pode ser conectada a um banco de dados para que o </a:t>
            </a:r>
            <a:r>
              <a:rPr lang="pt-BR" sz="1500">
                <a:solidFill>
                  <a:schemeClr val="lt1"/>
                </a:solidFill>
              </a:rPr>
              <a:t>médico</a:t>
            </a:r>
            <a:r>
              <a:rPr lang="pt-BR" sz="1500">
                <a:solidFill>
                  <a:schemeClr val="lt1"/>
                </a:solidFill>
              </a:rPr>
              <a:t> consulte os antecedentes </a:t>
            </a:r>
            <a:r>
              <a:rPr lang="pt-BR" sz="1500">
                <a:solidFill>
                  <a:schemeClr val="lt1"/>
                </a:solidFill>
              </a:rPr>
              <a:t>clínicos</a:t>
            </a:r>
            <a:r>
              <a:rPr lang="pt-BR" sz="1500">
                <a:solidFill>
                  <a:schemeClr val="lt1"/>
                </a:solidFill>
              </a:rPr>
              <a:t> do </a:t>
            </a:r>
            <a:r>
              <a:rPr lang="pt-BR" sz="1500">
                <a:solidFill>
                  <a:schemeClr val="lt1"/>
                </a:solidFill>
              </a:rPr>
              <a:t>paciente, além de poder ajudar os médicos com a detecção dos sintomas.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4242594" y="760538"/>
            <a:ext cx="658800" cy="765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0" y="5010538"/>
            <a:ext cx="9144000" cy="1329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4" y="267166"/>
            <a:ext cx="1771286" cy="6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/>
        </p:nvSpPr>
        <p:spPr>
          <a:xfrm>
            <a:off x="776850" y="2119475"/>
            <a:ext cx="75903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</a:rPr>
              <a:t>A Zoe foi feita para atender </a:t>
            </a:r>
            <a:r>
              <a:rPr b="1" lang="pt-BR" sz="2500">
                <a:solidFill>
                  <a:schemeClr val="lt1"/>
                </a:solidFill>
              </a:rPr>
              <a:t>às</a:t>
            </a:r>
            <a:r>
              <a:rPr b="1" lang="pt-BR" sz="2500">
                <a:solidFill>
                  <a:schemeClr val="lt1"/>
                </a:solidFill>
              </a:rPr>
              <a:t> novas demandas dos clientes de uma forma inovadora, e dar suporte com um menor custo de operação e benefício.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0" y="5010538"/>
            <a:ext cx="9144000" cy="1329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670150" y="1201175"/>
            <a:ext cx="38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12700" rtl="0" algn="ctr">
              <a:lnSpc>
                <a:spcPct val="7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4" y="267166"/>
            <a:ext cx="1771286" cy="6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2514600" y="1963235"/>
            <a:ext cx="3893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  <a:endParaRPr sz="3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0" y="5010538"/>
            <a:ext cx="9144000" cy="132900"/>
          </a:xfrm>
          <a:prstGeom prst="rect">
            <a:avLst/>
          </a:prstGeom>
          <a:solidFill>
            <a:srgbClr val="EE6D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