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7"/>
  </p:notesMasterIdLst>
  <p:sldIdLst>
    <p:sldId id="256" r:id="rId2"/>
    <p:sldId id="258" r:id="rId3"/>
    <p:sldId id="301" r:id="rId4"/>
    <p:sldId id="260" r:id="rId5"/>
    <p:sldId id="298" r:id="rId6"/>
    <p:sldId id="299" r:id="rId7"/>
    <p:sldId id="302" r:id="rId8"/>
    <p:sldId id="300" r:id="rId9"/>
    <p:sldId id="304" r:id="rId10"/>
    <p:sldId id="303" r:id="rId11"/>
    <p:sldId id="309" r:id="rId12"/>
    <p:sldId id="306" r:id="rId13"/>
    <p:sldId id="308" r:id="rId14"/>
    <p:sldId id="305" r:id="rId15"/>
    <p:sldId id="29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BF8AC9-30EE-4419-A067-6C37D913FDDD}">
          <p14:sldIdLst>
            <p14:sldId id="256"/>
            <p14:sldId id="258"/>
            <p14:sldId id="301"/>
            <p14:sldId id="260"/>
            <p14:sldId id="298"/>
            <p14:sldId id="299"/>
            <p14:sldId id="302"/>
            <p14:sldId id="300"/>
            <p14:sldId id="304"/>
            <p14:sldId id="303"/>
            <p14:sldId id="309"/>
            <p14:sldId id="306"/>
            <p14:sldId id="308"/>
            <p14:sldId id="305"/>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69" autoAdjust="0"/>
    <p:restoredTop sz="94660"/>
  </p:normalViewPr>
  <p:slideViewPr>
    <p:cSldViewPr snapToGrid="0">
      <p:cViewPr>
        <p:scale>
          <a:sx n="75" d="100"/>
          <a:sy n="75" d="100"/>
        </p:scale>
        <p:origin x="876" y="5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E0EA1-F058-4EDC-8B1D-E9FD32BD9C33}" type="datetimeFigureOut">
              <a:rPr lang="en-US" smtClean="0"/>
              <a:t>17-Dec-17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E9AAC-5362-49E7-85B7-07268718969E}" type="slidenum">
              <a:rPr lang="en-US" smtClean="0"/>
              <a:t>‹#›</a:t>
            </a:fld>
            <a:endParaRPr lang="en-US"/>
          </a:p>
        </p:txBody>
      </p:sp>
    </p:spTree>
    <p:extLst>
      <p:ext uri="{BB962C8B-B14F-4D97-AF65-F5344CB8AC3E}">
        <p14:creationId xmlns:p14="http://schemas.microsoft.com/office/powerpoint/2010/main" val="230862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solidFill>
                  <a:srgbClr val="008BC9"/>
                </a:solidFill>
                <a:latin typeface="+mj-lt"/>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pic>
        <p:nvPicPr>
          <p:cNvPr id="12" name="Picture 11">
            <a:extLst>
              <a:ext uri="{FF2B5EF4-FFF2-40B4-BE49-F238E27FC236}">
                <a16:creationId xmlns:a16="http://schemas.microsoft.com/office/drawing/2014/main" id="{BBED1466-4427-4784-B75B-B076353DD284}"/>
              </a:ext>
            </a:extLst>
          </p:cNvPr>
          <p:cNvPicPr>
            <a:picLocks noChangeAspect="1"/>
          </p:cNvPicPr>
          <p:nvPr/>
        </p:nvPicPr>
        <p:blipFill rotWithShape="1">
          <a:blip r:embed="rId2">
            <a:extLst>
              <a:ext uri="{28A0092B-C50C-407E-A947-70E740481C1C}">
                <a14:useLocalDpi xmlns:a14="http://schemas.microsoft.com/office/drawing/2010/main" val="0"/>
              </a:ext>
            </a:extLst>
          </a:blip>
          <a:srcRect t="2156" b="29273"/>
          <a:stretch/>
        </p:blipFill>
        <p:spPr>
          <a:xfrm>
            <a:off x="76200" y="76200"/>
            <a:ext cx="2705725" cy="1288974"/>
          </a:xfrm>
          <a:prstGeom prst="rect">
            <a:avLst/>
          </a:prstGeom>
        </p:spPr>
      </p:pic>
      <p:sp>
        <p:nvSpPr>
          <p:cNvPr id="15" name="Content Placeholder 14">
            <a:extLst>
              <a:ext uri="{FF2B5EF4-FFF2-40B4-BE49-F238E27FC236}">
                <a16:creationId xmlns:a16="http://schemas.microsoft.com/office/drawing/2014/main" id="{68FE2FBD-D24B-40C7-BBAE-01FDFFF4CCD1}"/>
              </a:ext>
            </a:extLst>
          </p:cNvPr>
          <p:cNvSpPr>
            <a:spLocks noGrp="1"/>
          </p:cNvSpPr>
          <p:nvPr>
            <p:ph sz="quarter" idx="10" hasCustomPrompt="1"/>
          </p:nvPr>
        </p:nvSpPr>
        <p:spPr>
          <a:xfrm>
            <a:off x="0" y="6053328"/>
            <a:ext cx="2240280" cy="704087"/>
          </a:xfrm>
        </p:spPr>
        <p:txBody>
          <a:bodyPr anchor="ctr"/>
          <a:lstStyle>
            <a:lvl1pPr marL="0" indent="0" algn="ctr">
              <a:buNone/>
              <a:defRPr/>
            </a:lvl1pPr>
          </a:lstStyle>
          <a:p>
            <a:pPr lvl="0"/>
            <a:r>
              <a:rPr lang="en-US" dirty="0"/>
              <a:t>Enter Date</a:t>
            </a:r>
          </a:p>
        </p:txBody>
      </p:sp>
    </p:spTree>
    <p:extLst>
      <p:ext uri="{BB962C8B-B14F-4D97-AF65-F5344CB8AC3E}">
        <p14:creationId xmlns:p14="http://schemas.microsoft.com/office/powerpoint/2010/main" val="1576018778"/>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51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048000"/>
            <a:ext cx="7620000" cy="3276600"/>
          </a:xfrm>
        </p:spPr>
        <p:txBody>
          <a:bodyPr anchor="t"/>
          <a:lstStyle>
            <a:lvl1pPr marL="0" indent="0" algn="l" eaLnBrk="1" latinLnBrk="0" hangingPunct="1">
              <a:buNone/>
              <a:defRPr sz="1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 name="Title 1"/>
          <p:cNvSpPr>
            <a:spLocks noGrp="1"/>
          </p:cNvSpPr>
          <p:nvPr>
            <p:ph type="title"/>
          </p:nvPr>
        </p:nvSpPr>
        <p:spPr>
          <a:xfrm>
            <a:off x="838200" y="1905000"/>
            <a:ext cx="7620000" cy="990600"/>
          </a:xfrm>
        </p:spPr>
        <p:txBody>
          <a:bodyPr/>
          <a:lstStyle>
            <a:lvl1pPr algn="ctr">
              <a:buNone/>
              <a:defRPr sz="4400" b="0" cap="none">
                <a:solidFill>
                  <a:schemeClr val="tx1"/>
                </a:solidFill>
              </a:defRPr>
            </a:lvl1pPr>
          </a:lstStyle>
          <a:p>
            <a:r>
              <a:rPr kumimoji="0" lang="en-US"/>
              <a:t>Click to edit Master title style</a:t>
            </a:r>
            <a:endParaRPr kumimoji="0" lang="en-US" dirty="0"/>
          </a:p>
        </p:txBody>
      </p:sp>
      <p:sp>
        <p:nvSpPr>
          <p:cNvPr id="10" name="Rectangle 9"/>
          <p:cNvSpPr/>
          <p:nvPr/>
        </p:nvSpPr>
        <p:spPr>
          <a:xfrm>
            <a:off x="0" y="6629400"/>
            <a:ext cx="9144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0" y="0"/>
            <a:ext cx="9144000" cy="2286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a:extLst>
              <a:ext uri="{FF2B5EF4-FFF2-40B4-BE49-F238E27FC236}">
                <a16:creationId xmlns:a16="http://schemas.microsoft.com/office/drawing/2014/main" id="{185E4617-E9AE-47CC-AC95-160452509CCE}"/>
              </a:ext>
            </a:extLst>
          </p:cNvPr>
          <p:cNvSpPr/>
          <p:nvPr/>
        </p:nvSpPr>
        <p:spPr>
          <a:xfrm>
            <a:off x="0" y="6629400"/>
            <a:ext cx="9144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a:extLst>
              <a:ext uri="{FF2B5EF4-FFF2-40B4-BE49-F238E27FC236}">
                <a16:creationId xmlns:a16="http://schemas.microsoft.com/office/drawing/2014/main" id="{F69E12F2-E345-44DC-9DD5-8DA2712A82ED}"/>
              </a:ext>
            </a:extLst>
          </p:cNvPr>
          <p:cNvSpPr/>
          <p:nvPr/>
        </p:nvSpPr>
        <p:spPr>
          <a:xfrm>
            <a:off x="0" y="0"/>
            <a:ext cx="9144000" cy="2286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3" name="Picture 12">
            <a:extLst>
              <a:ext uri="{FF2B5EF4-FFF2-40B4-BE49-F238E27FC236}">
                <a16:creationId xmlns:a16="http://schemas.microsoft.com/office/drawing/2014/main" id="{D17FA577-E722-4A7E-AE6F-525A3584598C}"/>
              </a:ext>
            </a:extLst>
          </p:cNvPr>
          <p:cNvPicPr>
            <a:picLocks noChangeAspect="1"/>
          </p:cNvPicPr>
          <p:nvPr/>
        </p:nvPicPr>
        <p:blipFill rotWithShape="1">
          <a:blip r:embed="rId2">
            <a:extLst>
              <a:ext uri="{28A0092B-C50C-407E-A947-70E740481C1C}">
                <a14:useLocalDpi xmlns:a14="http://schemas.microsoft.com/office/drawing/2010/main" val="0"/>
              </a:ext>
            </a:extLst>
          </a:blip>
          <a:srcRect t="2156" b="29273"/>
          <a:stretch/>
        </p:blipFill>
        <p:spPr>
          <a:xfrm>
            <a:off x="15441" y="250634"/>
            <a:ext cx="2705725" cy="1288974"/>
          </a:xfrm>
          <a:prstGeom prst="rect">
            <a:avLst/>
          </a:prstGeom>
        </p:spPr>
      </p:pic>
    </p:spTree>
    <p:extLst>
      <p:ext uri="{BB962C8B-B14F-4D97-AF65-F5344CB8AC3E}">
        <p14:creationId xmlns:p14="http://schemas.microsoft.com/office/powerpoint/2010/main" val="6770503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extBox 6"/>
          <p:cNvSpPr txBox="1"/>
          <p:nvPr/>
        </p:nvSpPr>
        <p:spPr>
          <a:xfrm>
            <a:off x="4046" y="838200"/>
            <a:ext cx="533400" cy="338554"/>
          </a:xfrm>
          <a:prstGeom prst="rect">
            <a:avLst/>
          </a:prstGeom>
          <a:noFill/>
        </p:spPr>
        <p:txBody>
          <a:bodyPr wrap="square" rtlCol="0">
            <a:spAutoFit/>
          </a:bodyPr>
          <a:lstStyle/>
          <a:p>
            <a:pPr algn="ctr"/>
            <a:fld id="{AE29772E-2B11-4C70-B453-2DD3F9482667}" type="slidenum">
              <a:rPr kumimoji="0" lang="en-US" sz="1600" b="0" kern="1200" smtClean="0">
                <a:solidFill>
                  <a:srgbClr val="008BC9"/>
                </a:solidFill>
                <a:latin typeface="+mn-lt"/>
                <a:ea typeface="+mn-ea"/>
                <a:cs typeface="+mn-cs"/>
              </a:rPr>
              <a:pPr algn="ctr"/>
              <a:t>‹#›</a:t>
            </a:fld>
            <a:endParaRPr kumimoji="0" lang="en-US" sz="1600" b="0" kern="1200" dirty="0">
              <a:solidFill>
                <a:srgbClr val="008BC9"/>
              </a:solidFill>
              <a:latin typeface="+mn-lt"/>
              <a:ea typeface="+mn-ea"/>
              <a:cs typeface="+mn-cs"/>
            </a:endParaRPr>
          </a:p>
        </p:txBody>
      </p:sp>
      <p:sp>
        <p:nvSpPr>
          <p:cNvPr id="16" name="Text Placeholder 15">
            <a:extLst>
              <a:ext uri="{FF2B5EF4-FFF2-40B4-BE49-F238E27FC236}">
                <a16:creationId xmlns:a16="http://schemas.microsoft.com/office/drawing/2014/main" id="{6472CB16-F713-4078-A9C9-E52470CFA00E}"/>
              </a:ext>
            </a:extLst>
          </p:cNvPr>
          <p:cNvSpPr>
            <a:spLocks noGrp="1"/>
          </p:cNvSpPr>
          <p:nvPr>
            <p:ph type="body" sz="quarter" idx="10"/>
          </p:nvPr>
        </p:nvSpPr>
        <p:spPr>
          <a:xfrm>
            <a:off x="607429" y="1371600"/>
            <a:ext cx="8158619"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Placeholder 21">
            <a:extLst>
              <a:ext uri="{FF2B5EF4-FFF2-40B4-BE49-F238E27FC236}">
                <a16:creationId xmlns:a16="http://schemas.microsoft.com/office/drawing/2014/main" id="{3EF49515-3275-41D2-B8FC-E7ED57F17AC9}"/>
              </a:ext>
            </a:extLst>
          </p:cNvPr>
          <p:cNvSpPr>
            <a:spLocks noGrp="1"/>
          </p:cNvSpPr>
          <p:nvPr>
            <p:ph type="title"/>
          </p:nvPr>
        </p:nvSpPr>
        <p:spPr>
          <a:xfrm>
            <a:off x="609600" y="152400"/>
            <a:ext cx="8153400" cy="609600"/>
          </a:xfrm>
          <a:prstGeom prst="rect">
            <a:avLst/>
          </a:prstGeom>
        </p:spPr>
        <p:txBody>
          <a:bodyPr vert="horz" anchor="ctr">
            <a:no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8862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23ED9CA-ECCA-4B2B-B103-F4D4326D1924}" type="slidenum">
              <a:rPr lang="en-US" smtClean="0"/>
              <a:pPr/>
              <a:t>‹#›</a:t>
            </a:fld>
            <a:endParaRPr lang="en-US" dirty="0"/>
          </a:p>
        </p:txBody>
      </p:sp>
      <p:sp>
        <p:nvSpPr>
          <p:cNvPr id="6" name="Title 5">
            <a:extLst>
              <a:ext uri="{FF2B5EF4-FFF2-40B4-BE49-F238E27FC236}">
                <a16:creationId xmlns:a16="http://schemas.microsoft.com/office/drawing/2014/main" id="{91D887CA-B23C-474B-944C-EE9B41A3AF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44449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623ED9CA-ECCA-4B2B-B103-F4D4326D1924}" type="slidenum">
              <a:rPr lang="en-US" smtClean="0"/>
              <a:pPr/>
              <a:t>‹#›</a:t>
            </a:fld>
            <a:endParaRPr lang="en-US"/>
          </a:p>
        </p:txBody>
      </p:sp>
    </p:spTree>
    <p:extLst>
      <p:ext uri="{BB962C8B-B14F-4D97-AF65-F5344CB8AC3E}">
        <p14:creationId xmlns:p14="http://schemas.microsoft.com/office/powerpoint/2010/main" val="322633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057400"/>
            <a:ext cx="3886200" cy="39624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800600" y="2057400"/>
            <a:ext cx="3886200" cy="39624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2" name="Slide Number Placeholder 11"/>
          <p:cNvSpPr>
            <a:spLocks noGrp="1"/>
          </p:cNvSpPr>
          <p:nvPr>
            <p:ph type="sldNum" sz="quarter" idx="16"/>
          </p:nvPr>
        </p:nvSpPr>
        <p:spPr/>
        <p:txBody>
          <a:bodyPr rtlCol="0"/>
          <a:lstStyle/>
          <a:p>
            <a:fld id="{623ED9CA-ECCA-4B2B-B103-F4D4326D1924}" type="slidenum">
              <a:rPr lang="en-US" smtClean="0"/>
              <a:pPr/>
              <a:t>‹#›</a:t>
            </a:fld>
            <a:endParaRPr lang="en-US"/>
          </a:p>
        </p:txBody>
      </p:sp>
      <p:sp>
        <p:nvSpPr>
          <p:cNvPr id="16" name="Text Placeholder 15"/>
          <p:cNvSpPr>
            <a:spLocks noGrp="1"/>
          </p:cNvSpPr>
          <p:nvPr>
            <p:ph type="body" sz="quarter" idx="1"/>
          </p:nvPr>
        </p:nvSpPr>
        <p:spPr>
          <a:xfrm>
            <a:off x="609600" y="1447800"/>
            <a:ext cx="3886200" cy="457200"/>
          </a:xfrm>
          <a:solidFill>
            <a:schemeClr val="accent3"/>
          </a:solidFill>
          <a:ln>
            <a:noFill/>
          </a:ln>
        </p:spPr>
        <p:txBody>
          <a:bodyPr rtlCol="0" anchor="ctr"/>
          <a:lstStyle>
            <a:lvl1pPr marL="0" indent="0">
              <a:buFontTx/>
              <a:buNone/>
              <a:defRPr sz="2000" b="1">
                <a:solidFill>
                  <a:srgbClr val="FFFFFF"/>
                </a:solidFill>
              </a:defRPr>
            </a:lvl1pPr>
          </a:lstStyle>
          <a:p>
            <a:pPr lvl="0" eaLnBrk="1" latinLnBrk="0" hangingPunct="1"/>
            <a:r>
              <a:rPr kumimoji="0" lang="en-US"/>
              <a:t>Edit Master text styles</a:t>
            </a:r>
          </a:p>
        </p:txBody>
      </p:sp>
      <p:sp>
        <p:nvSpPr>
          <p:cNvPr id="15" name="Text Placeholder 14"/>
          <p:cNvSpPr>
            <a:spLocks noGrp="1"/>
          </p:cNvSpPr>
          <p:nvPr>
            <p:ph type="body" sz="quarter" idx="3"/>
          </p:nvPr>
        </p:nvSpPr>
        <p:spPr>
          <a:xfrm>
            <a:off x="4800600" y="1447800"/>
            <a:ext cx="3886200" cy="457200"/>
          </a:xfrm>
          <a:solidFill>
            <a:srgbClr val="92D050"/>
          </a:solidFill>
          <a:ln>
            <a:noFill/>
          </a:ln>
        </p:spPr>
        <p:txBody>
          <a:bodyPr rtlCol="0" anchor="ctr"/>
          <a:lstStyle>
            <a:lvl1pPr marL="0" indent="0">
              <a:buFontTx/>
              <a:buNone/>
              <a:defRPr sz="2000" b="1">
                <a:solidFill>
                  <a:srgbClr val="FFFFFF"/>
                </a:solidFill>
              </a:defRPr>
            </a:lvl1pPr>
          </a:lstStyle>
          <a:p>
            <a:pPr lvl="0" eaLnBrk="1" latinLnBrk="0" hangingPunct="1"/>
            <a:r>
              <a:rPr kumimoji="0" lang="en-US"/>
              <a:t>Edit Master text styles</a:t>
            </a:r>
          </a:p>
        </p:txBody>
      </p:sp>
      <p:sp>
        <p:nvSpPr>
          <p:cNvPr id="17" name="Title 1">
            <a:extLst>
              <a:ext uri="{FF2B5EF4-FFF2-40B4-BE49-F238E27FC236}">
                <a16:creationId xmlns:a16="http://schemas.microsoft.com/office/drawing/2014/main" id="{E864AB4D-2806-4032-A5E0-299FBC5B367A}"/>
              </a:ext>
            </a:extLst>
          </p:cNvPr>
          <p:cNvSpPr>
            <a:spLocks noGrp="1"/>
          </p:cNvSpPr>
          <p:nvPr>
            <p:ph type="title"/>
          </p:nvPr>
        </p:nvSpPr>
        <p:spPr>
          <a:xfrm>
            <a:off x="609600" y="152400"/>
            <a:ext cx="8153400" cy="609600"/>
          </a:xfrm>
        </p:spPr>
        <p:txBody>
          <a:bodyPr/>
          <a:lstStyle/>
          <a:p>
            <a:r>
              <a:rPr lang="en-US"/>
              <a:t>Click to edit Master title style</a:t>
            </a:r>
          </a:p>
        </p:txBody>
      </p:sp>
    </p:spTree>
    <p:extLst>
      <p:ext uri="{BB962C8B-B14F-4D97-AF65-F5344CB8AC3E}">
        <p14:creationId xmlns:p14="http://schemas.microsoft.com/office/powerpoint/2010/main" val="105580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09600" y="1752600"/>
            <a:ext cx="1600200" cy="4419600"/>
          </a:xfrm>
          <a:solidFill>
            <a:schemeClr val="accent2"/>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Title 5">
            <a:extLst>
              <a:ext uri="{FF2B5EF4-FFF2-40B4-BE49-F238E27FC236}">
                <a16:creationId xmlns:a16="http://schemas.microsoft.com/office/drawing/2014/main" id="{1BA03A1A-BF51-475F-BFB7-B89207977EAD}"/>
              </a:ext>
            </a:extLst>
          </p:cNvPr>
          <p:cNvSpPr>
            <a:spLocks noGrp="1"/>
          </p:cNvSpPr>
          <p:nvPr>
            <p:ph type="title"/>
          </p:nvPr>
        </p:nvSpPr>
        <p:spPr>
          <a:xfrm>
            <a:off x="609600" y="152400"/>
            <a:ext cx="8153400" cy="609600"/>
          </a:xfrm>
        </p:spPr>
        <p:txBody>
          <a:bodyPr/>
          <a:lstStyle/>
          <a:p>
            <a:r>
              <a:rPr lang="en-US"/>
              <a:t>Click to edit Master title style</a:t>
            </a:r>
          </a:p>
        </p:txBody>
      </p:sp>
      <p:sp>
        <p:nvSpPr>
          <p:cNvPr id="10" name="Slide Number Placeholder 4">
            <a:extLst>
              <a:ext uri="{FF2B5EF4-FFF2-40B4-BE49-F238E27FC236}">
                <a16:creationId xmlns:a16="http://schemas.microsoft.com/office/drawing/2014/main" id="{DCD52AC8-283A-4642-84E8-60DC4212941C}"/>
              </a:ext>
            </a:extLst>
          </p:cNvPr>
          <p:cNvSpPr>
            <a:spLocks noGrp="1"/>
          </p:cNvSpPr>
          <p:nvPr>
            <p:ph type="sldNum" sz="quarter" idx="12"/>
          </p:nvPr>
        </p:nvSpPr>
        <p:spPr>
          <a:xfrm>
            <a:off x="0" y="875982"/>
            <a:ext cx="533400" cy="244476"/>
          </a:xfrm>
        </p:spPr>
        <p:txBody>
          <a:bodyPr/>
          <a:lstStyle/>
          <a:p>
            <a:fld id="{623ED9CA-ECCA-4B2B-B103-F4D4326D1924}" type="slidenum">
              <a:rPr lang="en-US" smtClean="0"/>
              <a:pPr/>
              <a:t>‹#›</a:t>
            </a:fld>
            <a:endParaRPr lang="en-US"/>
          </a:p>
        </p:txBody>
      </p:sp>
    </p:spTree>
    <p:extLst>
      <p:ext uri="{BB962C8B-B14F-4D97-AF65-F5344CB8AC3E}">
        <p14:creationId xmlns:p14="http://schemas.microsoft.com/office/powerpoint/2010/main" val="406294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solidFill>
                  <a:srgbClr val="008BC9"/>
                </a:solidFill>
              </a:defRPr>
            </a:lvl1pPr>
          </a:lstStyle>
          <a:p>
            <a:fld id="{623ED9CA-ECCA-4B2B-B103-F4D4326D1924}" type="slidenum">
              <a:rPr lang="en-US" smtClean="0"/>
              <a:pPr/>
              <a:t>‹#›</a:t>
            </a:fld>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80697056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21730785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8153400" cy="609600"/>
          </a:xfrm>
          <a:prstGeom prst="rect">
            <a:avLst/>
          </a:prstGeom>
        </p:spPr>
        <p:txBody>
          <a:bodyPr vert="horz" anchor="ctr">
            <a:no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1403858"/>
            <a:ext cx="8153400" cy="4526280"/>
          </a:xfrm>
          <a:prstGeom prst="rect">
            <a:avLst/>
          </a:prstGeom>
        </p:spPr>
        <p:txBody>
          <a:bodyPr vert="horz">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83820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88392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88392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875982"/>
            <a:ext cx="533400" cy="244476"/>
          </a:xfrm>
          <a:prstGeom prst="rect">
            <a:avLst/>
          </a:prstGeom>
        </p:spPr>
        <p:txBody>
          <a:bodyPr vert="horz" anchor="ctr" anchorCtr="0">
            <a:normAutofit/>
          </a:bodyPr>
          <a:lstStyle>
            <a:lvl1pPr algn="ctr" eaLnBrk="1" latinLnBrk="0" hangingPunct="1">
              <a:defRPr kumimoji="0" sz="1600" b="0">
                <a:solidFill>
                  <a:srgbClr val="008BC9"/>
                </a:solidFill>
              </a:defRPr>
            </a:lvl1pPr>
          </a:lstStyle>
          <a:p>
            <a:fld id="{623ED9CA-ECCA-4B2B-B103-F4D4326D1924}" type="slidenum">
              <a:rPr lang="en-US" smtClean="0"/>
              <a:pPr/>
              <a:t>‹#›</a:t>
            </a:fld>
            <a:endParaRPr lang="en-US" dirty="0"/>
          </a:p>
        </p:txBody>
      </p:sp>
      <p:sp>
        <p:nvSpPr>
          <p:cNvPr id="10" name="Rectangle 9"/>
          <p:cNvSpPr/>
          <p:nvPr/>
        </p:nvSpPr>
        <p:spPr>
          <a:xfrm>
            <a:off x="0" y="6629400"/>
            <a:ext cx="9144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a:extLst>
              <a:ext uri="{FF2B5EF4-FFF2-40B4-BE49-F238E27FC236}">
                <a16:creationId xmlns:a16="http://schemas.microsoft.com/office/drawing/2014/main" id="{4DF8394E-28CA-41DD-AD3D-60C5622EAF2E}"/>
              </a:ext>
            </a:extLst>
          </p:cNvPr>
          <p:cNvSpPr/>
          <p:nvPr/>
        </p:nvSpPr>
        <p:spPr>
          <a:xfrm>
            <a:off x="0" y="6629400"/>
            <a:ext cx="9144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7">
            <a:extLst>
              <a:ext uri="{FF2B5EF4-FFF2-40B4-BE49-F238E27FC236}">
                <a16:creationId xmlns:a16="http://schemas.microsoft.com/office/drawing/2014/main" id="{A80862EC-BC90-400F-8BA8-A5AA63B1A13B}"/>
              </a:ext>
            </a:extLst>
          </p:cNvPr>
          <p:cNvSpPr txBox="1">
            <a:spLocks noChangeArrowheads="1"/>
          </p:cNvSpPr>
          <p:nvPr/>
        </p:nvSpPr>
        <p:spPr bwMode="auto">
          <a:xfrm>
            <a:off x="4130243" y="6686802"/>
            <a:ext cx="973023" cy="14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ts val="975"/>
              </a:lnSpc>
            </a:pPr>
            <a:r>
              <a:rPr lang="en-US" sz="1400" b="1" dirty="0">
                <a:solidFill>
                  <a:srgbClr val="03386F"/>
                </a:solidFill>
                <a:latin typeface="+mn-lt"/>
                <a:cs typeface="Times New Roman" panose="02020603050405020304" pitchFamily="18" charset="0"/>
              </a:rPr>
              <a:t>Automation I</a:t>
            </a:r>
            <a:endParaRPr lang="en-CA" sz="1400" b="1" dirty="0">
              <a:solidFill>
                <a:srgbClr val="03386F"/>
              </a:solidFill>
              <a:latin typeface="+mn-lt"/>
              <a:cs typeface="Times New Roman" panose="02020603050405020304" pitchFamily="18" charset="0"/>
            </a:endParaRPr>
          </a:p>
        </p:txBody>
      </p:sp>
      <p:sp>
        <p:nvSpPr>
          <p:cNvPr id="15" name="Slide Number Placeholder 5">
            <a:extLst>
              <a:ext uri="{FF2B5EF4-FFF2-40B4-BE49-F238E27FC236}">
                <a16:creationId xmlns:a16="http://schemas.microsoft.com/office/drawing/2014/main" id="{EBF942DD-E84E-43FA-90C0-B68C968646F6}"/>
              </a:ext>
            </a:extLst>
          </p:cNvPr>
          <p:cNvSpPr txBox="1">
            <a:spLocks/>
          </p:cNvSpPr>
          <p:nvPr/>
        </p:nvSpPr>
        <p:spPr>
          <a:xfrm>
            <a:off x="8699648" y="6588666"/>
            <a:ext cx="444352" cy="338554"/>
          </a:xfrm>
          <a:prstGeom prst="rect">
            <a:avLst/>
          </a:prstGeom>
        </p:spPr>
        <p:txBody>
          <a:bodyPr wrap="none">
            <a:spAutoFit/>
          </a:bodyPr>
          <a:lstStyle>
            <a:defPPr>
              <a:defRPr lang="en-US"/>
            </a:defPPr>
            <a:lvl1pPr marL="0" algn="r" defTabSz="914400" rtl="1" eaLnBrk="1" latinLnBrk="0" hangingPunct="1">
              <a:defRPr sz="1600" b="0" kern="1200">
                <a:solidFill>
                  <a:srgbClr val="03386F"/>
                </a:solidFill>
                <a:latin typeface="Book Antiqua" panose="020406020503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3CA378B-C219-41FA-8E44-C11C6745FC65}" type="slidenum">
              <a:rPr lang="ar-SA" sz="1600" smtClean="0">
                <a:latin typeface="+mj-lt"/>
              </a:rPr>
              <a:pPr>
                <a:defRPr/>
              </a:pPr>
              <a:t>‹#›</a:t>
            </a:fld>
            <a:endParaRPr lang="en-US" sz="1600" dirty="0">
              <a:latin typeface="+mj-lt"/>
            </a:endParaRPr>
          </a:p>
        </p:txBody>
      </p:sp>
      <p:pic>
        <p:nvPicPr>
          <p:cNvPr id="16" name="Picture 15">
            <a:extLst>
              <a:ext uri="{FF2B5EF4-FFF2-40B4-BE49-F238E27FC236}">
                <a16:creationId xmlns:a16="http://schemas.microsoft.com/office/drawing/2014/main" id="{8B4125EC-84C0-4E4C-831A-867BB94C777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48600" y="0"/>
            <a:ext cx="1289140" cy="895613"/>
          </a:xfrm>
          <a:prstGeom prst="rect">
            <a:avLst/>
          </a:prstGeom>
        </p:spPr>
      </p:pic>
    </p:spTree>
    <p:extLst>
      <p:ext uri="{BB962C8B-B14F-4D97-AF65-F5344CB8AC3E}">
        <p14:creationId xmlns:p14="http://schemas.microsoft.com/office/powerpoint/2010/main" val="1495913081"/>
      </p:ext>
    </p:extLst>
  </p:cSld>
  <p:clrMap bg1="lt1" tx1="dk1" bg2="lt2" tx2="dk2" accent1="accent1" accent2="accent2" accent3="accent3" accent4="accent4" accent5="accent5" accent6="accent6" hlink="hlink" folHlink="folHlink"/>
  <p:sldLayoutIdLst>
    <p:sldLayoutId id="2147483786" r:id="rId1"/>
    <p:sldLayoutId id="2147483784" r:id="rId2"/>
    <p:sldLayoutId id="2147483785" r:id="rId3"/>
    <p:sldLayoutId id="2147483787" r:id="rId4"/>
    <p:sldLayoutId id="2147483788" r:id="rId5"/>
    <p:sldLayoutId id="2147483789" r:id="rId6"/>
    <p:sldLayoutId id="2147483792" r:id="rId7"/>
    <p:sldLayoutId id="2147483793" r:id="rId8"/>
    <p:sldLayoutId id="2147483795" r:id="rId9"/>
    <p:sldLayoutId id="2147483791" r:id="rId10"/>
  </p:sldLayoutIdLst>
  <p:hf hdr="0" ftr="0" dt="0"/>
  <p:txStyles>
    <p:titleStyle>
      <a:lvl1pPr algn="l" rtl="0" eaLnBrk="1" latinLnBrk="0" hangingPunct="1">
        <a:spcBef>
          <a:spcPct val="0"/>
        </a:spcBef>
        <a:buNone/>
        <a:defRPr kumimoji="0" lang="en-US" sz="3600" b="0" kern="1200" dirty="0">
          <a:solidFill>
            <a:schemeClr val="tx1"/>
          </a:solidFill>
          <a:latin typeface="+mj-lt"/>
          <a:ea typeface="+mj-ea"/>
          <a:cs typeface="Arial" pitchFamily="34" charset="0"/>
        </a:defRPr>
      </a:lvl1pPr>
    </p:titleStyle>
    <p:bodyStyle>
      <a:lvl1pPr marL="457200" indent="-457200" algn="l" rtl="0" eaLnBrk="1" latinLnBrk="0" hangingPunct="1">
        <a:spcBef>
          <a:spcPts val="700"/>
        </a:spcBef>
        <a:buClr>
          <a:srgbClr val="008BC9"/>
        </a:buClr>
        <a:buSzPct val="100000"/>
        <a:buFont typeface="Wingdings 3" panose="05040102010807070707" pitchFamily="18" charset="2"/>
        <a:buChar char=""/>
        <a:defRPr kumimoji="0" lang="en-US" sz="2900" b="0" kern="1200" dirty="0" smtClean="0">
          <a:solidFill>
            <a:schemeClr val="tx1"/>
          </a:solidFill>
          <a:latin typeface="+mn-lt"/>
          <a:ea typeface="+mn-ea"/>
          <a:cs typeface="+mn-cs"/>
        </a:defRPr>
      </a:lvl1pPr>
      <a:lvl2pPr marL="635000" indent="-406400" algn="l" rtl="0" eaLnBrk="1" latinLnBrk="0" hangingPunct="1">
        <a:spcBef>
          <a:spcPts val="550"/>
        </a:spcBef>
        <a:buClr>
          <a:srgbClr val="008BC9"/>
        </a:buClr>
        <a:buSzPct val="100000"/>
        <a:buFont typeface="Wingdings 3" panose="05040102010807070707" pitchFamily="18" charset="2"/>
        <a:buChar char=""/>
        <a:defRPr kumimoji="0" lang="en-US" sz="2800" b="0" kern="1200" dirty="0" smtClean="0">
          <a:solidFill>
            <a:schemeClr val="tx1"/>
          </a:solidFill>
          <a:latin typeface="+mn-lt"/>
          <a:ea typeface="+mn-ea"/>
          <a:cs typeface="+mn-cs"/>
        </a:defRPr>
      </a:lvl2pPr>
      <a:lvl3pPr marL="800100" indent="-342900" algn="l" rtl="0" eaLnBrk="1" latinLnBrk="0" hangingPunct="1">
        <a:spcBef>
          <a:spcPts val="500"/>
        </a:spcBef>
        <a:buClr>
          <a:srgbClr val="008BC9"/>
        </a:buClr>
        <a:buSzPct val="100000"/>
        <a:buFont typeface="Wingdings 3" panose="05040102010807070707" pitchFamily="18" charset="2"/>
        <a:buChar char=""/>
        <a:defRPr kumimoji="0" lang="en-US" sz="2400" b="0" kern="1200" dirty="0" smtClean="0">
          <a:solidFill>
            <a:schemeClr val="tx1"/>
          </a:solidFill>
          <a:latin typeface="+mn-lt"/>
          <a:ea typeface="+mn-ea"/>
          <a:cs typeface="+mn-cs"/>
        </a:defRPr>
      </a:lvl3pPr>
      <a:lvl4pPr marL="1028700" indent="-330200" algn="l" rtl="0" eaLnBrk="1" latinLnBrk="0" hangingPunct="1">
        <a:spcBef>
          <a:spcPts val="400"/>
        </a:spcBef>
        <a:buClr>
          <a:srgbClr val="008BC9"/>
        </a:buClr>
        <a:buSzPct val="100000"/>
        <a:buFont typeface="Wingdings 3" panose="05040102010807070707" pitchFamily="18" charset="2"/>
        <a:buChar char=""/>
        <a:defRPr kumimoji="0" lang="en-US" sz="2000" b="0" kern="1200" dirty="0" smtClean="0">
          <a:solidFill>
            <a:schemeClr val="tx1"/>
          </a:solidFill>
          <a:latin typeface="+mn-lt"/>
          <a:ea typeface="+mn-ea"/>
          <a:cs typeface="+mn-cs"/>
        </a:defRPr>
      </a:lvl4pPr>
      <a:lvl5pPr marL="1143000" indent="-279400" algn="l" rtl="0" eaLnBrk="1" latinLnBrk="0" hangingPunct="1">
        <a:spcBef>
          <a:spcPts val="400"/>
        </a:spcBef>
        <a:buClr>
          <a:srgbClr val="008BC9"/>
        </a:buClr>
        <a:buSzPct val="100000"/>
        <a:buFont typeface="Wingdings 3" panose="05040102010807070707" pitchFamily="18" charset="2"/>
        <a:buChar char=""/>
        <a:defRPr kumimoji="0" lang="en-US" sz="1800" b="0" kern="1200" dirty="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ites.google.com/site/drahmadtaheraz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A2C-F76D-43FB-A201-776A30A9A8AB}"/>
              </a:ext>
            </a:extLst>
          </p:cNvPr>
          <p:cNvSpPr>
            <a:spLocks noGrp="1"/>
          </p:cNvSpPr>
          <p:nvPr>
            <p:ph type="ctrTitle"/>
          </p:nvPr>
        </p:nvSpPr>
        <p:spPr/>
        <p:txBody>
          <a:bodyPr/>
          <a:lstStyle/>
          <a:p>
            <a:r>
              <a:rPr lang="en-US" dirty="0"/>
              <a:t>Final project automation 1</a:t>
            </a:r>
          </a:p>
        </p:txBody>
      </p:sp>
      <p:sp>
        <p:nvSpPr>
          <p:cNvPr id="3" name="Subtitle 2">
            <a:extLst>
              <a:ext uri="{FF2B5EF4-FFF2-40B4-BE49-F238E27FC236}">
                <a16:creationId xmlns:a16="http://schemas.microsoft.com/office/drawing/2014/main" id="{6DD46904-7307-49A9-83A6-5332BC4C0A54}"/>
              </a:ext>
            </a:extLst>
          </p:cNvPr>
          <p:cNvSpPr>
            <a:spLocks noGrp="1"/>
          </p:cNvSpPr>
          <p:nvPr>
            <p:ph type="subTitle" idx="1"/>
          </p:nvPr>
        </p:nvSpPr>
        <p:spPr/>
        <p:txBody>
          <a:bodyPr>
            <a:normAutofit fontScale="92500" lnSpcReduction="20000"/>
          </a:bodyPr>
          <a:lstStyle/>
          <a:p>
            <a:r>
              <a:rPr lang="en-US" b="1" dirty="0"/>
              <a:t>Design &amp; Implementation of Robotic Infusion Stand.</a:t>
            </a:r>
            <a:endParaRPr lang="en-US" dirty="0"/>
          </a:p>
        </p:txBody>
      </p:sp>
      <p:sp>
        <p:nvSpPr>
          <p:cNvPr id="4" name="Content Placeholder 3">
            <a:extLst>
              <a:ext uri="{FF2B5EF4-FFF2-40B4-BE49-F238E27FC236}">
                <a16:creationId xmlns:a16="http://schemas.microsoft.com/office/drawing/2014/main" id="{17839BAF-D35E-46DF-B91C-D906CD0F7BC4}"/>
              </a:ext>
            </a:extLst>
          </p:cNvPr>
          <p:cNvSpPr>
            <a:spLocks noGrp="1"/>
          </p:cNvSpPr>
          <p:nvPr>
            <p:ph sz="quarter" idx="10"/>
          </p:nvPr>
        </p:nvSpPr>
        <p:spPr>
          <a:xfrm>
            <a:off x="0" y="6050037"/>
            <a:ext cx="2240280" cy="715888"/>
          </a:xfrm>
        </p:spPr>
        <p:txBody>
          <a:bodyPr/>
          <a:lstStyle/>
          <a:p>
            <a:fld id="{C4269411-9609-412E-8250-C67553F87303}" type="datetime1">
              <a:rPr lang="en-US" smtClean="0"/>
              <a:t>17-Dec-17</a:t>
            </a:fld>
            <a:endParaRPr lang="en-US" dirty="0"/>
          </a:p>
        </p:txBody>
      </p:sp>
      <p:sp>
        <p:nvSpPr>
          <p:cNvPr id="5" name="Text Placeholder 4">
            <a:extLst>
              <a:ext uri="{FF2B5EF4-FFF2-40B4-BE49-F238E27FC236}">
                <a16:creationId xmlns:a16="http://schemas.microsoft.com/office/drawing/2014/main" id="{B9FA82D3-5F90-4CD2-9165-10B78F5802AD}"/>
              </a:ext>
            </a:extLst>
          </p:cNvPr>
          <p:cNvSpPr txBox="1">
            <a:spLocks/>
          </p:cNvSpPr>
          <p:nvPr/>
        </p:nvSpPr>
        <p:spPr>
          <a:xfrm>
            <a:off x="609600" y="2296282"/>
            <a:ext cx="6375400" cy="1559681"/>
          </a:xfrm>
          <a:prstGeom prst="rect">
            <a:avLst/>
          </a:prstGeom>
        </p:spPr>
        <p:txBody>
          <a:bodyPr vert="horz" anchor="b">
            <a:normAutofit/>
          </a:bodyPr>
          <a:lstStyle>
            <a:lvl1pPr marL="0" indent="0" algn="l" rtl="0" eaLnBrk="1" latinLnBrk="0" hangingPunct="1">
              <a:spcBef>
                <a:spcPts val="700"/>
              </a:spcBef>
              <a:buClr>
                <a:srgbClr val="008BC9"/>
              </a:buClr>
              <a:buSzPct val="100000"/>
              <a:buFont typeface="Wingdings 3" panose="05040102010807070707" pitchFamily="18" charset="2"/>
              <a:buNone/>
              <a:defRPr kumimoji="0" lang="en-US" sz="2600" b="0" kern="1200">
                <a:solidFill>
                  <a:srgbClr val="FFFFFF"/>
                </a:solidFill>
                <a:latin typeface="+mn-lt"/>
                <a:ea typeface="+mn-ea"/>
                <a:cs typeface="+mn-cs"/>
              </a:defRPr>
            </a:lvl1pPr>
            <a:lvl2pPr marL="457200" indent="0" algn="ctr" rtl="0" eaLnBrk="1" latinLnBrk="0" hangingPunct="1">
              <a:spcBef>
                <a:spcPts val="550"/>
              </a:spcBef>
              <a:buClr>
                <a:srgbClr val="008BC9"/>
              </a:buClr>
              <a:buSzPct val="100000"/>
              <a:buFont typeface="Wingdings 3" panose="05040102010807070707" pitchFamily="18" charset="2"/>
              <a:buNone/>
              <a:defRPr kumimoji="0" lang="en-US" sz="2800" b="0" kern="1200" dirty="0" smtClean="0">
                <a:solidFill>
                  <a:schemeClr val="tx1"/>
                </a:solidFill>
                <a:latin typeface="+mn-lt"/>
                <a:ea typeface="+mn-ea"/>
                <a:cs typeface="+mn-cs"/>
              </a:defRPr>
            </a:lvl2pPr>
            <a:lvl3pPr marL="914400" indent="0" algn="ctr" rtl="0" eaLnBrk="1" latinLnBrk="0" hangingPunct="1">
              <a:spcBef>
                <a:spcPts val="500"/>
              </a:spcBef>
              <a:buClr>
                <a:srgbClr val="008BC9"/>
              </a:buClr>
              <a:buSzPct val="100000"/>
              <a:buFont typeface="Wingdings 3" panose="05040102010807070707" pitchFamily="18" charset="2"/>
              <a:buNone/>
              <a:defRPr kumimoji="0" lang="en-US" sz="2400" b="0" kern="1200" dirty="0" smtClean="0">
                <a:solidFill>
                  <a:schemeClr val="tx1"/>
                </a:solidFill>
                <a:latin typeface="+mn-lt"/>
                <a:ea typeface="+mn-ea"/>
                <a:cs typeface="+mn-cs"/>
              </a:defRPr>
            </a:lvl3pPr>
            <a:lvl4pPr marL="1371600" indent="0" algn="ctr" rtl="0" eaLnBrk="1" latinLnBrk="0" hangingPunct="1">
              <a:spcBef>
                <a:spcPts val="400"/>
              </a:spcBef>
              <a:buClr>
                <a:srgbClr val="008BC9"/>
              </a:buClr>
              <a:buSzPct val="100000"/>
              <a:buFont typeface="Wingdings 3" panose="05040102010807070707" pitchFamily="18" charset="2"/>
              <a:buNone/>
              <a:defRPr kumimoji="0" lang="en-US" sz="2000" b="0" kern="1200" dirty="0" smtClean="0">
                <a:solidFill>
                  <a:schemeClr val="tx1"/>
                </a:solidFill>
                <a:latin typeface="+mn-lt"/>
                <a:ea typeface="+mn-ea"/>
                <a:cs typeface="+mn-cs"/>
              </a:defRPr>
            </a:lvl4pPr>
            <a:lvl5pPr marL="1828800" indent="0" algn="ctr" rtl="0" eaLnBrk="1" latinLnBrk="0" hangingPunct="1">
              <a:spcBef>
                <a:spcPts val="400"/>
              </a:spcBef>
              <a:buClr>
                <a:srgbClr val="008BC9"/>
              </a:buClr>
              <a:buSzPct val="100000"/>
              <a:buFont typeface="Wingdings 3" panose="05040102010807070707" pitchFamily="18" charset="2"/>
              <a:buNone/>
              <a:defRPr kumimoji="0" lang="en-US" sz="1800" b="0" kern="1200" dirty="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000">
                <a:solidFill>
                  <a:schemeClr val="accent3"/>
                </a:solidFill>
              </a:rPr>
              <a:t>Course Instructor: </a:t>
            </a:r>
            <a:r>
              <a:rPr lang="en-US" sz="2000"/>
              <a:t>Dr. Ahmad Taher Azar</a:t>
            </a:r>
          </a:p>
          <a:p>
            <a:r>
              <a:rPr lang="en-US" sz="2000">
                <a:solidFill>
                  <a:schemeClr val="accent3"/>
                </a:solidFill>
              </a:rPr>
              <a:t>Email: </a:t>
            </a:r>
            <a:r>
              <a:rPr lang="en-US" sz="2000"/>
              <a:t>Ahmad_t_azar@ieee.org</a:t>
            </a:r>
          </a:p>
          <a:p>
            <a:r>
              <a:rPr lang="en-US" sz="2000">
                <a:solidFill>
                  <a:schemeClr val="accent3"/>
                </a:solidFill>
              </a:rPr>
              <a:t>Website:</a:t>
            </a:r>
            <a:r>
              <a:rPr lang="en-US" sz="2000"/>
              <a:t> </a:t>
            </a:r>
            <a:r>
              <a:rPr lang="en-US" sz="2000">
                <a:hlinkClick r:id="rId2"/>
              </a:rPr>
              <a:t>https://www.sites.google.com/site/drahmadtaherazar</a:t>
            </a:r>
            <a:endParaRPr lang="en-US" sz="2000" dirty="0"/>
          </a:p>
        </p:txBody>
      </p:sp>
    </p:spTree>
    <p:extLst>
      <p:ext uri="{BB962C8B-B14F-4D97-AF65-F5344CB8AC3E}">
        <p14:creationId xmlns:p14="http://schemas.microsoft.com/office/powerpoint/2010/main" val="334601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23F381-9395-4496-A66F-9F693A956A8C}"/>
              </a:ext>
            </a:extLst>
          </p:cNvPr>
          <p:cNvSpPr>
            <a:spLocks noGrp="1"/>
          </p:cNvSpPr>
          <p:nvPr>
            <p:ph type="body" sz="quarter" idx="10"/>
          </p:nvPr>
        </p:nvSpPr>
        <p:spPr>
          <a:xfrm>
            <a:off x="4686300" y="1335156"/>
            <a:ext cx="4232413" cy="4946374"/>
          </a:xfrm>
        </p:spPr>
        <p:txBody>
          <a:bodyPr>
            <a:normAutofit/>
          </a:bodyPr>
          <a:lstStyle/>
          <a:p>
            <a:pPr marL="0" indent="0">
              <a:buNone/>
            </a:pPr>
            <a:r>
              <a:rPr lang="en-US" sz="2000" dirty="0"/>
              <a:t>Joystick is theoretically made up of two potentiometers which are connected to the analog inputs of the microcontroller (Arduino Mega). This joystick will have values from 0 to 1023.</a:t>
            </a:r>
          </a:p>
          <a:p>
            <a:r>
              <a:rPr lang="en-US" sz="2000" dirty="0"/>
              <a:t>Value of the joystick on both axes (x-axis &amp; y-axis) is 512 when the joystick stays in the </a:t>
            </a:r>
            <a:r>
              <a:rPr lang="en-US" sz="2000" dirty="0" err="1"/>
              <a:t>centre</a:t>
            </a:r>
            <a:r>
              <a:rPr lang="en-US" sz="2000" dirty="0"/>
              <a:t> position.</a:t>
            </a:r>
          </a:p>
          <a:p>
            <a:pPr marL="0" indent="0">
              <a:buNone/>
            </a:pPr>
            <a:endParaRPr lang="en-US" sz="2000" dirty="0"/>
          </a:p>
        </p:txBody>
      </p:sp>
      <p:sp>
        <p:nvSpPr>
          <p:cNvPr id="3" name="Title 2">
            <a:extLst>
              <a:ext uri="{FF2B5EF4-FFF2-40B4-BE49-F238E27FC236}">
                <a16:creationId xmlns:a16="http://schemas.microsoft.com/office/drawing/2014/main" id="{7EF64F2F-563D-406B-AF0A-87088C531941}"/>
              </a:ext>
            </a:extLst>
          </p:cNvPr>
          <p:cNvSpPr>
            <a:spLocks noGrp="1"/>
          </p:cNvSpPr>
          <p:nvPr>
            <p:ph type="title"/>
          </p:nvPr>
        </p:nvSpPr>
        <p:spPr/>
        <p:txBody>
          <a:bodyPr/>
          <a:lstStyle/>
          <a:p>
            <a:r>
              <a:rPr lang="en-US" dirty="0"/>
              <a:t>Concept of Joystick</a:t>
            </a:r>
          </a:p>
        </p:txBody>
      </p:sp>
      <p:grpSp>
        <p:nvGrpSpPr>
          <p:cNvPr id="6" name="Group 5">
            <a:extLst>
              <a:ext uri="{FF2B5EF4-FFF2-40B4-BE49-F238E27FC236}">
                <a16:creationId xmlns:a16="http://schemas.microsoft.com/office/drawing/2014/main" id="{344BEB84-40CD-4891-BFE3-0B89BB16EBEE}"/>
              </a:ext>
            </a:extLst>
          </p:cNvPr>
          <p:cNvGrpSpPr/>
          <p:nvPr/>
        </p:nvGrpSpPr>
        <p:grpSpPr>
          <a:xfrm>
            <a:off x="225287" y="1696278"/>
            <a:ext cx="3776870" cy="4121426"/>
            <a:chOff x="111405" y="1527313"/>
            <a:chExt cx="4484928" cy="4568687"/>
          </a:xfrm>
        </p:grpSpPr>
        <p:pic>
          <p:nvPicPr>
            <p:cNvPr id="4" name="Picture 3">
              <a:extLst>
                <a:ext uri="{FF2B5EF4-FFF2-40B4-BE49-F238E27FC236}">
                  <a16:creationId xmlns:a16="http://schemas.microsoft.com/office/drawing/2014/main" id="{F7743355-C2FA-47FC-BDE7-08757153A67A}"/>
                </a:ext>
              </a:extLst>
            </p:cNvPr>
            <p:cNvPicPr>
              <a:picLocks noChangeAspect="1"/>
            </p:cNvPicPr>
            <p:nvPr/>
          </p:nvPicPr>
          <p:blipFill>
            <a:blip r:embed="rId2"/>
            <a:stretch>
              <a:fillRect/>
            </a:stretch>
          </p:blipFill>
          <p:spPr>
            <a:xfrm>
              <a:off x="111405" y="1527313"/>
              <a:ext cx="4484928" cy="4568687"/>
            </a:xfrm>
            <a:prstGeom prst="rect">
              <a:avLst/>
            </a:prstGeom>
          </p:spPr>
        </p:pic>
        <p:sp>
          <p:nvSpPr>
            <p:cNvPr id="5" name="Rectangle 4">
              <a:extLst>
                <a:ext uri="{FF2B5EF4-FFF2-40B4-BE49-F238E27FC236}">
                  <a16:creationId xmlns:a16="http://schemas.microsoft.com/office/drawing/2014/main" id="{1420B844-6ED9-475B-84A3-8066FDD6766C}"/>
                </a:ext>
              </a:extLst>
            </p:cNvPr>
            <p:cNvSpPr/>
            <p:nvPr/>
          </p:nvSpPr>
          <p:spPr>
            <a:xfrm>
              <a:off x="2226365" y="5194852"/>
              <a:ext cx="1510748" cy="8083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08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53FFB0-ECA1-4A72-9CD3-CED958115168}"/>
              </a:ext>
            </a:extLst>
          </p:cNvPr>
          <p:cNvSpPr>
            <a:spLocks noGrp="1"/>
          </p:cNvSpPr>
          <p:nvPr>
            <p:ph type="body" sz="quarter" idx="10"/>
          </p:nvPr>
        </p:nvSpPr>
        <p:spPr/>
        <p:txBody>
          <a:bodyPr>
            <a:normAutofit/>
          </a:bodyPr>
          <a:lstStyle/>
          <a:p>
            <a:pPr marL="0" indent="0">
              <a:buNone/>
            </a:pPr>
            <a:r>
              <a:rPr lang="en-US" sz="2000" dirty="0"/>
              <a:t>	The overall design of this Robotic Infusion Stand consists of 2 layers of base, wheels, a stand with a joystick. This Robotic Infusion Stand is designed in a triangle shape in order to ease the placement of distance sensors. Three distance sensors will be located at 3 different sides in order to provide an accurate motion sensing. In order to maximize the availability of the space, we installed  the Arduino Mega, L298N H bridge, breadboard on upper side of the first base. Below side of the first base is attached with a L-shape motor hubs, motors, 65mm wheels &amp; caster ball wheel. On the second base, we installed fours 3.5V Li-Ion batteries to make sure that the </a:t>
            </a:r>
            <a:r>
              <a:rPr lang="en-US" sz="2000" dirty="0" err="1"/>
              <a:t>centre</a:t>
            </a:r>
            <a:r>
              <a:rPr lang="en-US" sz="2000" dirty="0"/>
              <a:t> of mass is located above the pivot point.  Then, a stand is placed on the first base connected through the second base with a hole in the middle of the base itself. Joystick is placed on the highest point of the Robotic Infusion Stand itself which is on the stand with a strip attached to the joystick. </a:t>
            </a:r>
          </a:p>
        </p:txBody>
      </p:sp>
      <p:sp>
        <p:nvSpPr>
          <p:cNvPr id="3" name="Title 2">
            <a:extLst>
              <a:ext uri="{FF2B5EF4-FFF2-40B4-BE49-F238E27FC236}">
                <a16:creationId xmlns:a16="http://schemas.microsoft.com/office/drawing/2014/main" id="{8874A63C-35E4-4340-BA2E-5D2CEFC51CD4}"/>
              </a:ext>
            </a:extLst>
          </p:cNvPr>
          <p:cNvSpPr>
            <a:spLocks noGrp="1"/>
          </p:cNvSpPr>
          <p:nvPr>
            <p:ph type="title"/>
          </p:nvPr>
        </p:nvSpPr>
        <p:spPr/>
        <p:txBody>
          <a:bodyPr/>
          <a:lstStyle/>
          <a:p>
            <a:r>
              <a:rPr lang="en-US" dirty="0"/>
              <a:t>Hardware Design (</a:t>
            </a:r>
            <a:r>
              <a:rPr lang="en-US" dirty="0" err="1"/>
              <a:t>i</a:t>
            </a:r>
            <a:r>
              <a:rPr lang="en-US" dirty="0"/>
              <a:t>)</a:t>
            </a:r>
          </a:p>
        </p:txBody>
      </p:sp>
    </p:spTree>
    <p:extLst>
      <p:ext uri="{BB962C8B-B14F-4D97-AF65-F5344CB8AC3E}">
        <p14:creationId xmlns:p14="http://schemas.microsoft.com/office/powerpoint/2010/main" val="255724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9EB1D9-4FEB-4A94-AE88-57B5750388D7}"/>
              </a:ext>
            </a:extLst>
          </p:cNvPr>
          <p:cNvSpPr>
            <a:spLocks noGrp="1"/>
          </p:cNvSpPr>
          <p:nvPr>
            <p:ph type="body" sz="quarter" idx="10"/>
          </p:nvPr>
        </p:nvSpPr>
        <p:spPr>
          <a:xfrm>
            <a:off x="607429" y="5804452"/>
            <a:ext cx="8158619" cy="609600"/>
          </a:xfrm>
        </p:spPr>
        <p:txBody>
          <a:bodyPr>
            <a:noAutofit/>
          </a:bodyPr>
          <a:lstStyle/>
          <a:p>
            <a:pPr marL="0" indent="0">
              <a:buNone/>
            </a:pPr>
            <a:r>
              <a:rPr lang="en-US" sz="2000" dirty="0"/>
              <a:t>Figure x: Hardware Design (ii). (a) Top View. (b) Top-Back View.</a:t>
            </a:r>
          </a:p>
        </p:txBody>
      </p:sp>
      <p:sp>
        <p:nvSpPr>
          <p:cNvPr id="3" name="Title 2">
            <a:extLst>
              <a:ext uri="{FF2B5EF4-FFF2-40B4-BE49-F238E27FC236}">
                <a16:creationId xmlns:a16="http://schemas.microsoft.com/office/drawing/2014/main" id="{906DA1BC-B071-4EF8-B9F0-17F1FE671404}"/>
              </a:ext>
            </a:extLst>
          </p:cNvPr>
          <p:cNvSpPr>
            <a:spLocks noGrp="1"/>
          </p:cNvSpPr>
          <p:nvPr>
            <p:ph type="title"/>
          </p:nvPr>
        </p:nvSpPr>
        <p:spPr/>
        <p:txBody>
          <a:bodyPr/>
          <a:lstStyle/>
          <a:p>
            <a:r>
              <a:rPr lang="en-US" dirty="0"/>
              <a:t>Hardware Design (ii)</a:t>
            </a:r>
          </a:p>
        </p:txBody>
      </p:sp>
      <p:pic>
        <p:nvPicPr>
          <p:cNvPr id="11" name="Picture 10">
            <a:extLst>
              <a:ext uri="{FF2B5EF4-FFF2-40B4-BE49-F238E27FC236}">
                <a16:creationId xmlns:a16="http://schemas.microsoft.com/office/drawing/2014/main" id="{444827DE-0C03-43E5-BE7D-C5F6D5E6A42E}"/>
              </a:ext>
            </a:extLst>
          </p:cNvPr>
          <p:cNvPicPr>
            <a:picLocks noChangeAspect="1"/>
          </p:cNvPicPr>
          <p:nvPr/>
        </p:nvPicPr>
        <p:blipFill rotWithShape="1">
          <a:blip r:embed="rId2">
            <a:extLst>
              <a:ext uri="{28A0092B-C50C-407E-A947-70E740481C1C}">
                <a14:useLocalDpi xmlns:a14="http://schemas.microsoft.com/office/drawing/2010/main" val="0"/>
              </a:ext>
            </a:extLst>
          </a:blip>
          <a:srcRect l="25217" t="3905" r="25652" b="12325"/>
          <a:stretch/>
        </p:blipFill>
        <p:spPr>
          <a:xfrm rot="16200000">
            <a:off x="944649" y="1603000"/>
            <a:ext cx="3208606" cy="3625061"/>
          </a:xfrm>
          <a:prstGeom prst="rect">
            <a:avLst/>
          </a:prstGeom>
        </p:spPr>
      </p:pic>
      <p:pic>
        <p:nvPicPr>
          <p:cNvPr id="13" name="Picture 12">
            <a:extLst>
              <a:ext uri="{FF2B5EF4-FFF2-40B4-BE49-F238E27FC236}">
                <a16:creationId xmlns:a16="http://schemas.microsoft.com/office/drawing/2014/main" id="{3E6F534B-6D6B-45B3-86EF-488394A9B788}"/>
              </a:ext>
            </a:extLst>
          </p:cNvPr>
          <p:cNvPicPr>
            <a:picLocks noChangeAspect="1"/>
          </p:cNvPicPr>
          <p:nvPr/>
        </p:nvPicPr>
        <p:blipFill rotWithShape="1">
          <a:blip r:embed="rId3">
            <a:extLst>
              <a:ext uri="{28A0092B-C50C-407E-A947-70E740481C1C}">
                <a14:useLocalDpi xmlns:a14="http://schemas.microsoft.com/office/drawing/2010/main" val="0"/>
              </a:ext>
            </a:extLst>
          </a:blip>
          <a:srcRect l="32815" t="16841" r="32650" b="21712"/>
          <a:stretch/>
        </p:blipFill>
        <p:spPr>
          <a:xfrm rot="5400000">
            <a:off x="4874402" y="1524828"/>
            <a:ext cx="3235542" cy="3808343"/>
          </a:xfrm>
          <a:prstGeom prst="rect">
            <a:avLst/>
          </a:prstGeom>
        </p:spPr>
      </p:pic>
      <p:sp>
        <p:nvSpPr>
          <p:cNvPr id="18" name="Rectangle 17">
            <a:extLst>
              <a:ext uri="{FF2B5EF4-FFF2-40B4-BE49-F238E27FC236}">
                <a16:creationId xmlns:a16="http://schemas.microsoft.com/office/drawing/2014/main" id="{EBA70E05-BD2D-497C-94A9-7FB8B17100ED}"/>
              </a:ext>
            </a:extLst>
          </p:cNvPr>
          <p:cNvSpPr/>
          <p:nvPr/>
        </p:nvSpPr>
        <p:spPr>
          <a:xfrm>
            <a:off x="736420" y="5101992"/>
            <a:ext cx="3625061"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9" name="Rectangle 18">
            <a:extLst>
              <a:ext uri="{FF2B5EF4-FFF2-40B4-BE49-F238E27FC236}">
                <a16:creationId xmlns:a16="http://schemas.microsoft.com/office/drawing/2014/main" id="{898E2F99-F9B8-45E0-890F-B8B5128EA777}"/>
              </a:ext>
            </a:extLst>
          </p:cNvPr>
          <p:cNvSpPr/>
          <p:nvPr/>
        </p:nvSpPr>
        <p:spPr>
          <a:xfrm>
            <a:off x="4551132" y="5125839"/>
            <a:ext cx="3856448"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Tree>
    <p:extLst>
      <p:ext uri="{BB962C8B-B14F-4D97-AF65-F5344CB8AC3E}">
        <p14:creationId xmlns:p14="http://schemas.microsoft.com/office/powerpoint/2010/main" val="304210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F315F3-FDB9-42D3-93A2-1C3A49FDB6F8}"/>
              </a:ext>
            </a:extLst>
          </p:cNvPr>
          <p:cNvSpPr>
            <a:spLocks noGrp="1"/>
          </p:cNvSpPr>
          <p:nvPr>
            <p:ph type="body" sz="quarter" idx="10"/>
          </p:nvPr>
        </p:nvSpPr>
        <p:spPr>
          <a:xfrm>
            <a:off x="607428" y="5861014"/>
            <a:ext cx="8158619" cy="609600"/>
          </a:xfrm>
        </p:spPr>
        <p:txBody>
          <a:bodyPr>
            <a:normAutofit/>
          </a:bodyPr>
          <a:lstStyle/>
          <a:p>
            <a:pPr marL="0" indent="0">
              <a:buNone/>
            </a:pPr>
            <a:r>
              <a:rPr lang="en-US" sz="2000" dirty="0"/>
              <a:t>Figure x: Hardware Design (iii). (a) Front View. (b) Side View. (c) Back View</a:t>
            </a:r>
          </a:p>
        </p:txBody>
      </p:sp>
      <p:sp>
        <p:nvSpPr>
          <p:cNvPr id="3" name="Title 2">
            <a:extLst>
              <a:ext uri="{FF2B5EF4-FFF2-40B4-BE49-F238E27FC236}">
                <a16:creationId xmlns:a16="http://schemas.microsoft.com/office/drawing/2014/main" id="{5EB3940F-A505-4E2B-8DA3-7D0759931E2B}"/>
              </a:ext>
            </a:extLst>
          </p:cNvPr>
          <p:cNvSpPr>
            <a:spLocks noGrp="1"/>
          </p:cNvSpPr>
          <p:nvPr>
            <p:ph type="title"/>
          </p:nvPr>
        </p:nvSpPr>
        <p:spPr/>
        <p:txBody>
          <a:bodyPr/>
          <a:lstStyle/>
          <a:p>
            <a:r>
              <a:rPr lang="en-US" dirty="0"/>
              <a:t>Hardware Design (iii)</a:t>
            </a:r>
          </a:p>
        </p:txBody>
      </p:sp>
      <p:pic>
        <p:nvPicPr>
          <p:cNvPr id="4" name="Picture 3">
            <a:extLst>
              <a:ext uri="{FF2B5EF4-FFF2-40B4-BE49-F238E27FC236}">
                <a16:creationId xmlns:a16="http://schemas.microsoft.com/office/drawing/2014/main" id="{27E14638-AAA6-427B-BB14-97CFB509816F}"/>
              </a:ext>
            </a:extLst>
          </p:cNvPr>
          <p:cNvPicPr>
            <a:picLocks noChangeAspect="1"/>
          </p:cNvPicPr>
          <p:nvPr/>
        </p:nvPicPr>
        <p:blipFill rotWithShape="1">
          <a:blip r:embed="rId2">
            <a:extLst>
              <a:ext uri="{28A0092B-C50C-407E-A947-70E740481C1C}">
                <a14:useLocalDpi xmlns:a14="http://schemas.microsoft.com/office/drawing/2010/main" val="0"/>
              </a:ext>
            </a:extLst>
          </a:blip>
          <a:srcRect l="11160" t="8061" r="10834" b="23261"/>
          <a:stretch/>
        </p:blipFill>
        <p:spPr>
          <a:xfrm rot="16200000">
            <a:off x="4803913" y="2092943"/>
            <a:ext cx="4259526" cy="2484887"/>
          </a:xfrm>
          <a:prstGeom prst="rect">
            <a:avLst/>
          </a:prstGeom>
        </p:spPr>
      </p:pic>
      <p:pic>
        <p:nvPicPr>
          <p:cNvPr id="5" name="Picture 4">
            <a:extLst>
              <a:ext uri="{FF2B5EF4-FFF2-40B4-BE49-F238E27FC236}">
                <a16:creationId xmlns:a16="http://schemas.microsoft.com/office/drawing/2014/main" id="{A81E8984-E6F4-4612-92C7-93BE4B152DF6}"/>
              </a:ext>
            </a:extLst>
          </p:cNvPr>
          <p:cNvPicPr>
            <a:picLocks noChangeAspect="1"/>
          </p:cNvPicPr>
          <p:nvPr/>
        </p:nvPicPr>
        <p:blipFill rotWithShape="1">
          <a:blip r:embed="rId3">
            <a:extLst>
              <a:ext uri="{28A0092B-C50C-407E-A947-70E740481C1C}">
                <a14:useLocalDpi xmlns:a14="http://schemas.microsoft.com/office/drawing/2010/main" val="0"/>
              </a:ext>
            </a:extLst>
          </a:blip>
          <a:srcRect l="33610" t="3906" r="35074" b="4670"/>
          <a:stretch/>
        </p:blipFill>
        <p:spPr>
          <a:xfrm>
            <a:off x="3273379" y="1205625"/>
            <a:ext cx="2182619" cy="4222159"/>
          </a:xfrm>
          <a:prstGeom prst="rect">
            <a:avLst/>
          </a:prstGeom>
        </p:spPr>
      </p:pic>
      <p:pic>
        <p:nvPicPr>
          <p:cNvPr id="7" name="Picture 6">
            <a:extLst>
              <a:ext uri="{FF2B5EF4-FFF2-40B4-BE49-F238E27FC236}">
                <a16:creationId xmlns:a16="http://schemas.microsoft.com/office/drawing/2014/main" id="{A1804606-515E-47E5-9B36-9ABF1AA2EAF6}"/>
              </a:ext>
            </a:extLst>
          </p:cNvPr>
          <p:cNvPicPr>
            <a:picLocks noChangeAspect="1"/>
          </p:cNvPicPr>
          <p:nvPr/>
        </p:nvPicPr>
        <p:blipFill rotWithShape="1">
          <a:blip r:embed="rId4">
            <a:extLst>
              <a:ext uri="{28A0092B-C50C-407E-A947-70E740481C1C}">
                <a14:useLocalDpi xmlns:a14="http://schemas.microsoft.com/office/drawing/2010/main" val="0"/>
              </a:ext>
            </a:extLst>
          </a:blip>
          <a:srcRect l="10870" t="13304" r="10834" b="18669"/>
          <a:stretch/>
        </p:blipFill>
        <p:spPr>
          <a:xfrm rot="5400000">
            <a:off x="-288293" y="2101346"/>
            <a:ext cx="4222159" cy="2430716"/>
          </a:xfrm>
          <a:prstGeom prst="rect">
            <a:avLst/>
          </a:prstGeom>
        </p:spPr>
      </p:pic>
      <p:sp>
        <p:nvSpPr>
          <p:cNvPr id="8" name="Rectangle 7">
            <a:extLst>
              <a:ext uri="{FF2B5EF4-FFF2-40B4-BE49-F238E27FC236}">
                <a16:creationId xmlns:a16="http://schemas.microsoft.com/office/drawing/2014/main" id="{CF1522EA-CE4C-4EB3-9EBE-61D1D662AD09}"/>
              </a:ext>
            </a:extLst>
          </p:cNvPr>
          <p:cNvSpPr/>
          <p:nvPr/>
        </p:nvSpPr>
        <p:spPr>
          <a:xfrm>
            <a:off x="607428" y="5425032"/>
            <a:ext cx="2430718"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9" name="Rectangle 8">
            <a:extLst>
              <a:ext uri="{FF2B5EF4-FFF2-40B4-BE49-F238E27FC236}">
                <a16:creationId xmlns:a16="http://schemas.microsoft.com/office/drawing/2014/main" id="{8C398F57-3258-44CC-8EC3-9ABD7F0559E9}"/>
              </a:ext>
            </a:extLst>
          </p:cNvPr>
          <p:cNvSpPr/>
          <p:nvPr/>
        </p:nvSpPr>
        <p:spPr>
          <a:xfrm>
            <a:off x="3273378" y="5401994"/>
            <a:ext cx="2182620"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Rectangle 11">
            <a:extLst>
              <a:ext uri="{FF2B5EF4-FFF2-40B4-BE49-F238E27FC236}">
                <a16:creationId xmlns:a16="http://schemas.microsoft.com/office/drawing/2014/main" id="{37D49736-AE73-4B06-BF37-FA70A038A065}"/>
              </a:ext>
            </a:extLst>
          </p:cNvPr>
          <p:cNvSpPr/>
          <p:nvPr/>
        </p:nvSpPr>
        <p:spPr>
          <a:xfrm>
            <a:off x="5691230" y="5412137"/>
            <a:ext cx="2484888"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Tree>
    <p:extLst>
      <p:ext uri="{BB962C8B-B14F-4D97-AF65-F5344CB8AC3E}">
        <p14:creationId xmlns:p14="http://schemas.microsoft.com/office/powerpoint/2010/main" val="274286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3A05A9-D742-4DD1-865F-9F52A626AB24}"/>
              </a:ext>
            </a:extLst>
          </p:cNvPr>
          <p:cNvSpPr>
            <a:spLocks noGrp="1"/>
          </p:cNvSpPr>
          <p:nvPr>
            <p:ph type="body" sz="quarter" idx="10"/>
          </p:nvPr>
        </p:nvSpPr>
        <p:spPr/>
        <p:txBody>
          <a:bodyPr>
            <a:normAutofit fontScale="92500" lnSpcReduction="20000"/>
          </a:bodyPr>
          <a:lstStyle/>
          <a:p>
            <a:pPr marL="0" indent="0">
              <a:buNone/>
            </a:pPr>
            <a:r>
              <a:rPr lang="en-US" sz="2000" dirty="0"/>
              <a:t>	In conclusion, our Robotic Infusion Stand is working as what we desired. Our Robotic Infusion Stand is able to maneuver with an input given on the joystick by the strip reaction and try to follow the person who is in control of the strip. Our Robotic Infusion Stand also able to avoid the obstacles. </a:t>
            </a:r>
          </a:p>
          <a:p>
            <a:pPr marL="0" indent="0">
              <a:buNone/>
            </a:pPr>
            <a:r>
              <a:rPr lang="en-US" sz="2000" dirty="0"/>
              <a:t>	Besides, below are some recommendations that we can do for the future work:</a:t>
            </a:r>
          </a:p>
          <a:p>
            <a:r>
              <a:rPr lang="en-US" sz="2000" dirty="0"/>
              <a:t>Improving current joystick module with more quantity of potentiometers, so that we are able to get more accurate location.</a:t>
            </a:r>
          </a:p>
          <a:p>
            <a:r>
              <a:rPr lang="en-US" sz="2000" dirty="0"/>
              <a:t>Transforming the current joystick into an advanced drive though automating the Robotic Infusion Stand.</a:t>
            </a:r>
          </a:p>
          <a:p>
            <a:r>
              <a:rPr lang="en-US" sz="2000" dirty="0"/>
              <a:t>Implement an alarm system to alert the patients &amp; nurses when the bag of fluids were emptied.</a:t>
            </a:r>
          </a:p>
          <a:p>
            <a:r>
              <a:rPr lang="en-US" sz="2000" dirty="0"/>
              <a:t>Improving the drive of motors between the transmitting side &amp; receiving side of Robotic Infusion Stand.</a:t>
            </a:r>
          </a:p>
          <a:p>
            <a:r>
              <a:rPr lang="en-US" sz="2000" dirty="0"/>
              <a:t>Optimize obstacle detection with a wider range.</a:t>
            </a:r>
          </a:p>
          <a:p>
            <a:r>
              <a:rPr lang="en-US" sz="2000" dirty="0"/>
              <a:t>Implement a non human intervention whereby the Robotic Infusion Stand is not directly tether to the patient.</a:t>
            </a:r>
          </a:p>
        </p:txBody>
      </p:sp>
      <p:sp>
        <p:nvSpPr>
          <p:cNvPr id="3" name="Title 2">
            <a:extLst>
              <a:ext uri="{FF2B5EF4-FFF2-40B4-BE49-F238E27FC236}">
                <a16:creationId xmlns:a16="http://schemas.microsoft.com/office/drawing/2014/main" id="{11B6C5CC-0394-4621-A824-420B862F12DF}"/>
              </a:ext>
            </a:extLst>
          </p:cNvPr>
          <p:cNvSpPr>
            <a:spLocks noGrp="1"/>
          </p:cNvSpPr>
          <p:nvPr>
            <p:ph type="title"/>
          </p:nvPr>
        </p:nvSpPr>
        <p:spPr/>
        <p:txBody>
          <a:bodyPr/>
          <a:lstStyle/>
          <a:p>
            <a:r>
              <a:rPr lang="en-US" dirty="0"/>
              <a:t>Conclusion &amp; Future Work</a:t>
            </a:r>
          </a:p>
        </p:txBody>
      </p:sp>
    </p:spTree>
    <p:extLst>
      <p:ext uri="{BB962C8B-B14F-4D97-AF65-F5344CB8AC3E}">
        <p14:creationId xmlns:p14="http://schemas.microsoft.com/office/powerpoint/2010/main" val="309669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5" descr="thank-you.jpg">
            <a:extLst>
              <a:ext uri="{FF2B5EF4-FFF2-40B4-BE49-F238E27FC236}">
                <a16:creationId xmlns:a16="http://schemas.microsoft.com/office/drawing/2014/main" id="{8F195E6B-AACF-4D09-A4AC-FE213C2ECADB}"/>
              </a:ext>
            </a:extLst>
          </p:cNvPr>
          <p:cNvPicPr>
            <a:picLocks noChangeAspect="1"/>
          </p:cNvPicPr>
          <p:nvPr/>
        </p:nvPicPr>
        <p:blipFill>
          <a:blip r:embed="rId2">
            <a:extLst>
              <a:ext uri="{28A0092B-C50C-407E-A947-70E740481C1C}">
                <a14:useLocalDpi xmlns:a14="http://schemas.microsoft.com/office/drawing/2010/main" val="0"/>
              </a:ext>
            </a:extLst>
          </a:blip>
          <a:srcRect l="10989" r="1098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06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4E0886-60A1-4672-A106-93E7F8729231}"/>
              </a:ext>
            </a:extLst>
          </p:cNvPr>
          <p:cNvSpPr>
            <a:spLocks noGrp="1"/>
          </p:cNvSpPr>
          <p:nvPr>
            <p:ph type="body" sz="quarter" idx="10"/>
          </p:nvPr>
        </p:nvSpPr>
        <p:spPr/>
        <p:txBody>
          <a:bodyPr/>
          <a:lstStyle/>
          <a:p>
            <a:pPr marL="514350" indent="-514350">
              <a:buAutoNum type="arabicPeriod"/>
            </a:pPr>
            <a:r>
              <a:rPr lang="en-US" dirty="0" err="1"/>
              <a:t>Hedaya</a:t>
            </a:r>
            <a:r>
              <a:rPr lang="en-US" dirty="0"/>
              <a:t> Ali (ID 171103)</a:t>
            </a:r>
          </a:p>
          <a:p>
            <a:pPr marL="514350" indent="-514350">
              <a:buAutoNum type="arabicPeriod"/>
            </a:pPr>
            <a:r>
              <a:rPr lang="en-US" dirty="0" err="1"/>
              <a:t>Mohd</a:t>
            </a:r>
            <a:r>
              <a:rPr lang="en-US" dirty="0"/>
              <a:t> Saiful Akmal Bin </a:t>
            </a:r>
            <a:r>
              <a:rPr lang="en-US" dirty="0" err="1"/>
              <a:t>Razali</a:t>
            </a:r>
            <a:r>
              <a:rPr lang="en-US" dirty="0"/>
              <a:t> (ID 171021)</a:t>
            </a:r>
          </a:p>
          <a:p>
            <a:pPr marL="514350" indent="-514350">
              <a:buAutoNum type="arabicPeriod"/>
            </a:pPr>
            <a:r>
              <a:rPr lang="en-US" dirty="0"/>
              <a:t>Gabriel de Brito Silva (ID 171020)</a:t>
            </a:r>
          </a:p>
          <a:p>
            <a:pPr marL="514350" indent="-514350">
              <a:buFont typeface="Wingdings 3" panose="05040102010807070707" pitchFamily="18" charset="2"/>
              <a:buAutoNum type="arabicPeriod"/>
            </a:pPr>
            <a:r>
              <a:rPr lang="en-US" dirty="0"/>
              <a:t>Berit Adina Haendel (ID 171018)</a:t>
            </a:r>
          </a:p>
          <a:p>
            <a:pPr marL="514350" indent="-514350">
              <a:buAutoNum type="arabicPeriod"/>
            </a:pPr>
            <a:endParaRPr lang="en-US" dirty="0"/>
          </a:p>
        </p:txBody>
      </p:sp>
      <p:sp>
        <p:nvSpPr>
          <p:cNvPr id="4" name="Title 3">
            <a:extLst>
              <a:ext uri="{FF2B5EF4-FFF2-40B4-BE49-F238E27FC236}">
                <a16:creationId xmlns:a16="http://schemas.microsoft.com/office/drawing/2014/main" id="{B29D14A1-00B9-4757-AA54-8E994AC12F24}"/>
              </a:ext>
            </a:extLst>
          </p:cNvPr>
          <p:cNvSpPr>
            <a:spLocks noGrp="1"/>
          </p:cNvSpPr>
          <p:nvPr>
            <p:ph type="title"/>
          </p:nvPr>
        </p:nvSpPr>
        <p:spPr/>
        <p:txBody>
          <a:bodyPr/>
          <a:lstStyle/>
          <a:p>
            <a:r>
              <a:rPr lang="en-US" dirty="0"/>
              <a:t>Team Members</a:t>
            </a:r>
          </a:p>
        </p:txBody>
      </p:sp>
    </p:spTree>
    <p:extLst>
      <p:ext uri="{BB962C8B-B14F-4D97-AF65-F5344CB8AC3E}">
        <p14:creationId xmlns:p14="http://schemas.microsoft.com/office/powerpoint/2010/main" val="331068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6250D-CB14-4D89-BD14-8594DC8E0D24}"/>
              </a:ext>
            </a:extLst>
          </p:cNvPr>
          <p:cNvSpPr>
            <a:spLocks noGrp="1"/>
          </p:cNvSpPr>
          <p:nvPr>
            <p:ph type="body" sz="quarter" idx="10"/>
          </p:nvPr>
        </p:nvSpPr>
        <p:spPr/>
        <p:txBody>
          <a:bodyPr>
            <a:normAutofit fontScale="92500" lnSpcReduction="10000"/>
          </a:bodyPr>
          <a:lstStyle/>
          <a:p>
            <a:pPr marL="0" indent="0">
              <a:buNone/>
            </a:pPr>
            <a:r>
              <a:rPr lang="en-US" sz="2000" dirty="0"/>
              <a:t>	Infusion Stand is one of the medical supportive tools in the field of biomedical that assist in holding and carrying medications to patients via intravenous injections. Mobilization of Infusion Stand from a place to another place is necessary not only for the patients itself but also for the nurses. Therefore, this leads to not only uneasiness but also inconvenience for both parties. Moreover, the massive size of the Infusion Stand also bring a feeling of irritation as it causes difficulty during maneuvering the Infusion Stand. Therefore, in order to improve the existing situation and current Infusion Stand in the market, we come out with a proposal to design and implement a Robotic Infusion Stand. This robotic Infusion Stand comprises two motors with 2 wheels &amp; a caster ball wheel, distance sensor, Arduino Mega as a microcontroller, joystick as an input of the robot and L298N H Bridge driver to control the rotation direction. The novelty of this robotic Infusion Stand is that, it will moving with an input given on the joystick by the strip reaction and try to follow the person who is in control of the strip. In order to make the robotic Infusion Stand stable, we implemented &amp; fine tuned a Proportional-Integral-Derivative controller so that it able to follow the person &amp; to avoid any obstacle.</a:t>
            </a:r>
          </a:p>
          <a:p>
            <a:pPr marL="0" indent="0">
              <a:buNone/>
            </a:pPr>
            <a:endParaRPr lang="en-US" sz="2000" dirty="0"/>
          </a:p>
        </p:txBody>
      </p:sp>
      <p:sp>
        <p:nvSpPr>
          <p:cNvPr id="3" name="Title 2">
            <a:extLst>
              <a:ext uri="{FF2B5EF4-FFF2-40B4-BE49-F238E27FC236}">
                <a16:creationId xmlns:a16="http://schemas.microsoft.com/office/drawing/2014/main" id="{5B11E43F-6D79-4860-A48B-CE2D6E0167C0}"/>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137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5041E-12F1-4500-9062-18A5DC72CE81}"/>
              </a:ext>
            </a:extLst>
          </p:cNvPr>
          <p:cNvSpPr>
            <a:spLocks noGrp="1"/>
          </p:cNvSpPr>
          <p:nvPr>
            <p:ph type="body" sz="quarter" idx="10"/>
          </p:nvPr>
        </p:nvSpPr>
        <p:spPr>
          <a:xfrm>
            <a:off x="607429" y="1371600"/>
            <a:ext cx="8158619" cy="4953000"/>
          </a:xfrm>
        </p:spPr>
        <p:txBody>
          <a:bodyPr>
            <a:normAutofit/>
          </a:bodyPr>
          <a:lstStyle/>
          <a:p>
            <a:pPr marL="0" indent="0">
              <a:buNone/>
            </a:pPr>
            <a:r>
              <a:rPr lang="en-US" sz="2000" dirty="0"/>
              <a:t>	Infusion Stand is one of the medical supportive tools that not only used extensively in hospitals, clinics, physical practices but also in the supportive care provided in the home. Normally, a conventional Infusion Stand consists of a stand alone metal structure which includes a rod, a chassis which typically equipped with 3, 4 or 5 legs with and a wheels &amp; a hanger with one or more hooks at the upper part of the Infusion Stand. There are a lot of accessories that will be attached to the Infusion Stand such as bag of fluids like a water, medication &amp; blood, urinary hooks, temporary pacemakers, patient handles &amp; support trays. Meanwhile, robotic Infusion Stand is an improved version of existing Infusion Stand whereby it will moving with an input given due to the new elongation of the joystick, which influence by the strip reaction.  </a:t>
            </a:r>
          </a:p>
          <a:p>
            <a:pPr marL="0" indent="0">
              <a:buNone/>
            </a:pPr>
            <a:endParaRPr lang="en-US" sz="2000" dirty="0"/>
          </a:p>
          <a:p>
            <a:pPr marL="0" indent="0">
              <a:buNone/>
            </a:pPr>
            <a:endParaRPr lang="en-US" sz="2000" dirty="0"/>
          </a:p>
          <a:p>
            <a:pPr marL="0" indent="0">
              <a:buNone/>
            </a:pPr>
            <a:endParaRPr lang="en-US" sz="2000" dirty="0"/>
          </a:p>
        </p:txBody>
      </p:sp>
      <p:sp>
        <p:nvSpPr>
          <p:cNvPr id="3" name="Title 2">
            <a:extLst>
              <a:ext uri="{FF2B5EF4-FFF2-40B4-BE49-F238E27FC236}">
                <a16:creationId xmlns:a16="http://schemas.microsoft.com/office/drawing/2014/main" id="{285C1E43-EF22-4A10-A8E3-766220B81866}"/>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64091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13B3E-E313-42CE-A4DA-CBADF2638468}"/>
              </a:ext>
            </a:extLst>
          </p:cNvPr>
          <p:cNvSpPr>
            <a:spLocks noGrp="1"/>
          </p:cNvSpPr>
          <p:nvPr>
            <p:ph type="body" sz="quarter" idx="10"/>
          </p:nvPr>
        </p:nvSpPr>
        <p:spPr/>
        <p:txBody>
          <a:bodyPr>
            <a:normAutofit/>
          </a:bodyPr>
          <a:lstStyle/>
          <a:p>
            <a:pPr marL="0" indent="0">
              <a:buNone/>
            </a:pPr>
            <a:r>
              <a:rPr lang="en-US" sz="2000" dirty="0"/>
              <a:t>	Research studies from the hospitals, clinics, physical practices and also in the supportive care provided in the home found that one of the main drawback of Infusion Stand that currently available in the market is their difficulty to maneuver freely. When a patient want to move away from a confined area, he or she need to drag their own Infusion Stand or in worse case, to get an assistance from the nurse or any other person nearby him or her. Consequently, the nurse will use up his or her time accompanying the patient itself and serving the patient by dragging the Infusion Stand which ends up give inconvenience to the patient and also unproductive day to the nurse itself. Besides, patient and also nurse complaint about the massive size of Infusion Stand that may causes issues while maneuvering the Infusion Stand.  </a:t>
            </a:r>
          </a:p>
          <a:p>
            <a:pPr marL="0" indent="0">
              <a:buNone/>
            </a:pPr>
            <a:endParaRPr lang="en-US" sz="2000" dirty="0"/>
          </a:p>
        </p:txBody>
      </p:sp>
      <p:sp>
        <p:nvSpPr>
          <p:cNvPr id="3" name="Title 2">
            <a:extLst>
              <a:ext uri="{FF2B5EF4-FFF2-40B4-BE49-F238E27FC236}">
                <a16:creationId xmlns:a16="http://schemas.microsoft.com/office/drawing/2014/main" id="{524CB6BC-2963-440A-9A64-1D6C29A21D46}"/>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346524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5711B-CCEA-42BC-8D25-C61BC3DB68DE}"/>
              </a:ext>
            </a:extLst>
          </p:cNvPr>
          <p:cNvSpPr>
            <a:spLocks noGrp="1"/>
          </p:cNvSpPr>
          <p:nvPr>
            <p:ph type="body" sz="quarter" idx="10"/>
          </p:nvPr>
        </p:nvSpPr>
        <p:spPr/>
        <p:txBody>
          <a:bodyPr>
            <a:normAutofit/>
          </a:bodyPr>
          <a:lstStyle/>
          <a:p>
            <a:pPr marL="0" indent="0">
              <a:buNone/>
            </a:pPr>
            <a:r>
              <a:rPr lang="en-US" sz="2000" dirty="0"/>
              <a:t>There are several objectives for this particular project which are described as follows:</a:t>
            </a:r>
          </a:p>
          <a:p>
            <a:r>
              <a:rPr lang="en-US" sz="2000" dirty="0"/>
              <a:t>To design and manufacture a Robotic Infusion Stand that tether to the patient and  able to maneuver with a given direction.</a:t>
            </a:r>
          </a:p>
          <a:p>
            <a:r>
              <a:rPr lang="en-US" sz="2000" dirty="0"/>
              <a:t>To implement a PID controller in order to follow the person &amp; to avoid any obstacle.</a:t>
            </a:r>
          </a:p>
          <a:p>
            <a:endParaRPr lang="en-US" sz="2000" dirty="0"/>
          </a:p>
        </p:txBody>
      </p:sp>
      <p:sp>
        <p:nvSpPr>
          <p:cNvPr id="3" name="Title 2">
            <a:extLst>
              <a:ext uri="{FF2B5EF4-FFF2-40B4-BE49-F238E27FC236}">
                <a16:creationId xmlns:a16="http://schemas.microsoft.com/office/drawing/2014/main" id="{85AA93B2-4B74-444D-A8A7-347916356EDE}"/>
              </a:ext>
            </a:extLst>
          </p:cNvPr>
          <p:cNvSpPr>
            <a:spLocks noGrp="1"/>
          </p:cNvSpPr>
          <p:nvPr>
            <p:ph type="title"/>
          </p:nvPr>
        </p:nvSpPr>
        <p:spPr/>
        <p:txBody>
          <a:bodyPr/>
          <a:lstStyle/>
          <a:p>
            <a:r>
              <a:rPr lang="en-US" dirty="0"/>
              <a:t>Objective</a:t>
            </a:r>
          </a:p>
        </p:txBody>
      </p:sp>
    </p:spTree>
    <p:extLst>
      <p:ext uri="{BB962C8B-B14F-4D97-AF65-F5344CB8AC3E}">
        <p14:creationId xmlns:p14="http://schemas.microsoft.com/office/powerpoint/2010/main" val="224546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4DDA4-FECB-4FBE-B23B-E66D30E81444}"/>
              </a:ext>
            </a:extLst>
          </p:cNvPr>
          <p:cNvSpPr>
            <a:spLocks noGrp="1"/>
          </p:cNvSpPr>
          <p:nvPr>
            <p:ph type="title"/>
          </p:nvPr>
        </p:nvSpPr>
        <p:spPr/>
        <p:txBody>
          <a:bodyPr/>
          <a:lstStyle/>
          <a:p>
            <a:r>
              <a:rPr lang="en-US" dirty="0"/>
              <a:t>Controller Concept</a:t>
            </a:r>
          </a:p>
        </p:txBody>
      </p:sp>
      <p:grpSp>
        <p:nvGrpSpPr>
          <p:cNvPr id="222" name="Group 221">
            <a:extLst>
              <a:ext uri="{FF2B5EF4-FFF2-40B4-BE49-F238E27FC236}">
                <a16:creationId xmlns:a16="http://schemas.microsoft.com/office/drawing/2014/main" id="{7E553862-B0DE-4830-93DD-46BE92E14C2B}"/>
              </a:ext>
            </a:extLst>
          </p:cNvPr>
          <p:cNvGrpSpPr/>
          <p:nvPr/>
        </p:nvGrpSpPr>
        <p:grpSpPr>
          <a:xfrm>
            <a:off x="289822" y="1458669"/>
            <a:ext cx="8564356" cy="1970332"/>
            <a:chOff x="289822" y="1458669"/>
            <a:chExt cx="8564356" cy="1970332"/>
          </a:xfrm>
        </p:grpSpPr>
        <p:sp>
          <p:nvSpPr>
            <p:cNvPr id="4" name="Rectangle 3">
              <a:extLst>
                <a:ext uri="{FF2B5EF4-FFF2-40B4-BE49-F238E27FC236}">
                  <a16:creationId xmlns:a16="http://schemas.microsoft.com/office/drawing/2014/main" id="{761A8012-F9BD-49C5-B1A8-5453EC910347}"/>
                </a:ext>
              </a:extLst>
            </p:cNvPr>
            <p:cNvSpPr/>
            <p:nvPr/>
          </p:nvSpPr>
          <p:spPr>
            <a:xfrm>
              <a:off x="901141" y="1693128"/>
              <a:ext cx="1315843"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Controller 2</a:t>
              </a:r>
            </a:p>
          </p:txBody>
        </p:sp>
        <p:sp>
          <p:nvSpPr>
            <p:cNvPr id="5" name="Rectangle 4">
              <a:extLst>
                <a:ext uri="{FF2B5EF4-FFF2-40B4-BE49-F238E27FC236}">
                  <a16:creationId xmlns:a16="http://schemas.microsoft.com/office/drawing/2014/main" id="{30F99A4C-B744-48D9-BF74-D4B20F400570}"/>
                </a:ext>
              </a:extLst>
            </p:cNvPr>
            <p:cNvSpPr/>
            <p:nvPr/>
          </p:nvSpPr>
          <p:spPr>
            <a:xfrm>
              <a:off x="901141" y="2713465"/>
              <a:ext cx="1315844"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Controller 1</a:t>
              </a:r>
            </a:p>
          </p:txBody>
        </p:sp>
        <p:sp>
          <p:nvSpPr>
            <p:cNvPr id="7" name="Rectangle 6">
              <a:extLst>
                <a:ext uri="{FF2B5EF4-FFF2-40B4-BE49-F238E27FC236}">
                  <a16:creationId xmlns:a16="http://schemas.microsoft.com/office/drawing/2014/main" id="{17E88BCA-D2FC-47B1-9F82-55D8737A5ACB}"/>
                </a:ext>
              </a:extLst>
            </p:cNvPr>
            <p:cNvSpPr/>
            <p:nvPr/>
          </p:nvSpPr>
          <p:spPr>
            <a:xfrm>
              <a:off x="4770611" y="1587191"/>
              <a:ext cx="1605775" cy="8214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Subsystem:</a:t>
              </a:r>
            </a:p>
            <a:p>
              <a:pPr algn="ctr"/>
              <a:r>
                <a:rPr lang="en-US" dirty="0">
                  <a:solidFill>
                    <a:schemeClr val="tx1"/>
                  </a:solidFill>
                </a:rPr>
                <a:t>Motor Left</a:t>
              </a:r>
            </a:p>
            <a:p>
              <a:pPr algn="ctr"/>
              <a:r>
                <a:rPr lang="en-US" dirty="0">
                  <a:solidFill>
                    <a:schemeClr val="tx1"/>
                  </a:solidFill>
                </a:rPr>
                <a:t>Speed Control</a:t>
              </a:r>
            </a:p>
          </p:txBody>
        </p:sp>
        <p:sp>
          <p:nvSpPr>
            <p:cNvPr id="8" name="Rectangle 7">
              <a:extLst>
                <a:ext uri="{FF2B5EF4-FFF2-40B4-BE49-F238E27FC236}">
                  <a16:creationId xmlns:a16="http://schemas.microsoft.com/office/drawing/2014/main" id="{37ED4C31-4461-4797-9599-1807D68B6B69}"/>
                </a:ext>
              </a:extLst>
            </p:cNvPr>
            <p:cNvSpPr/>
            <p:nvPr/>
          </p:nvSpPr>
          <p:spPr>
            <a:xfrm>
              <a:off x="4770611" y="2607528"/>
              <a:ext cx="1605775" cy="8214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Subsystem:</a:t>
              </a:r>
            </a:p>
            <a:p>
              <a:pPr algn="ctr"/>
              <a:r>
                <a:rPr lang="en-US" dirty="0">
                  <a:solidFill>
                    <a:schemeClr val="tx1"/>
                  </a:solidFill>
                </a:rPr>
                <a:t>Motor Right</a:t>
              </a:r>
            </a:p>
            <a:p>
              <a:pPr algn="ctr"/>
              <a:r>
                <a:rPr lang="en-US" dirty="0">
                  <a:solidFill>
                    <a:schemeClr val="tx1"/>
                  </a:solidFill>
                </a:rPr>
                <a:t>Speed Control</a:t>
              </a:r>
            </a:p>
          </p:txBody>
        </p:sp>
        <p:cxnSp>
          <p:nvCxnSpPr>
            <p:cNvPr id="10" name="Straight Arrow Connector 9">
              <a:extLst>
                <a:ext uri="{FF2B5EF4-FFF2-40B4-BE49-F238E27FC236}">
                  <a16:creationId xmlns:a16="http://schemas.microsoft.com/office/drawing/2014/main" id="{26B8B278-0D00-4F44-815C-F2AD5DCC1C22}"/>
                </a:ext>
              </a:extLst>
            </p:cNvPr>
            <p:cNvCxnSpPr>
              <a:cxnSpLocks/>
              <a:stCxn id="17" idx="3"/>
              <a:endCxn id="4" idx="1"/>
            </p:cNvCxnSpPr>
            <p:nvPr/>
          </p:nvCxnSpPr>
          <p:spPr>
            <a:xfrm flipV="1">
              <a:off x="531433" y="1997928"/>
              <a:ext cx="369708" cy="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EF1386-6062-430E-80F4-8C6756961C88}"/>
                </a:ext>
              </a:extLst>
            </p:cNvPr>
            <p:cNvCxnSpPr>
              <a:cxnSpLocks/>
              <a:stCxn id="18" idx="3"/>
              <a:endCxn id="5" idx="1"/>
            </p:cNvCxnSpPr>
            <p:nvPr/>
          </p:nvCxnSpPr>
          <p:spPr>
            <a:xfrm>
              <a:off x="520283" y="3018261"/>
              <a:ext cx="380858" cy="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B5C393-627C-424C-928D-A6CACA6DC17F}"/>
                </a:ext>
              </a:extLst>
            </p:cNvPr>
            <p:cNvSpPr/>
            <p:nvPr/>
          </p:nvSpPr>
          <p:spPr>
            <a:xfrm>
              <a:off x="289822" y="1693487"/>
              <a:ext cx="24161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8" name="Rectangle 17">
              <a:extLst>
                <a:ext uri="{FF2B5EF4-FFF2-40B4-BE49-F238E27FC236}">
                  <a16:creationId xmlns:a16="http://schemas.microsoft.com/office/drawing/2014/main" id="{D350DDBF-1072-4B3F-996E-B073BC66282F}"/>
                </a:ext>
              </a:extLst>
            </p:cNvPr>
            <p:cNvSpPr/>
            <p:nvPr/>
          </p:nvSpPr>
          <p:spPr>
            <a:xfrm>
              <a:off x="289822" y="2713461"/>
              <a:ext cx="23046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27" name="Straight Arrow Connector 26">
              <a:extLst>
                <a:ext uri="{FF2B5EF4-FFF2-40B4-BE49-F238E27FC236}">
                  <a16:creationId xmlns:a16="http://schemas.microsoft.com/office/drawing/2014/main" id="{A1498F9A-D048-4F49-8B98-C68B1DB87BDC}"/>
                </a:ext>
              </a:extLst>
            </p:cNvPr>
            <p:cNvCxnSpPr>
              <a:cxnSpLocks/>
              <a:stCxn id="4" idx="3"/>
              <a:endCxn id="35" idx="2"/>
            </p:cNvCxnSpPr>
            <p:nvPr/>
          </p:nvCxnSpPr>
          <p:spPr>
            <a:xfrm flipV="1">
              <a:off x="2216984" y="1997926"/>
              <a:ext cx="1076926" cy="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493D02-1B98-4F28-BB22-1F8E559166BA}"/>
                </a:ext>
              </a:extLst>
            </p:cNvPr>
            <p:cNvCxnSpPr>
              <a:cxnSpLocks/>
              <a:stCxn id="5" idx="3"/>
              <a:endCxn id="36" idx="2"/>
            </p:cNvCxnSpPr>
            <p:nvPr/>
          </p:nvCxnSpPr>
          <p:spPr>
            <a:xfrm flipV="1">
              <a:off x="2216985" y="3018264"/>
              <a:ext cx="1458018"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1E4FA877-2F8B-4D37-A290-B78D829E194A}"/>
                </a:ext>
              </a:extLst>
            </p:cNvPr>
            <p:cNvSpPr/>
            <p:nvPr/>
          </p:nvSpPr>
          <p:spPr>
            <a:xfrm rot="5400000">
              <a:off x="2854922" y="2196328"/>
              <a:ext cx="356839" cy="525038"/>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7F21010-0CE2-42BF-8F9B-9576A72A4238}"/>
                </a:ext>
              </a:extLst>
            </p:cNvPr>
            <p:cNvSpPr/>
            <p:nvPr/>
          </p:nvSpPr>
          <p:spPr>
            <a:xfrm>
              <a:off x="3293910" y="1792557"/>
              <a:ext cx="411480" cy="4107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6EE63924-4B19-4233-8A92-BBE4CB23C0ED}"/>
                </a:ext>
              </a:extLst>
            </p:cNvPr>
            <p:cNvCxnSpPr>
              <a:cxnSpLocks/>
              <a:stCxn id="36" idx="6"/>
              <a:endCxn id="8" idx="1"/>
            </p:cNvCxnSpPr>
            <p:nvPr/>
          </p:nvCxnSpPr>
          <p:spPr>
            <a:xfrm>
              <a:off x="4086483" y="3018264"/>
              <a:ext cx="68412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6B515C-EB21-49E3-A1EC-9DBA950F3B53}"/>
                </a:ext>
              </a:extLst>
            </p:cNvPr>
            <p:cNvCxnSpPr>
              <a:cxnSpLocks/>
              <a:stCxn id="35" idx="6"/>
              <a:endCxn id="7" idx="1"/>
            </p:cNvCxnSpPr>
            <p:nvPr/>
          </p:nvCxnSpPr>
          <p:spPr>
            <a:xfrm>
              <a:off x="3705390" y="1997926"/>
              <a:ext cx="1065221"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C5A8F3-7DB2-4010-84A0-D582A35AF271}"/>
                </a:ext>
              </a:extLst>
            </p:cNvPr>
            <p:cNvCxnSpPr>
              <a:cxnSpLocks/>
            </p:cNvCxnSpPr>
            <p:nvPr/>
          </p:nvCxnSpPr>
          <p:spPr>
            <a:xfrm>
              <a:off x="2474017" y="1997926"/>
              <a:ext cx="0" cy="45394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5B8A10-C9C7-4066-B2AC-8E7E1CA14AE8}"/>
                </a:ext>
              </a:extLst>
            </p:cNvPr>
            <p:cNvCxnSpPr>
              <a:cxnSpLocks/>
              <a:endCxn id="34" idx="3"/>
            </p:cNvCxnSpPr>
            <p:nvPr/>
          </p:nvCxnSpPr>
          <p:spPr>
            <a:xfrm>
              <a:off x="2462866" y="2458847"/>
              <a:ext cx="307957"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9B5A4C8-B0A0-494D-BC27-026152CFF9A8}"/>
                </a:ext>
              </a:extLst>
            </p:cNvPr>
            <p:cNvCxnSpPr>
              <a:cxnSpLocks/>
              <a:stCxn id="34" idx="0"/>
              <a:endCxn id="36" idx="0"/>
            </p:cNvCxnSpPr>
            <p:nvPr/>
          </p:nvCxnSpPr>
          <p:spPr>
            <a:xfrm>
              <a:off x="3295861" y="2458848"/>
              <a:ext cx="584882" cy="354047"/>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85DABB8-3946-4305-BF9B-493F7DFF6F69}"/>
                </a:ext>
              </a:extLst>
            </p:cNvPr>
            <p:cNvCxnSpPr>
              <a:stCxn id="35" idx="4"/>
            </p:cNvCxnSpPr>
            <p:nvPr/>
          </p:nvCxnSpPr>
          <p:spPr>
            <a:xfrm>
              <a:off x="3499650" y="2203294"/>
              <a:ext cx="0" cy="814969"/>
            </a:xfrm>
            <a:prstGeom prst="straightConnector1">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6F0223E-504B-4B6B-88F1-48F9DB1509CD}"/>
                </a:ext>
              </a:extLst>
            </p:cNvPr>
            <p:cNvSpPr txBox="1"/>
            <p:nvPr/>
          </p:nvSpPr>
          <p:spPr>
            <a:xfrm>
              <a:off x="2717597" y="2275210"/>
              <a:ext cx="403256"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B0ABF5AE-70EE-4845-87D5-EDC0DF80F3AC}"/>
                </a:ext>
              </a:extLst>
            </p:cNvPr>
            <p:cNvSpPr txBox="1"/>
            <p:nvPr/>
          </p:nvSpPr>
          <p:spPr>
            <a:xfrm>
              <a:off x="3268959" y="1847724"/>
              <a:ext cx="403256" cy="276999"/>
            </a:xfrm>
            <a:prstGeom prst="rect">
              <a:avLst/>
            </a:prstGeom>
            <a:noFill/>
          </p:spPr>
          <p:txBody>
            <a:bodyPr wrap="square" rtlCol="0">
              <a:spAutoFit/>
            </a:bodyPr>
            <a:lstStyle/>
            <a:p>
              <a:r>
                <a:rPr lang="en-US" sz="1200" b="1" dirty="0"/>
                <a:t>+</a:t>
              </a:r>
            </a:p>
          </p:txBody>
        </p:sp>
        <p:sp>
          <p:nvSpPr>
            <p:cNvPr id="83" name="TextBox 82">
              <a:extLst>
                <a:ext uri="{FF2B5EF4-FFF2-40B4-BE49-F238E27FC236}">
                  <a16:creationId xmlns:a16="http://schemas.microsoft.com/office/drawing/2014/main" id="{5EBD5ABE-1888-4B4A-A83B-561150C34C89}"/>
                </a:ext>
              </a:extLst>
            </p:cNvPr>
            <p:cNvSpPr txBox="1"/>
            <p:nvPr/>
          </p:nvSpPr>
          <p:spPr>
            <a:xfrm>
              <a:off x="3356914" y="1947900"/>
              <a:ext cx="403256" cy="276999"/>
            </a:xfrm>
            <a:prstGeom prst="rect">
              <a:avLst/>
            </a:prstGeom>
            <a:noFill/>
          </p:spPr>
          <p:txBody>
            <a:bodyPr wrap="square" rtlCol="0">
              <a:spAutoFit/>
            </a:bodyPr>
            <a:lstStyle/>
            <a:p>
              <a:r>
                <a:rPr lang="en-US" sz="1200" b="1" dirty="0"/>
                <a:t>+</a:t>
              </a:r>
            </a:p>
          </p:txBody>
        </p:sp>
        <p:grpSp>
          <p:nvGrpSpPr>
            <p:cNvPr id="135" name="Group 134">
              <a:extLst>
                <a:ext uri="{FF2B5EF4-FFF2-40B4-BE49-F238E27FC236}">
                  <a16:creationId xmlns:a16="http://schemas.microsoft.com/office/drawing/2014/main" id="{293C4EEA-DAE5-4AA5-B38A-A5D270A55629}"/>
                </a:ext>
              </a:extLst>
            </p:cNvPr>
            <p:cNvGrpSpPr/>
            <p:nvPr/>
          </p:nvGrpSpPr>
          <p:grpSpPr>
            <a:xfrm>
              <a:off x="3638275" y="2795317"/>
              <a:ext cx="501452" cy="428315"/>
              <a:chOff x="4013808" y="2795316"/>
              <a:chExt cx="501452" cy="428315"/>
            </a:xfrm>
          </p:grpSpPr>
          <p:sp>
            <p:nvSpPr>
              <p:cNvPr id="36" name="Oval 35">
                <a:extLst>
                  <a:ext uri="{FF2B5EF4-FFF2-40B4-BE49-F238E27FC236}">
                    <a16:creationId xmlns:a16="http://schemas.microsoft.com/office/drawing/2014/main" id="{80B25341-9E52-45D8-904C-1670F873E5CD}"/>
                  </a:ext>
                </a:extLst>
              </p:cNvPr>
              <p:cNvSpPr/>
              <p:nvPr/>
            </p:nvSpPr>
            <p:spPr>
              <a:xfrm>
                <a:off x="4050536" y="2812894"/>
                <a:ext cx="411480" cy="4107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0445CB0D-619C-43DA-9EDE-2108C7B43742}"/>
                  </a:ext>
                </a:extLst>
              </p:cNvPr>
              <p:cNvSpPr txBox="1"/>
              <p:nvPr/>
            </p:nvSpPr>
            <p:spPr>
              <a:xfrm>
                <a:off x="4112004" y="2795316"/>
                <a:ext cx="403256" cy="276999"/>
              </a:xfrm>
              <a:prstGeom prst="rect">
                <a:avLst/>
              </a:prstGeom>
              <a:noFill/>
            </p:spPr>
            <p:txBody>
              <a:bodyPr wrap="square" rtlCol="0">
                <a:spAutoFit/>
              </a:bodyPr>
              <a:lstStyle/>
              <a:p>
                <a:r>
                  <a:rPr lang="en-US" sz="1200" b="1" dirty="0"/>
                  <a:t>+</a:t>
                </a:r>
              </a:p>
            </p:txBody>
          </p:sp>
          <p:sp>
            <p:nvSpPr>
              <p:cNvPr id="86" name="TextBox 85">
                <a:extLst>
                  <a:ext uri="{FF2B5EF4-FFF2-40B4-BE49-F238E27FC236}">
                    <a16:creationId xmlns:a16="http://schemas.microsoft.com/office/drawing/2014/main" id="{F9D126D7-5433-4C32-BF7A-D30DC277C642}"/>
                  </a:ext>
                </a:extLst>
              </p:cNvPr>
              <p:cNvSpPr txBox="1"/>
              <p:nvPr/>
            </p:nvSpPr>
            <p:spPr>
              <a:xfrm>
                <a:off x="4013808" y="2893735"/>
                <a:ext cx="403256" cy="276999"/>
              </a:xfrm>
              <a:prstGeom prst="rect">
                <a:avLst/>
              </a:prstGeom>
              <a:noFill/>
            </p:spPr>
            <p:txBody>
              <a:bodyPr wrap="square" rtlCol="0">
                <a:spAutoFit/>
              </a:bodyPr>
              <a:lstStyle/>
              <a:p>
                <a:r>
                  <a:rPr lang="en-US" sz="1200" b="1" dirty="0"/>
                  <a:t>+</a:t>
                </a:r>
              </a:p>
            </p:txBody>
          </p:sp>
        </p:grpSp>
        <p:sp>
          <p:nvSpPr>
            <p:cNvPr id="87" name="Rectangle 86">
              <a:extLst>
                <a:ext uri="{FF2B5EF4-FFF2-40B4-BE49-F238E27FC236}">
                  <a16:creationId xmlns:a16="http://schemas.microsoft.com/office/drawing/2014/main" id="{5ADE8F0A-B1BA-4C85-B2D6-9C75E95D7D52}"/>
                </a:ext>
              </a:extLst>
            </p:cNvPr>
            <p:cNvSpPr/>
            <p:nvPr/>
          </p:nvSpPr>
          <p:spPr>
            <a:xfrm>
              <a:off x="7082624" y="1583472"/>
              <a:ext cx="1222916" cy="184552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a:p>
              <a:pPr algn="ctr"/>
              <a:r>
                <a:rPr lang="en-US" dirty="0">
                  <a:solidFill>
                    <a:schemeClr val="tx1"/>
                  </a:solidFill>
                </a:rPr>
                <a:t>Physical System</a:t>
              </a:r>
            </a:p>
            <a:p>
              <a:pPr algn="ctr"/>
              <a:endParaRPr lang="en-US" sz="500" dirty="0">
                <a:solidFill>
                  <a:schemeClr val="tx1"/>
                </a:solidFill>
              </a:endParaRPr>
            </a:p>
            <a:p>
              <a:r>
                <a:rPr lang="en-US" sz="1200" dirty="0">
                  <a:solidFill>
                    <a:schemeClr val="tx1"/>
                  </a:solidFill>
                </a:rPr>
                <a:t>Robot moves to new position and the strip reaction influences the new elongation of the joystick.</a:t>
              </a:r>
            </a:p>
            <a:p>
              <a:pPr algn="ctr"/>
              <a:endParaRPr lang="en-US" sz="1200" dirty="0">
                <a:solidFill>
                  <a:schemeClr val="tx1"/>
                </a:solidFill>
              </a:endParaRPr>
            </a:p>
          </p:txBody>
        </p:sp>
        <p:cxnSp>
          <p:nvCxnSpPr>
            <p:cNvPr id="88" name="Straight Arrow Connector 87">
              <a:extLst>
                <a:ext uri="{FF2B5EF4-FFF2-40B4-BE49-F238E27FC236}">
                  <a16:creationId xmlns:a16="http://schemas.microsoft.com/office/drawing/2014/main" id="{9C667CAB-6879-45FB-99F3-317FF37E8AF8}"/>
                </a:ext>
              </a:extLst>
            </p:cNvPr>
            <p:cNvCxnSpPr>
              <a:cxnSpLocks/>
              <a:stCxn id="7" idx="3"/>
            </p:cNvCxnSpPr>
            <p:nvPr/>
          </p:nvCxnSpPr>
          <p:spPr>
            <a:xfrm flipV="1">
              <a:off x="6376386" y="1986223"/>
              <a:ext cx="731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377BA07-B73F-4C5D-82A4-DED58419A027}"/>
                </a:ext>
              </a:extLst>
            </p:cNvPr>
            <p:cNvCxnSpPr>
              <a:cxnSpLocks/>
              <a:stCxn id="8" idx="3"/>
            </p:cNvCxnSpPr>
            <p:nvPr/>
          </p:nvCxnSpPr>
          <p:spPr>
            <a:xfrm>
              <a:off x="6376386" y="3018265"/>
              <a:ext cx="731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8653008-DDD5-4D09-AEC0-AE1D57674CF3}"/>
                </a:ext>
              </a:extLst>
            </p:cNvPr>
            <p:cNvCxnSpPr>
              <a:cxnSpLocks/>
            </p:cNvCxnSpPr>
            <p:nvPr/>
          </p:nvCxnSpPr>
          <p:spPr>
            <a:xfrm flipV="1">
              <a:off x="8293089" y="1997924"/>
              <a:ext cx="319478"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A9AA77A-7FD8-434B-B7C6-2231771EC8F7}"/>
                </a:ext>
              </a:extLst>
            </p:cNvPr>
            <p:cNvCxnSpPr>
              <a:cxnSpLocks/>
            </p:cNvCxnSpPr>
            <p:nvPr/>
          </p:nvCxnSpPr>
          <p:spPr>
            <a:xfrm flipV="1">
              <a:off x="8293089" y="3018261"/>
              <a:ext cx="319478"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DC0F007A-4375-456A-9EEC-E3AEF630D3E3}"/>
                </a:ext>
              </a:extLst>
            </p:cNvPr>
            <p:cNvSpPr/>
            <p:nvPr/>
          </p:nvSpPr>
          <p:spPr>
            <a:xfrm>
              <a:off x="8612567" y="1693128"/>
              <a:ext cx="24161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5" name="Rectangle 104">
              <a:extLst>
                <a:ext uri="{FF2B5EF4-FFF2-40B4-BE49-F238E27FC236}">
                  <a16:creationId xmlns:a16="http://schemas.microsoft.com/office/drawing/2014/main" id="{FE5D99F6-FAFA-4C82-BDD4-4B077F00D565}"/>
                </a:ext>
              </a:extLst>
            </p:cNvPr>
            <p:cNvSpPr/>
            <p:nvPr/>
          </p:nvSpPr>
          <p:spPr>
            <a:xfrm>
              <a:off x="8612567" y="2713102"/>
              <a:ext cx="23046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106" name="Rectangle 105">
              <a:extLst>
                <a:ext uri="{FF2B5EF4-FFF2-40B4-BE49-F238E27FC236}">
                  <a16:creationId xmlns:a16="http://schemas.microsoft.com/office/drawing/2014/main" id="{D8E79EFB-EE7D-455C-8947-4D24A3FA466B}"/>
                </a:ext>
              </a:extLst>
            </p:cNvPr>
            <p:cNvSpPr/>
            <p:nvPr/>
          </p:nvSpPr>
          <p:spPr>
            <a:xfrm>
              <a:off x="2277957" y="2672030"/>
              <a:ext cx="1167384" cy="4415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translation</a:t>
              </a:r>
            </a:p>
          </p:txBody>
        </p:sp>
        <p:sp>
          <p:nvSpPr>
            <p:cNvPr id="107" name="Rectangle 106">
              <a:extLst>
                <a:ext uri="{FF2B5EF4-FFF2-40B4-BE49-F238E27FC236}">
                  <a16:creationId xmlns:a16="http://schemas.microsoft.com/office/drawing/2014/main" id="{F3D97169-F1E8-40CC-80F2-4A5887122957}"/>
                </a:ext>
              </a:extLst>
            </p:cNvPr>
            <p:cNvSpPr/>
            <p:nvPr/>
          </p:nvSpPr>
          <p:spPr>
            <a:xfrm>
              <a:off x="2188754" y="1667720"/>
              <a:ext cx="1167384" cy="4415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rotation</a:t>
              </a:r>
            </a:p>
          </p:txBody>
        </p:sp>
        <p:sp>
          <p:nvSpPr>
            <p:cNvPr id="136" name="Rectangle 135">
              <a:extLst>
                <a:ext uri="{FF2B5EF4-FFF2-40B4-BE49-F238E27FC236}">
                  <a16:creationId xmlns:a16="http://schemas.microsoft.com/office/drawing/2014/main" id="{96936E28-840A-419E-90E8-CECA18279817}"/>
                </a:ext>
              </a:extLst>
            </p:cNvPr>
            <p:cNvSpPr/>
            <p:nvPr/>
          </p:nvSpPr>
          <p:spPr>
            <a:xfrm>
              <a:off x="3931025" y="1458669"/>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vLsp</a:t>
              </a:r>
              <a:endParaRPr lang="en-US" dirty="0">
                <a:solidFill>
                  <a:schemeClr val="tx1"/>
                </a:solidFill>
              </a:endParaRPr>
            </a:p>
          </p:txBody>
        </p:sp>
        <p:sp>
          <p:nvSpPr>
            <p:cNvPr id="137" name="Rectangle 136">
              <a:extLst>
                <a:ext uri="{FF2B5EF4-FFF2-40B4-BE49-F238E27FC236}">
                  <a16:creationId xmlns:a16="http://schemas.microsoft.com/office/drawing/2014/main" id="{E0DCBFAD-FB86-4B2B-B17B-504E96A7C8A1}"/>
                </a:ext>
              </a:extLst>
            </p:cNvPr>
            <p:cNvSpPr/>
            <p:nvPr/>
          </p:nvSpPr>
          <p:spPr>
            <a:xfrm>
              <a:off x="4045161" y="2506236"/>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vRsp</a:t>
              </a:r>
              <a:endParaRPr lang="en-US" dirty="0">
                <a:solidFill>
                  <a:schemeClr val="tx1"/>
                </a:solidFill>
              </a:endParaRPr>
            </a:p>
          </p:txBody>
        </p:sp>
        <p:sp>
          <p:nvSpPr>
            <p:cNvPr id="141" name="Rectangle 140">
              <a:extLst>
                <a:ext uri="{FF2B5EF4-FFF2-40B4-BE49-F238E27FC236}">
                  <a16:creationId xmlns:a16="http://schemas.microsoft.com/office/drawing/2014/main" id="{BA18A68B-7302-4DA0-9BC4-AB1722A67ECF}"/>
                </a:ext>
              </a:extLst>
            </p:cNvPr>
            <p:cNvSpPr/>
            <p:nvPr/>
          </p:nvSpPr>
          <p:spPr>
            <a:xfrm>
              <a:off x="6363745" y="1694983"/>
              <a:ext cx="731520" cy="22218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vLcurr</a:t>
              </a:r>
              <a:endParaRPr lang="en-US" dirty="0">
                <a:solidFill>
                  <a:schemeClr val="tx1"/>
                </a:solidFill>
              </a:endParaRPr>
            </a:p>
          </p:txBody>
        </p:sp>
        <p:sp>
          <p:nvSpPr>
            <p:cNvPr id="142" name="Rectangle 141">
              <a:extLst>
                <a:ext uri="{FF2B5EF4-FFF2-40B4-BE49-F238E27FC236}">
                  <a16:creationId xmlns:a16="http://schemas.microsoft.com/office/drawing/2014/main" id="{696BDA56-E15B-4AC3-B1D7-0EB2EC200148}"/>
                </a:ext>
              </a:extLst>
            </p:cNvPr>
            <p:cNvSpPr/>
            <p:nvPr/>
          </p:nvSpPr>
          <p:spPr>
            <a:xfrm>
              <a:off x="6351104" y="2754266"/>
              <a:ext cx="756802" cy="1949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vRcurr</a:t>
              </a:r>
              <a:endParaRPr lang="en-US" dirty="0">
                <a:solidFill>
                  <a:schemeClr val="tx1"/>
                </a:solidFill>
              </a:endParaRPr>
            </a:p>
          </p:txBody>
        </p:sp>
      </p:grpSp>
      <p:grpSp>
        <p:nvGrpSpPr>
          <p:cNvPr id="223" name="Group 222">
            <a:extLst>
              <a:ext uri="{FF2B5EF4-FFF2-40B4-BE49-F238E27FC236}">
                <a16:creationId xmlns:a16="http://schemas.microsoft.com/office/drawing/2014/main" id="{2830EF1F-9275-433E-A188-7E05894B54B5}"/>
              </a:ext>
            </a:extLst>
          </p:cNvPr>
          <p:cNvGrpSpPr/>
          <p:nvPr/>
        </p:nvGrpSpPr>
        <p:grpSpPr>
          <a:xfrm>
            <a:off x="230112" y="3856117"/>
            <a:ext cx="6356195" cy="2227453"/>
            <a:chOff x="1003610" y="3872262"/>
            <a:chExt cx="6356195" cy="2227453"/>
          </a:xfrm>
        </p:grpSpPr>
        <p:sp>
          <p:nvSpPr>
            <p:cNvPr id="110" name="Rectangle 109">
              <a:extLst>
                <a:ext uri="{FF2B5EF4-FFF2-40B4-BE49-F238E27FC236}">
                  <a16:creationId xmlns:a16="http://schemas.microsoft.com/office/drawing/2014/main" id="{CB8BD359-0879-43A1-B82F-CB55BF12AC9A}"/>
                </a:ext>
              </a:extLst>
            </p:cNvPr>
            <p:cNvSpPr/>
            <p:nvPr/>
          </p:nvSpPr>
          <p:spPr>
            <a:xfrm>
              <a:off x="5012676" y="4641228"/>
              <a:ext cx="1041045" cy="6161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Motor TF</a:t>
              </a:r>
            </a:p>
          </p:txBody>
        </p:sp>
        <p:sp>
          <p:nvSpPr>
            <p:cNvPr id="111" name="Oval 110">
              <a:extLst>
                <a:ext uri="{FF2B5EF4-FFF2-40B4-BE49-F238E27FC236}">
                  <a16:creationId xmlns:a16="http://schemas.microsoft.com/office/drawing/2014/main" id="{D01F0935-EE9D-4BF5-AB27-12FBDE99610E}"/>
                </a:ext>
              </a:extLst>
            </p:cNvPr>
            <p:cNvSpPr/>
            <p:nvPr/>
          </p:nvSpPr>
          <p:spPr>
            <a:xfrm>
              <a:off x="2008534" y="4743913"/>
              <a:ext cx="411480" cy="4107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7B5D878F-8048-426C-9709-3B3E825ECC59}"/>
                </a:ext>
              </a:extLst>
            </p:cNvPr>
            <p:cNvCxnSpPr>
              <a:cxnSpLocks/>
              <a:stCxn id="111" idx="6"/>
              <a:endCxn id="147" idx="1"/>
            </p:cNvCxnSpPr>
            <p:nvPr/>
          </p:nvCxnSpPr>
          <p:spPr>
            <a:xfrm>
              <a:off x="2420014" y="4949282"/>
              <a:ext cx="621917" cy="7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1110951-FA18-4119-B506-78E0975B9E18}"/>
                </a:ext>
              </a:extLst>
            </p:cNvPr>
            <p:cNvCxnSpPr>
              <a:cxnSpLocks/>
            </p:cNvCxnSpPr>
            <p:nvPr/>
          </p:nvCxnSpPr>
          <p:spPr>
            <a:xfrm flipH="1">
              <a:off x="2214020" y="5151863"/>
              <a:ext cx="5072" cy="559416"/>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16FAB24-1C7D-44CF-ABA4-12C49CDF55B1}"/>
                </a:ext>
              </a:extLst>
            </p:cNvPr>
            <p:cNvCxnSpPr>
              <a:cxnSpLocks/>
            </p:cNvCxnSpPr>
            <p:nvPr/>
          </p:nvCxnSpPr>
          <p:spPr>
            <a:xfrm flipV="1">
              <a:off x="2214020" y="5711280"/>
              <a:ext cx="4074656" cy="697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FF98238-583F-42FC-A4F4-DA16C8F24490}"/>
                </a:ext>
              </a:extLst>
            </p:cNvPr>
            <p:cNvSpPr txBox="1"/>
            <p:nvPr/>
          </p:nvSpPr>
          <p:spPr>
            <a:xfrm>
              <a:off x="1983583" y="4799080"/>
              <a:ext cx="403256" cy="276999"/>
            </a:xfrm>
            <a:prstGeom prst="rect">
              <a:avLst/>
            </a:prstGeom>
            <a:noFill/>
          </p:spPr>
          <p:txBody>
            <a:bodyPr wrap="square" rtlCol="0">
              <a:spAutoFit/>
            </a:bodyPr>
            <a:lstStyle/>
            <a:p>
              <a:r>
                <a:rPr lang="en-US" sz="1200" b="1" dirty="0"/>
                <a:t>+</a:t>
              </a:r>
            </a:p>
          </p:txBody>
        </p:sp>
        <p:sp>
          <p:nvSpPr>
            <p:cNvPr id="116" name="TextBox 115">
              <a:extLst>
                <a:ext uri="{FF2B5EF4-FFF2-40B4-BE49-F238E27FC236}">
                  <a16:creationId xmlns:a16="http://schemas.microsoft.com/office/drawing/2014/main" id="{8F44694E-D6C6-401F-86A6-47B473CA374D}"/>
                </a:ext>
              </a:extLst>
            </p:cNvPr>
            <p:cNvSpPr txBox="1"/>
            <p:nvPr/>
          </p:nvSpPr>
          <p:spPr>
            <a:xfrm>
              <a:off x="2100957" y="4910213"/>
              <a:ext cx="403256" cy="276999"/>
            </a:xfrm>
            <a:prstGeom prst="rect">
              <a:avLst/>
            </a:prstGeom>
            <a:noFill/>
          </p:spPr>
          <p:txBody>
            <a:bodyPr wrap="square" rtlCol="0">
              <a:spAutoFit/>
            </a:bodyPr>
            <a:lstStyle/>
            <a:p>
              <a:r>
                <a:rPr lang="en-US" sz="1200" b="1" dirty="0"/>
                <a:t>-</a:t>
              </a:r>
            </a:p>
          </p:txBody>
        </p:sp>
        <p:cxnSp>
          <p:nvCxnSpPr>
            <p:cNvPr id="120" name="Straight Arrow Connector 119">
              <a:extLst>
                <a:ext uri="{FF2B5EF4-FFF2-40B4-BE49-F238E27FC236}">
                  <a16:creationId xmlns:a16="http://schemas.microsoft.com/office/drawing/2014/main" id="{D8F347A9-E7B1-4689-9B00-E16513478675}"/>
                </a:ext>
              </a:extLst>
            </p:cNvPr>
            <p:cNvCxnSpPr>
              <a:cxnSpLocks/>
              <a:stCxn id="110" idx="3"/>
            </p:cNvCxnSpPr>
            <p:nvPr/>
          </p:nvCxnSpPr>
          <p:spPr>
            <a:xfrm>
              <a:off x="6053721" y="4949282"/>
              <a:ext cx="13060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1050656-5F6E-4995-A4F3-A332F701D057}"/>
                </a:ext>
              </a:extLst>
            </p:cNvPr>
            <p:cNvCxnSpPr>
              <a:cxnSpLocks/>
            </p:cNvCxnSpPr>
            <p:nvPr/>
          </p:nvCxnSpPr>
          <p:spPr>
            <a:xfrm>
              <a:off x="6300439" y="4949281"/>
              <a:ext cx="0" cy="761998"/>
            </a:xfrm>
            <a:prstGeom prst="straightConnector1">
              <a:avLst/>
            </a:prstGeom>
            <a:ln w="381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825A6D7-2F63-44DE-ACA4-F95CF7FD296D}"/>
                </a:ext>
              </a:extLst>
            </p:cNvPr>
            <p:cNvCxnSpPr>
              <a:cxnSpLocks/>
            </p:cNvCxnSpPr>
            <p:nvPr/>
          </p:nvCxnSpPr>
          <p:spPr>
            <a:xfrm>
              <a:off x="1003610" y="4941807"/>
              <a:ext cx="10112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BD1F501B-DD9B-4EA8-8AF2-834BC8E891AF}"/>
                </a:ext>
              </a:extLst>
            </p:cNvPr>
            <p:cNvSpPr/>
            <p:nvPr/>
          </p:nvSpPr>
          <p:spPr>
            <a:xfrm>
              <a:off x="6268520" y="4684161"/>
              <a:ext cx="731520" cy="22218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vLcurr</a:t>
              </a:r>
              <a:endParaRPr lang="en-US" dirty="0">
                <a:solidFill>
                  <a:schemeClr val="tx1"/>
                </a:solidFill>
              </a:endParaRPr>
            </a:p>
          </p:txBody>
        </p:sp>
        <p:sp>
          <p:nvSpPr>
            <p:cNvPr id="144" name="Rectangle 143">
              <a:extLst>
                <a:ext uri="{FF2B5EF4-FFF2-40B4-BE49-F238E27FC236}">
                  <a16:creationId xmlns:a16="http://schemas.microsoft.com/office/drawing/2014/main" id="{0330B95E-EC39-4417-98E4-2025AA99E114}"/>
                </a:ext>
              </a:extLst>
            </p:cNvPr>
            <p:cNvSpPr/>
            <p:nvPr/>
          </p:nvSpPr>
          <p:spPr>
            <a:xfrm>
              <a:off x="1208603" y="4377030"/>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vLsp</a:t>
              </a:r>
              <a:endParaRPr lang="en-US" dirty="0">
                <a:solidFill>
                  <a:schemeClr val="tx1"/>
                </a:solidFill>
              </a:endParaRPr>
            </a:p>
          </p:txBody>
        </p:sp>
        <p:sp>
          <p:nvSpPr>
            <p:cNvPr id="147" name="Rectangle 146">
              <a:extLst>
                <a:ext uri="{FF2B5EF4-FFF2-40B4-BE49-F238E27FC236}">
                  <a16:creationId xmlns:a16="http://schemas.microsoft.com/office/drawing/2014/main" id="{D263CB1F-A2A3-4763-9B04-A54EFBC804AD}"/>
                </a:ext>
              </a:extLst>
            </p:cNvPr>
            <p:cNvSpPr/>
            <p:nvPr/>
          </p:nvSpPr>
          <p:spPr>
            <a:xfrm>
              <a:off x="3041931" y="4670691"/>
              <a:ext cx="1097795" cy="5587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Controller</a:t>
              </a:r>
            </a:p>
          </p:txBody>
        </p:sp>
        <p:cxnSp>
          <p:nvCxnSpPr>
            <p:cNvPr id="150" name="Straight Arrow Connector 149">
              <a:extLst>
                <a:ext uri="{FF2B5EF4-FFF2-40B4-BE49-F238E27FC236}">
                  <a16:creationId xmlns:a16="http://schemas.microsoft.com/office/drawing/2014/main" id="{18850327-A78E-4734-B0E6-4491ECEFCFAE}"/>
                </a:ext>
              </a:extLst>
            </p:cNvPr>
            <p:cNvCxnSpPr>
              <a:cxnSpLocks/>
              <a:stCxn id="147" idx="3"/>
              <a:endCxn id="110" idx="1"/>
            </p:cNvCxnSpPr>
            <p:nvPr/>
          </p:nvCxnSpPr>
          <p:spPr>
            <a:xfrm flipV="1">
              <a:off x="4139726" y="4949282"/>
              <a:ext cx="872950" cy="7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B455241E-CF4F-4412-B3F0-8E3419B85B25}"/>
                </a:ext>
              </a:extLst>
            </p:cNvPr>
            <p:cNvSpPr/>
            <p:nvPr/>
          </p:nvSpPr>
          <p:spPr>
            <a:xfrm>
              <a:off x="2393266" y="4411531"/>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verrL</a:t>
              </a:r>
              <a:endParaRPr lang="en-US" dirty="0">
                <a:solidFill>
                  <a:schemeClr val="tx1"/>
                </a:solidFill>
              </a:endParaRPr>
            </a:p>
          </p:txBody>
        </p:sp>
        <p:sp>
          <p:nvSpPr>
            <p:cNvPr id="156" name="Rectangle 155">
              <a:extLst>
                <a:ext uri="{FF2B5EF4-FFF2-40B4-BE49-F238E27FC236}">
                  <a16:creationId xmlns:a16="http://schemas.microsoft.com/office/drawing/2014/main" id="{486E385F-E559-4879-8023-47551538C9C4}"/>
                </a:ext>
              </a:extLst>
            </p:cNvPr>
            <p:cNvSpPr/>
            <p:nvPr/>
          </p:nvSpPr>
          <p:spPr>
            <a:xfrm>
              <a:off x="4169141" y="4449821"/>
              <a:ext cx="748819"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PWM</a:t>
              </a:r>
            </a:p>
          </p:txBody>
        </p:sp>
        <p:sp>
          <p:nvSpPr>
            <p:cNvPr id="159" name="Rectangle 158">
              <a:extLst>
                <a:ext uri="{FF2B5EF4-FFF2-40B4-BE49-F238E27FC236}">
                  <a16:creationId xmlns:a16="http://schemas.microsoft.com/office/drawing/2014/main" id="{BB6C959E-4B44-46E7-84CE-27AF6190444A}"/>
                </a:ext>
              </a:extLst>
            </p:cNvPr>
            <p:cNvSpPr/>
            <p:nvPr/>
          </p:nvSpPr>
          <p:spPr>
            <a:xfrm>
              <a:off x="1252134" y="4203041"/>
              <a:ext cx="5747906" cy="1896674"/>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TextBox 162">
              <a:extLst>
                <a:ext uri="{FF2B5EF4-FFF2-40B4-BE49-F238E27FC236}">
                  <a16:creationId xmlns:a16="http://schemas.microsoft.com/office/drawing/2014/main" id="{82210D1D-BF72-4315-8F52-A8925166CD91}"/>
                </a:ext>
              </a:extLst>
            </p:cNvPr>
            <p:cNvSpPr txBox="1"/>
            <p:nvPr/>
          </p:nvSpPr>
          <p:spPr>
            <a:xfrm>
              <a:off x="1449660" y="3872262"/>
              <a:ext cx="3098477" cy="369332"/>
            </a:xfrm>
            <a:prstGeom prst="rect">
              <a:avLst/>
            </a:prstGeom>
            <a:noFill/>
          </p:spPr>
          <p:txBody>
            <a:bodyPr wrap="none" rtlCol="0">
              <a:spAutoFit/>
            </a:bodyPr>
            <a:lstStyle/>
            <a:p>
              <a:r>
                <a:rPr lang="en-US" dirty="0"/>
                <a:t>Motor Subsystem (example left)</a:t>
              </a:r>
            </a:p>
          </p:txBody>
        </p:sp>
      </p:grpSp>
      <p:sp>
        <p:nvSpPr>
          <p:cNvPr id="224" name="TextBox 223">
            <a:extLst>
              <a:ext uri="{FF2B5EF4-FFF2-40B4-BE49-F238E27FC236}">
                <a16:creationId xmlns:a16="http://schemas.microsoft.com/office/drawing/2014/main" id="{5493A4DD-6C07-40E2-9003-B44380CFEC39}"/>
              </a:ext>
            </a:extLst>
          </p:cNvPr>
          <p:cNvSpPr txBox="1"/>
          <p:nvPr/>
        </p:nvSpPr>
        <p:spPr>
          <a:xfrm>
            <a:off x="6903241" y="3747209"/>
            <a:ext cx="1857547" cy="2739211"/>
          </a:xfrm>
          <a:prstGeom prst="rect">
            <a:avLst/>
          </a:prstGeom>
          <a:noFill/>
          <a:ln>
            <a:solidFill>
              <a:schemeClr val="accent1"/>
            </a:solidFill>
          </a:ln>
        </p:spPr>
        <p:txBody>
          <a:bodyPr wrap="square" rtlCol="0">
            <a:spAutoFit/>
          </a:bodyPr>
          <a:lstStyle/>
          <a:p>
            <a:r>
              <a:rPr lang="en-US" u="sng" dirty="0">
                <a:solidFill>
                  <a:schemeClr val="accent1"/>
                </a:solidFill>
              </a:rPr>
              <a:t>Abbreviations:</a:t>
            </a:r>
          </a:p>
          <a:p>
            <a:r>
              <a:rPr lang="en-US" sz="1400" b="1" dirty="0" err="1">
                <a:solidFill>
                  <a:schemeClr val="accent1"/>
                </a:solidFill>
              </a:rPr>
              <a:t>vLsp</a:t>
            </a:r>
            <a:r>
              <a:rPr lang="en-US" sz="1400" dirty="0">
                <a:solidFill>
                  <a:schemeClr val="accent1"/>
                </a:solidFill>
              </a:rPr>
              <a:t>/</a:t>
            </a:r>
            <a:r>
              <a:rPr lang="en-US" sz="1400" b="1" dirty="0" err="1">
                <a:solidFill>
                  <a:schemeClr val="accent1"/>
                </a:solidFill>
              </a:rPr>
              <a:t>vRsp</a:t>
            </a:r>
            <a:r>
              <a:rPr lang="en-US" sz="1400" dirty="0">
                <a:solidFill>
                  <a:schemeClr val="accent1"/>
                </a:solidFill>
              </a:rPr>
              <a:t> = setpoint speed for motor left/right</a:t>
            </a:r>
          </a:p>
          <a:p>
            <a:endParaRPr lang="en-US" sz="1400" dirty="0">
              <a:solidFill>
                <a:schemeClr val="accent1"/>
              </a:solidFill>
            </a:endParaRPr>
          </a:p>
          <a:p>
            <a:r>
              <a:rPr lang="en-US" sz="1400" b="1" dirty="0" err="1">
                <a:solidFill>
                  <a:schemeClr val="accent1"/>
                </a:solidFill>
              </a:rPr>
              <a:t>vLcurr</a:t>
            </a:r>
            <a:r>
              <a:rPr lang="en-US" sz="1400" dirty="0">
                <a:solidFill>
                  <a:schemeClr val="accent1"/>
                </a:solidFill>
              </a:rPr>
              <a:t>/</a:t>
            </a:r>
            <a:r>
              <a:rPr lang="en-US" sz="1400" b="1" dirty="0" err="1">
                <a:solidFill>
                  <a:schemeClr val="accent1"/>
                </a:solidFill>
              </a:rPr>
              <a:t>vRcurr</a:t>
            </a:r>
            <a:r>
              <a:rPr lang="en-US" sz="1400" dirty="0">
                <a:solidFill>
                  <a:schemeClr val="accent1"/>
                </a:solidFill>
              </a:rPr>
              <a:t> =  current motor speed left/right determined by encoder</a:t>
            </a:r>
          </a:p>
          <a:p>
            <a:endParaRPr lang="en-US" sz="1400" dirty="0">
              <a:solidFill>
                <a:schemeClr val="accent1"/>
              </a:solidFill>
            </a:endParaRPr>
          </a:p>
          <a:p>
            <a:r>
              <a:rPr lang="en-US" sz="1400" b="1" dirty="0" err="1">
                <a:solidFill>
                  <a:schemeClr val="accent1"/>
                </a:solidFill>
              </a:rPr>
              <a:t>verrL</a:t>
            </a:r>
            <a:r>
              <a:rPr lang="en-US" sz="1400" dirty="0">
                <a:solidFill>
                  <a:schemeClr val="accent1"/>
                </a:solidFill>
              </a:rPr>
              <a:t> = error of motor speed left (</a:t>
            </a:r>
            <a:r>
              <a:rPr lang="en-US" sz="1400" dirty="0" err="1">
                <a:solidFill>
                  <a:schemeClr val="accent1"/>
                </a:solidFill>
              </a:rPr>
              <a:t>vLsp-vLcurr</a:t>
            </a:r>
            <a:r>
              <a:rPr lang="en-US" sz="1400" dirty="0">
                <a:solidFill>
                  <a:schemeClr val="accent1"/>
                </a:solidFill>
              </a:rPr>
              <a:t>)</a:t>
            </a:r>
          </a:p>
        </p:txBody>
      </p:sp>
    </p:spTree>
    <p:extLst>
      <p:ext uri="{BB962C8B-B14F-4D97-AF65-F5344CB8AC3E}">
        <p14:creationId xmlns:p14="http://schemas.microsoft.com/office/powerpoint/2010/main" val="48387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5171B9-02DC-40D8-B981-C6174D1BAD62}"/>
              </a:ext>
            </a:extLst>
          </p:cNvPr>
          <p:cNvSpPr>
            <a:spLocks noGrp="1"/>
          </p:cNvSpPr>
          <p:nvPr>
            <p:ph type="title"/>
          </p:nvPr>
        </p:nvSpPr>
        <p:spPr/>
        <p:txBody>
          <a:bodyPr/>
          <a:lstStyle/>
          <a:p>
            <a:r>
              <a:rPr lang="en-US" dirty="0"/>
              <a:t>Schematic Diagram</a:t>
            </a:r>
          </a:p>
        </p:txBody>
      </p:sp>
      <p:sp>
        <p:nvSpPr>
          <p:cNvPr id="4" name="Rectangle 3">
            <a:extLst>
              <a:ext uri="{FF2B5EF4-FFF2-40B4-BE49-F238E27FC236}">
                <a16:creationId xmlns:a16="http://schemas.microsoft.com/office/drawing/2014/main" id="{48B93039-D188-439C-A642-8EDE0DE39392}"/>
              </a:ext>
            </a:extLst>
          </p:cNvPr>
          <p:cNvSpPr/>
          <p:nvPr/>
        </p:nvSpPr>
        <p:spPr>
          <a:xfrm>
            <a:off x="3886200" y="28194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Arduino Mega</a:t>
            </a:r>
          </a:p>
        </p:txBody>
      </p:sp>
      <p:sp>
        <p:nvSpPr>
          <p:cNvPr id="5" name="Rectangle 4">
            <a:extLst>
              <a:ext uri="{FF2B5EF4-FFF2-40B4-BE49-F238E27FC236}">
                <a16:creationId xmlns:a16="http://schemas.microsoft.com/office/drawing/2014/main" id="{34C71CEF-AB1E-47AA-9C5F-36185FA5E9ED}"/>
              </a:ext>
            </a:extLst>
          </p:cNvPr>
          <p:cNvSpPr/>
          <p:nvPr/>
        </p:nvSpPr>
        <p:spPr>
          <a:xfrm>
            <a:off x="3886200" y="37338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L298N H Bridge</a:t>
            </a:r>
          </a:p>
        </p:txBody>
      </p:sp>
      <p:cxnSp>
        <p:nvCxnSpPr>
          <p:cNvPr id="6" name="Straight Arrow Connector 5">
            <a:extLst>
              <a:ext uri="{FF2B5EF4-FFF2-40B4-BE49-F238E27FC236}">
                <a16:creationId xmlns:a16="http://schemas.microsoft.com/office/drawing/2014/main" id="{A4A0BBAB-7CFA-426D-B982-9026EF787EF3}"/>
              </a:ext>
            </a:extLst>
          </p:cNvPr>
          <p:cNvCxnSpPr>
            <a:stCxn id="4" idx="2"/>
            <a:endCxn id="5" idx="0"/>
          </p:cNvCxnSpPr>
          <p:nvPr/>
        </p:nvCxnSpPr>
        <p:spPr>
          <a:xfrm>
            <a:off x="4343400" y="3352800"/>
            <a:ext cx="0" cy="381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4D1ADC9-1BCE-4167-9901-49479828A6A8}"/>
              </a:ext>
            </a:extLst>
          </p:cNvPr>
          <p:cNvSpPr/>
          <p:nvPr/>
        </p:nvSpPr>
        <p:spPr>
          <a:xfrm>
            <a:off x="3886200" y="45720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Battery</a:t>
            </a:r>
          </a:p>
        </p:txBody>
      </p:sp>
      <p:cxnSp>
        <p:nvCxnSpPr>
          <p:cNvPr id="8" name="Straight Arrow Connector 7">
            <a:extLst>
              <a:ext uri="{FF2B5EF4-FFF2-40B4-BE49-F238E27FC236}">
                <a16:creationId xmlns:a16="http://schemas.microsoft.com/office/drawing/2014/main" id="{A401C1F1-E31E-4BA6-97F4-83912BBF8456}"/>
              </a:ext>
            </a:extLst>
          </p:cNvPr>
          <p:cNvCxnSpPr>
            <a:stCxn id="7" idx="0"/>
            <a:endCxn id="5" idx="2"/>
          </p:cNvCxnSpPr>
          <p:nvPr/>
        </p:nvCxnSpPr>
        <p:spPr>
          <a:xfrm flipV="1">
            <a:off x="4343400" y="4267200"/>
            <a:ext cx="0" cy="304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822AAFF-6F00-4231-8D49-965B7426A063}"/>
              </a:ext>
            </a:extLst>
          </p:cNvPr>
          <p:cNvSpPr/>
          <p:nvPr/>
        </p:nvSpPr>
        <p:spPr>
          <a:xfrm>
            <a:off x="2209800" y="3657600"/>
            <a:ext cx="914400" cy="6803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Motor_ Left</a:t>
            </a:r>
          </a:p>
        </p:txBody>
      </p:sp>
      <p:sp>
        <p:nvSpPr>
          <p:cNvPr id="10" name="Rectangle 9">
            <a:extLst>
              <a:ext uri="{FF2B5EF4-FFF2-40B4-BE49-F238E27FC236}">
                <a16:creationId xmlns:a16="http://schemas.microsoft.com/office/drawing/2014/main" id="{5CF72618-7115-48D5-8CD3-74FC81551DAB}"/>
              </a:ext>
            </a:extLst>
          </p:cNvPr>
          <p:cNvSpPr/>
          <p:nvPr/>
        </p:nvSpPr>
        <p:spPr>
          <a:xfrm>
            <a:off x="5638800" y="3660321"/>
            <a:ext cx="914400" cy="6803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Motor_ Right</a:t>
            </a:r>
          </a:p>
        </p:txBody>
      </p:sp>
      <p:cxnSp>
        <p:nvCxnSpPr>
          <p:cNvPr id="11" name="Straight Arrow Connector 10">
            <a:extLst>
              <a:ext uri="{FF2B5EF4-FFF2-40B4-BE49-F238E27FC236}">
                <a16:creationId xmlns:a16="http://schemas.microsoft.com/office/drawing/2014/main" id="{9D29103A-4177-4744-A649-E772F36F0D3E}"/>
              </a:ext>
            </a:extLst>
          </p:cNvPr>
          <p:cNvCxnSpPr>
            <a:stCxn id="5" idx="1"/>
            <a:endCxn id="9" idx="3"/>
          </p:cNvCxnSpPr>
          <p:nvPr/>
        </p:nvCxnSpPr>
        <p:spPr>
          <a:xfrm flipH="1" flipV="1">
            <a:off x="3124200" y="3997779"/>
            <a:ext cx="762000" cy="27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3E9446-39A7-40E3-B892-77B1EE29C63C}"/>
              </a:ext>
            </a:extLst>
          </p:cNvPr>
          <p:cNvCxnSpPr>
            <a:stCxn id="5" idx="3"/>
            <a:endCxn id="10" idx="1"/>
          </p:cNvCxnSpPr>
          <p:nvPr/>
        </p:nvCxnSpPr>
        <p:spPr>
          <a:xfrm>
            <a:off x="4800600" y="4000500"/>
            <a:ext cx="838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1C1385-ED4F-4F80-B4E0-37B7A3D0E204}"/>
              </a:ext>
            </a:extLst>
          </p:cNvPr>
          <p:cNvSpPr/>
          <p:nvPr/>
        </p:nvSpPr>
        <p:spPr>
          <a:xfrm>
            <a:off x="3091544" y="36576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PWM</a:t>
            </a:r>
          </a:p>
        </p:txBody>
      </p:sp>
      <p:sp>
        <p:nvSpPr>
          <p:cNvPr id="14" name="Rectangle 13">
            <a:extLst>
              <a:ext uri="{FF2B5EF4-FFF2-40B4-BE49-F238E27FC236}">
                <a16:creationId xmlns:a16="http://schemas.microsoft.com/office/drawing/2014/main" id="{C493E016-C04E-410D-B6D8-C5CC7DFAA5A3}"/>
              </a:ext>
            </a:extLst>
          </p:cNvPr>
          <p:cNvSpPr/>
          <p:nvPr/>
        </p:nvSpPr>
        <p:spPr>
          <a:xfrm>
            <a:off x="4724400" y="36576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PWM</a:t>
            </a:r>
          </a:p>
        </p:txBody>
      </p:sp>
      <p:sp>
        <p:nvSpPr>
          <p:cNvPr id="15" name="Rectangle 14">
            <a:extLst>
              <a:ext uri="{FF2B5EF4-FFF2-40B4-BE49-F238E27FC236}">
                <a16:creationId xmlns:a16="http://schemas.microsoft.com/office/drawing/2014/main" id="{091F2ECC-85EC-4707-8F28-DD321B3C20F7}"/>
              </a:ext>
            </a:extLst>
          </p:cNvPr>
          <p:cNvSpPr/>
          <p:nvPr/>
        </p:nvSpPr>
        <p:spPr>
          <a:xfrm>
            <a:off x="3886200" y="19050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Joystick</a:t>
            </a:r>
          </a:p>
        </p:txBody>
      </p:sp>
      <p:cxnSp>
        <p:nvCxnSpPr>
          <p:cNvPr id="16" name="Straight Arrow Connector 15">
            <a:extLst>
              <a:ext uri="{FF2B5EF4-FFF2-40B4-BE49-F238E27FC236}">
                <a16:creationId xmlns:a16="http://schemas.microsoft.com/office/drawing/2014/main" id="{7B3A7AF0-A4CF-432F-A61E-03F928820AF0}"/>
              </a:ext>
            </a:extLst>
          </p:cNvPr>
          <p:cNvCxnSpPr>
            <a:stCxn id="15" idx="2"/>
            <a:endCxn id="4" idx="0"/>
          </p:cNvCxnSpPr>
          <p:nvPr/>
        </p:nvCxnSpPr>
        <p:spPr>
          <a:xfrm>
            <a:off x="4343400" y="2438400"/>
            <a:ext cx="0" cy="381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5005C11-CD18-4601-93A2-9BF8CBC7E091}"/>
              </a:ext>
            </a:extLst>
          </p:cNvPr>
          <p:cNvSpPr/>
          <p:nvPr/>
        </p:nvSpPr>
        <p:spPr>
          <a:xfrm>
            <a:off x="838200" y="37338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Wheel_ Left</a:t>
            </a:r>
          </a:p>
        </p:txBody>
      </p:sp>
      <p:cxnSp>
        <p:nvCxnSpPr>
          <p:cNvPr id="18" name="Straight Arrow Connector 17">
            <a:extLst>
              <a:ext uri="{FF2B5EF4-FFF2-40B4-BE49-F238E27FC236}">
                <a16:creationId xmlns:a16="http://schemas.microsoft.com/office/drawing/2014/main" id="{BD81E792-9A78-4DC7-B2B7-5B2197F366B0}"/>
              </a:ext>
            </a:extLst>
          </p:cNvPr>
          <p:cNvCxnSpPr>
            <a:stCxn id="9" idx="1"/>
            <a:endCxn id="17" idx="3"/>
          </p:cNvCxnSpPr>
          <p:nvPr/>
        </p:nvCxnSpPr>
        <p:spPr>
          <a:xfrm flipH="1">
            <a:off x="1752600" y="3997779"/>
            <a:ext cx="457200" cy="27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3AE2BF-CBDA-4BF8-91E2-CF8ED9C9E5FB}"/>
              </a:ext>
            </a:extLst>
          </p:cNvPr>
          <p:cNvSpPr/>
          <p:nvPr/>
        </p:nvSpPr>
        <p:spPr>
          <a:xfrm>
            <a:off x="7010400" y="3733800"/>
            <a:ext cx="9144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Wheel_ Right</a:t>
            </a:r>
          </a:p>
        </p:txBody>
      </p:sp>
      <p:cxnSp>
        <p:nvCxnSpPr>
          <p:cNvPr id="20" name="Straight Arrow Connector 19">
            <a:extLst>
              <a:ext uri="{FF2B5EF4-FFF2-40B4-BE49-F238E27FC236}">
                <a16:creationId xmlns:a16="http://schemas.microsoft.com/office/drawing/2014/main" id="{D1C02E74-ECFB-411D-B619-59EA10ECB38A}"/>
              </a:ext>
            </a:extLst>
          </p:cNvPr>
          <p:cNvCxnSpPr>
            <a:stCxn id="10" idx="3"/>
            <a:endCxn id="19" idx="1"/>
          </p:cNvCxnSpPr>
          <p:nvPr/>
        </p:nvCxnSpPr>
        <p:spPr>
          <a:xfrm>
            <a:off x="6553200" y="4000500"/>
            <a:ext cx="457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3F719F-A6A0-4D64-A27D-963A60BF981E}"/>
              </a:ext>
            </a:extLst>
          </p:cNvPr>
          <p:cNvSpPr/>
          <p:nvPr/>
        </p:nvSpPr>
        <p:spPr>
          <a:xfrm>
            <a:off x="4369904" y="2347528"/>
            <a:ext cx="1089991"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i="1" dirty="0">
                <a:solidFill>
                  <a:schemeClr val="tx1"/>
                </a:solidFill>
              </a:rPr>
              <a:t>x-axis &amp; y-axis value</a:t>
            </a:r>
          </a:p>
        </p:txBody>
      </p:sp>
      <p:sp>
        <p:nvSpPr>
          <p:cNvPr id="22" name="Rectangle 21">
            <a:extLst>
              <a:ext uri="{FF2B5EF4-FFF2-40B4-BE49-F238E27FC236}">
                <a16:creationId xmlns:a16="http://schemas.microsoft.com/office/drawing/2014/main" id="{FB8A7995-0BC4-486B-A3D3-1DA780E6C23A}"/>
              </a:ext>
            </a:extLst>
          </p:cNvPr>
          <p:cNvSpPr/>
          <p:nvPr/>
        </p:nvSpPr>
        <p:spPr>
          <a:xfrm>
            <a:off x="4114800" y="32766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PWM</a:t>
            </a:r>
          </a:p>
        </p:txBody>
      </p:sp>
      <p:sp>
        <p:nvSpPr>
          <p:cNvPr id="23" name="Rectangle 22">
            <a:extLst>
              <a:ext uri="{FF2B5EF4-FFF2-40B4-BE49-F238E27FC236}">
                <a16:creationId xmlns:a16="http://schemas.microsoft.com/office/drawing/2014/main" id="{2E94CF72-2914-4CF6-B1F6-A4DB39500758}"/>
              </a:ext>
            </a:extLst>
          </p:cNvPr>
          <p:cNvSpPr/>
          <p:nvPr/>
        </p:nvSpPr>
        <p:spPr>
          <a:xfrm>
            <a:off x="5334000" y="2740025"/>
            <a:ext cx="1219200" cy="6803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Distance Sensor_ Right</a:t>
            </a:r>
          </a:p>
        </p:txBody>
      </p:sp>
      <p:sp>
        <p:nvSpPr>
          <p:cNvPr id="24" name="Rectangle 23">
            <a:extLst>
              <a:ext uri="{FF2B5EF4-FFF2-40B4-BE49-F238E27FC236}">
                <a16:creationId xmlns:a16="http://schemas.microsoft.com/office/drawing/2014/main" id="{E8A39829-BF06-4921-B283-73A1BD77532C}"/>
              </a:ext>
            </a:extLst>
          </p:cNvPr>
          <p:cNvSpPr/>
          <p:nvPr/>
        </p:nvSpPr>
        <p:spPr>
          <a:xfrm>
            <a:off x="2032003" y="2745242"/>
            <a:ext cx="1092197" cy="6803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Distance Sensor_ Left</a:t>
            </a:r>
          </a:p>
        </p:txBody>
      </p:sp>
      <p:sp>
        <p:nvSpPr>
          <p:cNvPr id="25" name="Rectangle 24">
            <a:extLst>
              <a:ext uri="{FF2B5EF4-FFF2-40B4-BE49-F238E27FC236}">
                <a16:creationId xmlns:a16="http://schemas.microsoft.com/office/drawing/2014/main" id="{C916FC4A-83A8-4D08-8788-7BFE45913542}"/>
              </a:ext>
            </a:extLst>
          </p:cNvPr>
          <p:cNvSpPr/>
          <p:nvPr/>
        </p:nvSpPr>
        <p:spPr>
          <a:xfrm>
            <a:off x="2032003" y="1887085"/>
            <a:ext cx="1183637" cy="6803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Distance Sensor_</a:t>
            </a:r>
          </a:p>
          <a:p>
            <a:pPr algn="ctr"/>
            <a:r>
              <a:rPr lang="en-US" sz="1500" b="1" dirty="0">
                <a:solidFill>
                  <a:schemeClr val="tx1"/>
                </a:solidFill>
              </a:rPr>
              <a:t>Back</a:t>
            </a:r>
          </a:p>
        </p:txBody>
      </p:sp>
      <p:cxnSp>
        <p:nvCxnSpPr>
          <p:cNvPr id="26" name="Straight Arrow Connector 25">
            <a:extLst>
              <a:ext uri="{FF2B5EF4-FFF2-40B4-BE49-F238E27FC236}">
                <a16:creationId xmlns:a16="http://schemas.microsoft.com/office/drawing/2014/main" id="{F05B924E-7A09-4C04-A3AB-9FD0BE418BB4}"/>
              </a:ext>
            </a:extLst>
          </p:cNvPr>
          <p:cNvCxnSpPr>
            <a:cxnSpLocks/>
          </p:cNvCxnSpPr>
          <p:nvPr/>
        </p:nvCxnSpPr>
        <p:spPr>
          <a:xfrm>
            <a:off x="3124200" y="3212081"/>
            <a:ext cx="762000" cy="67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8FE7788-E21E-42ED-8CFE-9DDBC2F1099D}"/>
              </a:ext>
            </a:extLst>
          </p:cNvPr>
          <p:cNvCxnSpPr>
            <a:cxnSpLocks/>
            <a:stCxn id="23" idx="1"/>
            <a:endCxn id="4" idx="3"/>
          </p:cNvCxnSpPr>
          <p:nvPr/>
        </p:nvCxnSpPr>
        <p:spPr>
          <a:xfrm flipH="1">
            <a:off x="4800600" y="3080204"/>
            <a:ext cx="533400" cy="58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3CAD344-CC83-4BF7-B1BC-786AA8562C70}"/>
              </a:ext>
            </a:extLst>
          </p:cNvPr>
          <p:cNvCxnSpPr>
            <a:cxnSpLocks/>
          </p:cNvCxnSpPr>
          <p:nvPr/>
        </p:nvCxnSpPr>
        <p:spPr>
          <a:xfrm>
            <a:off x="3352800" y="2948442"/>
            <a:ext cx="5334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216E469-65C1-4FCF-BD13-B058715E3676}"/>
              </a:ext>
            </a:extLst>
          </p:cNvPr>
          <p:cNvCxnSpPr>
            <a:cxnSpLocks/>
          </p:cNvCxnSpPr>
          <p:nvPr/>
        </p:nvCxnSpPr>
        <p:spPr>
          <a:xfrm flipV="1">
            <a:off x="3352800" y="2227263"/>
            <a:ext cx="0" cy="721179"/>
          </a:xfrm>
          <a:prstGeom prst="straightConnector1">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030708-CD7B-4589-8656-F366D6E15359}"/>
              </a:ext>
            </a:extLst>
          </p:cNvPr>
          <p:cNvCxnSpPr>
            <a:cxnSpLocks/>
            <a:stCxn id="25" idx="3"/>
          </p:cNvCxnSpPr>
          <p:nvPr/>
        </p:nvCxnSpPr>
        <p:spPr>
          <a:xfrm>
            <a:off x="3215640" y="2227264"/>
            <a:ext cx="137160" cy="0"/>
          </a:xfrm>
          <a:prstGeom prst="straightConnector1">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6C8B4C-3245-4407-827B-32A90FDB543E}"/>
              </a:ext>
            </a:extLst>
          </p:cNvPr>
          <p:cNvSpPr/>
          <p:nvPr/>
        </p:nvSpPr>
        <p:spPr>
          <a:xfrm>
            <a:off x="3124200" y="256506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IR</a:t>
            </a:r>
          </a:p>
        </p:txBody>
      </p:sp>
      <p:sp>
        <p:nvSpPr>
          <p:cNvPr id="41" name="Rectangle 40">
            <a:extLst>
              <a:ext uri="{FF2B5EF4-FFF2-40B4-BE49-F238E27FC236}">
                <a16:creationId xmlns:a16="http://schemas.microsoft.com/office/drawing/2014/main" id="{14A502C7-7AF7-4BEE-AA33-42DE55808E17}"/>
              </a:ext>
            </a:extLst>
          </p:cNvPr>
          <p:cNvSpPr/>
          <p:nvPr/>
        </p:nvSpPr>
        <p:spPr>
          <a:xfrm>
            <a:off x="3086100" y="285064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IR</a:t>
            </a:r>
          </a:p>
        </p:txBody>
      </p:sp>
      <p:sp>
        <p:nvSpPr>
          <p:cNvPr id="42" name="Rectangle 41">
            <a:extLst>
              <a:ext uri="{FF2B5EF4-FFF2-40B4-BE49-F238E27FC236}">
                <a16:creationId xmlns:a16="http://schemas.microsoft.com/office/drawing/2014/main" id="{6BB7BD43-2CD0-4B4A-B1B1-D8259CE34FCE}"/>
              </a:ext>
            </a:extLst>
          </p:cNvPr>
          <p:cNvSpPr/>
          <p:nvPr/>
        </p:nvSpPr>
        <p:spPr>
          <a:xfrm>
            <a:off x="4662005" y="27051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IR</a:t>
            </a:r>
          </a:p>
        </p:txBody>
      </p:sp>
    </p:spTree>
    <p:extLst>
      <p:ext uri="{BB962C8B-B14F-4D97-AF65-F5344CB8AC3E}">
        <p14:creationId xmlns:p14="http://schemas.microsoft.com/office/powerpoint/2010/main" val="234217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2399F-D9E1-486F-B5B7-F8523427F72F}"/>
              </a:ext>
            </a:extLst>
          </p:cNvPr>
          <p:cNvSpPr>
            <a:spLocks noGrp="1"/>
          </p:cNvSpPr>
          <p:nvPr>
            <p:ph type="body" sz="quarter" idx="10"/>
          </p:nvPr>
        </p:nvSpPr>
        <p:spPr>
          <a:xfrm>
            <a:off x="607429" y="5473088"/>
            <a:ext cx="8158619" cy="851512"/>
          </a:xfrm>
        </p:spPr>
        <p:txBody>
          <a:bodyPr>
            <a:normAutofit fontScale="92500" lnSpcReduction="20000"/>
          </a:bodyPr>
          <a:lstStyle/>
          <a:p>
            <a:pPr marL="0" indent="0">
              <a:buNone/>
            </a:pPr>
            <a:r>
              <a:rPr lang="en-US" sz="2000" dirty="0"/>
              <a:t>Figure x: Mechanical &amp; electronic components. (a) Joystick. (b) Arduino Mega. (c) L 298N H Bridge. (d) 65mm wheels. (e) DC Motor. (f) 3.5V Li-Ion Battery. (g) Caster Ball Wheel. (h) Distance Sensor.</a:t>
            </a:r>
          </a:p>
        </p:txBody>
      </p:sp>
      <p:sp>
        <p:nvSpPr>
          <p:cNvPr id="3" name="Title 2">
            <a:extLst>
              <a:ext uri="{FF2B5EF4-FFF2-40B4-BE49-F238E27FC236}">
                <a16:creationId xmlns:a16="http://schemas.microsoft.com/office/drawing/2014/main" id="{337B1C36-AAEF-4E80-9CF7-96AD4C7EBE51}"/>
              </a:ext>
            </a:extLst>
          </p:cNvPr>
          <p:cNvSpPr>
            <a:spLocks noGrp="1"/>
          </p:cNvSpPr>
          <p:nvPr>
            <p:ph type="title"/>
          </p:nvPr>
        </p:nvSpPr>
        <p:spPr/>
        <p:txBody>
          <a:bodyPr/>
          <a:lstStyle/>
          <a:p>
            <a:r>
              <a:rPr lang="en-US" dirty="0"/>
              <a:t>M&amp;E Components</a:t>
            </a:r>
          </a:p>
        </p:txBody>
      </p:sp>
      <p:pic>
        <p:nvPicPr>
          <p:cNvPr id="5" name="Picture 4">
            <a:extLst>
              <a:ext uri="{FF2B5EF4-FFF2-40B4-BE49-F238E27FC236}">
                <a16:creationId xmlns:a16="http://schemas.microsoft.com/office/drawing/2014/main" id="{CF7331C5-2D5A-4324-B959-A0202B7F1BFA}"/>
              </a:ext>
            </a:extLst>
          </p:cNvPr>
          <p:cNvPicPr>
            <a:picLocks noChangeAspect="1"/>
          </p:cNvPicPr>
          <p:nvPr/>
        </p:nvPicPr>
        <p:blipFill rotWithShape="1">
          <a:blip r:embed="rId2">
            <a:extLst>
              <a:ext uri="{28A0092B-C50C-407E-A947-70E740481C1C}">
                <a14:useLocalDpi xmlns:a14="http://schemas.microsoft.com/office/drawing/2010/main" val="0"/>
              </a:ext>
            </a:extLst>
          </a:blip>
          <a:srcRect l="8539" t="4829" r="8539" b="5015"/>
          <a:stretch/>
        </p:blipFill>
        <p:spPr>
          <a:xfrm>
            <a:off x="1907201" y="1251090"/>
            <a:ext cx="2018453" cy="1645920"/>
          </a:xfrm>
          <a:prstGeom prst="rect">
            <a:avLst/>
          </a:prstGeom>
          <a:ln>
            <a:solidFill>
              <a:schemeClr val="tx1"/>
            </a:solidFill>
          </a:ln>
        </p:spPr>
      </p:pic>
      <p:pic>
        <p:nvPicPr>
          <p:cNvPr id="6" name="Picture 5">
            <a:extLst>
              <a:ext uri="{FF2B5EF4-FFF2-40B4-BE49-F238E27FC236}">
                <a16:creationId xmlns:a16="http://schemas.microsoft.com/office/drawing/2014/main" id="{D1E97FB7-0198-4CE9-950F-CB650DBF5D86}"/>
              </a:ext>
            </a:extLst>
          </p:cNvPr>
          <p:cNvPicPr>
            <a:picLocks noChangeAspect="1"/>
          </p:cNvPicPr>
          <p:nvPr/>
        </p:nvPicPr>
        <p:blipFill>
          <a:blip r:embed="rId3"/>
          <a:stretch>
            <a:fillRect/>
          </a:stretch>
        </p:blipFill>
        <p:spPr>
          <a:xfrm>
            <a:off x="341305" y="1251090"/>
            <a:ext cx="1466113" cy="1645920"/>
          </a:xfrm>
          <a:prstGeom prst="rect">
            <a:avLst/>
          </a:prstGeom>
          <a:ln>
            <a:solidFill>
              <a:schemeClr val="tx1"/>
            </a:solidFill>
          </a:ln>
        </p:spPr>
      </p:pic>
      <p:grpSp>
        <p:nvGrpSpPr>
          <p:cNvPr id="9" name="Group 8">
            <a:extLst>
              <a:ext uri="{FF2B5EF4-FFF2-40B4-BE49-F238E27FC236}">
                <a16:creationId xmlns:a16="http://schemas.microsoft.com/office/drawing/2014/main" id="{7D12A72F-2128-40B8-B111-20F856AF9FEE}"/>
              </a:ext>
            </a:extLst>
          </p:cNvPr>
          <p:cNvGrpSpPr/>
          <p:nvPr/>
        </p:nvGrpSpPr>
        <p:grpSpPr>
          <a:xfrm>
            <a:off x="4013353" y="1245696"/>
            <a:ext cx="2411896" cy="1645920"/>
            <a:chOff x="4572000" y="1564941"/>
            <a:chExt cx="3548270" cy="2602065"/>
          </a:xfrm>
        </p:grpSpPr>
        <p:pic>
          <p:nvPicPr>
            <p:cNvPr id="7" name="Picture 6">
              <a:extLst>
                <a:ext uri="{FF2B5EF4-FFF2-40B4-BE49-F238E27FC236}">
                  <a16:creationId xmlns:a16="http://schemas.microsoft.com/office/drawing/2014/main" id="{BB6FD8D8-A74D-4887-B250-E3A6D1ECAE27}"/>
                </a:ext>
              </a:extLst>
            </p:cNvPr>
            <p:cNvPicPr>
              <a:picLocks noChangeAspect="1"/>
            </p:cNvPicPr>
            <p:nvPr/>
          </p:nvPicPr>
          <p:blipFill>
            <a:blip r:embed="rId4"/>
            <a:stretch>
              <a:fillRect/>
            </a:stretch>
          </p:blipFill>
          <p:spPr>
            <a:xfrm>
              <a:off x="4572000" y="1564941"/>
              <a:ext cx="3548270" cy="2602065"/>
            </a:xfrm>
            <a:prstGeom prst="rect">
              <a:avLst/>
            </a:prstGeom>
            <a:ln>
              <a:solidFill>
                <a:schemeClr val="tx1"/>
              </a:solidFill>
            </a:ln>
          </p:spPr>
        </p:pic>
        <p:sp>
          <p:nvSpPr>
            <p:cNvPr id="8" name="Rectangle 7">
              <a:extLst>
                <a:ext uri="{FF2B5EF4-FFF2-40B4-BE49-F238E27FC236}">
                  <a16:creationId xmlns:a16="http://schemas.microsoft.com/office/drawing/2014/main" id="{638410B9-78FD-44B5-A76D-14A97FD67547}"/>
                </a:ext>
              </a:extLst>
            </p:cNvPr>
            <p:cNvSpPr/>
            <p:nvPr/>
          </p:nvSpPr>
          <p:spPr>
            <a:xfrm>
              <a:off x="4686300" y="3684104"/>
              <a:ext cx="906117" cy="45057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8C3F9CBC-0AB7-49D8-9593-92A5D96F8235}"/>
              </a:ext>
            </a:extLst>
          </p:cNvPr>
          <p:cNvPicPr>
            <a:picLocks noChangeAspect="1"/>
          </p:cNvPicPr>
          <p:nvPr/>
        </p:nvPicPr>
        <p:blipFill rotWithShape="1">
          <a:blip r:embed="rId5"/>
          <a:srcRect l="5817" t="16695" r="1162" b="12028"/>
          <a:stretch/>
        </p:blipFill>
        <p:spPr>
          <a:xfrm>
            <a:off x="6512948" y="1245696"/>
            <a:ext cx="2148068" cy="1645920"/>
          </a:xfrm>
          <a:prstGeom prst="rect">
            <a:avLst/>
          </a:prstGeom>
          <a:ln>
            <a:solidFill>
              <a:schemeClr val="tx1"/>
            </a:solidFill>
          </a:ln>
        </p:spPr>
      </p:pic>
      <p:pic>
        <p:nvPicPr>
          <p:cNvPr id="12" name="Picture 11">
            <a:extLst>
              <a:ext uri="{FF2B5EF4-FFF2-40B4-BE49-F238E27FC236}">
                <a16:creationId xmlns:a16="http://schemas.microsoft.com/office/drawing/2014/main" id="{8C44C29F-4880-4246-BFB3-B8419082F8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872" y="3293336"/>
            <a:ext cx="2620369" cy="1645920"/>
          </a:xfrm>
          <a:prstGeom prst="rect">
            <a:avLst/>
          </a:prstGeom>
          <a:ln>
            <a:solidFill>
              <a:schemeClr val="tx1"/>
            </a:solidFill>
          </a:ln>
        </p:spPr>
      </p:pic>
      <p:pic>
        <p:nvPicPr>
          <p:cNvPr id="13" name="Picture 12">
            <a:extLst>
              <a:ext uri="{FF2B5EF4-FFF2-40B4-BE49-F238E27FC236}">
                <a16:creationId xmlns:a16="http://schemas.microsoft.com/office/drawing/2014/main" id="{F1CE9D72-F28A-447C-879E-9FCD21E43624}"/>
              </a:ext>
            </a:extLst>
          </p:cNvPr>
          <p:cNvPicPr>
            <a:picLocks noChangeAspect="1"/>
          </p:cNvPicPr>
          <p:nvPr/>
        </p:nvPicPr>
        <p:blipFill>
          <a:blip r:embed="rId7"/>
          <a:stretch>
            <a:fillRect/>
          </a:stretch>
        </p:blipFill>
        <p:spPr>
          <a:xfrm>
            <a:off x="2956920" y="3282548"/>
            <a:ext cx="1645920" cy="1645920"/>
          </a:xfrm>
          <a:prstGeom prst="rect">
            <a:avLst/>
          </a:prstGeom>
          <a:ln>
            <a:solidFill>
              <a:schemeClr val="tx1"/>
            </a:solidFill>
          </a:ln>
        </p:spPr>
      </p:pic>
      <p:sp>
        <p:nvSpPr>
          <p:cNvPr id="14" name="Rectangle 13">
            <a:extLst>
              <a:ext uri="{FF2B5EF4-FFF2-40B4-BE49-F238E27FC236}">
                <a16:creationId xmlns:a16="http://schemas.microsoft.com/office/drawing/2014/main" id="{5CA6A3C9-0FAA-4255-9796-6D22395ED699}"/>
              </a:ext>
            </a:extLst>
          </p:cNvPr>
          <p:cNvSpPr/>
          <p:nvPr/>
        </p:nvSpPr>
        <p:spPr>
          <a:xfrm>
            <a:off x="341305" y="2910963"/>
            <a:ext cx="1466113"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6" name="Rectangle 15">
            <a:extLst>
              <a:ext uri="{FF2B5EF4-FFF2-40B4-BE49-F238E27FC236}">
                <a16:creationId xmlns:a16="http://schemas.microsoft.com/office/drawing/2014/main" id="{00255FB1-FD67-48AC-AD24-EDB60BE6A474}"/>
              </a:ext>
            </a:extLst>
          </p:cNvPr>
          <p:cNvSpPr/>
          <p:nvPr/>
        </p:nvSpPr>
        <p:spPr>
          <a:xfrm>
            <a:off x="1907200" y="2886953"/>
            <a:ext cx="2018453"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7" name="Rectangle 16">
            <a:extLst>
              <a:ext uri="{FF2B5EF4-FFF2-40B4-BE49-F238E27FC236}">
                <a16:creationId xmlns:a16="http://schemas.microsoft.com/office/drawing/2014/main" id="{A19ADAD2-CC98-48E0-89DA-4052F22126A3}"/>
              </a:ext>
            </a:extLst>
          </p:cNvPr>
          <p:cNvSpPr/>
          <p:nvPr/>
        </p:nvSpPr>
        <p:spPr>
          <a:xfrm>
            <a:off x="4025435" y="2905570"/>
            <a:ext cx="2399814"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8" name="Rectangle 17">
            <a:extLst>
              <a:ext uri="{FF2B5EF4-FFF2-40B4-BE49-F238E27FC236}">
                <a16:creationId xmlns:a16="http://schemas.microsoft.com/office/drawing/2014/main" id="{CD300DDC-0B7A-4D8B-BCB9-D76E6E39F814}"/>
              </a:ext>
            </a:extLst>
          </p:cNvPr>
          <p:cNvSpPr/>
          <p:nvPr/>
        </p:nvSpPr>
        <p:spPr>
          <a:xfrm>
            <a:off x="6512948" y="2886952"/>
            <a:ext cx="2148068"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9" name="Rectangle 18">
            <a:extLst>
              <a:ext uri="{FF2B5EF4-FFF2-40B4-BE49-F238E27FC236}">
                <a16:creationId xmlns:a16="http://schemas.microsoft.com/office/drawing/2014/main" id="{EE35EF4E-D6E4-43F8-B2FE-EDB33A5C98A6}"/>
              </a:ext>
            </a:extLst>
          </p:cNvPr>
          <p:cNvSpPr/>
          <p:nvPr/>
        </p:nvSpPr>
        <p:spPr>
          <a:xfrm>
            <a:off x="275043" y="4961539"/>
            <a:ext cx="2608198" cy="35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0" name="Rectangle 19">
            <a:extLst>
              <a:ext uri="{FF2B5EF4-FFF2-40B4-BE49-F238E27FC236}">
                <a16:creationId xmlns:a16="http://schemas.microsoft.com/office/drawing/2014/main" id="{CA83B7E0-BF90-4CB8-98A3-090C19057D55}"/>
              </a:ext>
            </a:extLst>
          </p:cNvPr>
          <p:cNvSpPr/>
          <p:nvPr/>
        </p:nvSpPr>
        <p:spPr>
          <a:xfrm>
            <a:off x="3036432" y="4918058"/>
            <a:ext cx="1645920" cy="395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pic>
        <p:nvPicPr>
          <p:cNvPr id="15" name="Picture 14">
            <a:extLst>
              <a:ext uri="{FF2B5EF4-FFF2-40B4-BE49-F238E27FC236}">
                <a16:creationId xmlns:a16="http://schemas.microsoft.com/office/drawing/2014/main" id="{B8DDAAB2-43B6-41D6-A9CC-355CABDCEA67}"/>
              </a:ext>
            </a:extLst>
          </p:cNvPr>
          <p:cNvPicPr>
            <a:picLocks noChangeAspect="1"/>
          </p:cNvPicPr>
          <p:nvPr/>
        </p:nvPicPr>
        <p:blipFill rotWithShape="1">
          <a:blip r:embed="rId8"/>
          <a:srcRect t="12364" b="11028"/>
          <a:stretch/>
        </p:blipFill>
        <p:spPr>
          <a:xfrm>
            <a:off x="4663267" y="3282548"/>
            <a:ext cx="2148479" cy="1645920"/>
          </a:xfrm>
          <a:prstGeom prst="rect">
            <a:avLst/>
          </a:prstGeom>
          <a:ln>
            <a:solidFill>
              <a:schemeClr val="tx1"/>
            </a:solidFill>
          </a:ln>
        </p:spPr>
      </p:pic>
      <p:sp>
        <p:nvSpPr>
          <p:cNvPr id="22" name="Rectangle 21">
            <a:extLst>
              <a:ext uri="{FF2B5EF4-FFF2-40B4-BE49-F238E27FC236}">
                <a16:creationId xmlns:a16="http://schemas.microsoft.com/office/drawing/2014/main" id="{DEE0830F-A74C-4C2C-A593-F52EE42390B1}"/>
              </a:ext>
            </a:extLst>
          </p:cNvPr>
          <p:cNvSpPr/>
          <p:nvPr/>
        </p:nvSpPr>
        <p:spPr>
          <a:xfrm>
            <a:off x="5086822" y="4886876"/>
            <a:ext cx="1645920" cy="395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pic>
        <p:nvPicPr>
          <p:cNvPr id="4" name="Picture 3">
            <a:extLst>
              <a:ext uri="{FF2B5EF4-FFF2-40B4-BE49-F238E27FC236}">
                <a16:creationId xmlns:a16="http://schemas.microsoft.com/office/drawing/2014/main" id="{89D5159B-6DFA-4410-89DE-4C4ACF3F5EC5}"/>
              </a:ext>
            </a:extLst>
          </p:cNvPr>
          <p:cNvPicPr>
            <a:picLocks noChangeAspect="1"/>
          </p:cNvPicPr>
          <p:nvPr/>
        </p:nvPicPr>
        <p:blipFill>
          <a:blip r:embed="rId9"/>
          <a:stretch>
            <a:fillRect/>
          </a:stretch>
        </p:blipFill>
        <p:spPr>
          <a:xfrm>
            <a:off x="6878909" y="3293336"/>
            <a:ext cx="2050511" cy="1635132"/>
          </a:xfrm>
          <a:prstGeom prst="rect">
            <a:avLst/>
          </a:prstGeom>
          <a:ln>
            <a:solidFill>
              <a:schemeClr val="tx1"/>
            </a:solidFill>
          </a:ln>
        </p:spPr>
      </p:pic>
      <p:sp>
        <p:nvSpPr>
          <p:cNvPr id="21" name="Rectangle 20">
            <a:extLst>
              <a:ext uri="{FF2B5EF4-FFF2-40B4-BE49-F238E27FC236}">
                <a16:creationId xmlns:a16="http://schemas.microsoft.com/office/drawing/2014/main" id="{27B46772-F33B-4DC4-A2C1-69C094FCA067}"/>
              </a:ext>
            </a:extLst>
          </p:cNvPr>
          <p:cNvSpPr/>
          <p:nvPr/>
        </p:nvSpPr>
        <p:spPr>
          <a:xfrm>
            <a:off x="6878909" y="4908256"/>
            <a:ext cx="2050511" cy="395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Tree>
    <p:extLst>
      <p:ext uri="{BB962C8B-B14F-4D97-AF65-F5344CB8AC3E}">
        <p14:creationId xmlns:p14="http://schemas.microsoft.com/office/powerpoint/2010/main" val="42000804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sterTheme">
  <a:themeElements>
    <a:clrScheme name="NUtemplate">
      <a:dk1>
        <a:srgbClr val="000000"/>
      </a:dk1>
      <a:lt1>
        <a:sysClr val="window" lastClr="FFFFFF"/>
      </a:lt1>
      <a:dk2>
        <a:srgbClr val="262626"/>
      </a:dk2>
      <a:lt2>
        <a:srgbClr val="FFFFFF"/>
      </a:lt2>
      <a:accent1>
        <a:srgbClr val="008BC9"/>
      </a:accent1>
      <a:accent2>
        <a:srgbClr val="FEB80A"/>
      </a:accent2>
      <a:accent3>
        <a:srgbClr val="C32D2E"/>
      </a:accent3>
      <a:accent4>
        <a:srgbClr val="84AA33"/>
      </a:accent4>
      <a:accent5>
        <a:srgbClr val="F88630"/>
      </a:accent5>
      <a:accent6>
        <a:srgbClr val="475A8D"/>
      </a:accent6>
      <a:hlink>
        <a:srgbClr val="00B050"/>
      </a:hlink>
      <a:folHlink>
        <a:srgbClr val="005828"/>
      </a:folHlink>
    </a:clrScheme>
    <a:fontScheme name="NUtemplate">
      <a:majorFont>
        <a:latin typeface="Tw Cen MT"/>
        <a:ea typeface=""/>
        <a:cs typeface=""/>
      </a:majorFont>
      <a:minorFont>
        <a:latin typeface="Tw Cen M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asterTheme" id="{FB37B25A-5EE1-4BCB-A690-A50DB3068ED5}" vid="{A8D4768E-D7AD-4A38-B106-AAB6F7915C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MasterTheme</Template>
  <TotalTime>1006</TotalTime>
  <Words>507</Words>
  <Application>Microsoft Office PowerPoint</Application>
  <PresentationFormat>On-screen Show (4:3)</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Tw Cen MT</vt:lpstr>
      <vt:lpstr>Wingdings</vt:lpstr>
      <vt:lpstr>Wingdings 3</vt:lpstr>
      <vt:lpstr>MasterTheme</vt:lpstr>
      <vt:lpstr>Final project automation 1</vt:lpstr>
      <vt:lpstr>Team Members</vt:lpstr>
      <vt:lpstr>Abstract</vt:lpstr>
      <vt:lpstr>Introduction</vt:lpstr>
      <vt:lpstr>Motivation</vt:lpstr>
      <vt:lpstr>Objective</vt:lpstr>
      <vt:lpstr>Controller Concept</vt:lpstr>
      <vt:lpstr>Schematic Diagram</vt:lpstr>
      <vt:lpstr>M&amp;E Components</vt:lpstr>
      <vt:lpstr>Concept of Joystick</vt:lpstr>
      <vt:lpstr>Hardware Design (i)</vt:lpstr>
      <vt:lpstr>Hardware Design (ii)</vt:lpstr>
      <vt:lpstr>Hardware Design (iii)</vt:lpstr>
      <vt:lpstr>Conclusion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Mohd  Saiful Akmal Razali</cp:lastModifiedBy>
  <cp:revision>161</cp:revision>
  <dcterms:created xsi:type="dcterms:W3CDTF">2017-11-07T17:24:21Z</dcterms:created>
  <dcterms:modified xsi:type="dcterms:W3CDTF">2017-12-16T21:59:20Z</dcterms:modified>
</cp:coreProperties>
</file>