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9900" kern="1200">
        <a:solidFill>
          <a:schemeClr val="tx1"/>
        </a:solidFill>
        <a:latin typeface="Arial" charset="0"/>
        <a:ea typeface="+mn-ea"/>
        <a:cs typeface="+mn-cs"/>
      </a:defRPr>
    </a:lvl1pPr>
    <a:lvl2pPr marL="560508" algn="l" rtl="0" fontAlgn="base">
      <a:spcBef>
        <a:spcPct val="0"/>
      </a:spcBef>
      <a:spcAft>
        <a:spcPct val="0"/>
      </a:spcAft>
      <a:defRPr sz="9900" kern="1200">
        <a:solidFill>
          <a:schemeClr val="tx1"/>
        </a:solidFill>
        <a:latin typeface="Arial" charset="0"/>
        <a:ea typeface="+mn-ea"/>
        <a:cs typeface="+mn-cs"/>
      </a:defRPr>
    </a:lvl2pPr>
    <a:lvl3pPr marL="1121017" algn="l" rtl="0" fontAlgn="base">
      <a:spcBef>
        <a:spcPct val="0"/>
      </a:spcBef>
      <a:spcAft>
        <a:spcPct val="0"/>
      </a:spcAft>
      <a:defRPr sz="9900" kern="1200">
        <a:solidFill>
          <a:schemeClr val="tx1"/>
        </a:solidFill>
        <a:latin typeface="Arial" charset="0"/>
        <a:ea typeface="+mn-ea"/>
        <a:cs typeface="+mn-cs"/>
      </a:defRPr>
    </a:lvl3pPr>
    <a:lvl4pPr marL="1681525" algn="l" rtl="0" fontAlgn="base">
      <a:spcBef>
        <a:spcPct val="0"/>
      </a:spcBef>
      <a:spcAft>
        <a:spcPct val="0"/>
      </a:spcAft>
      <a:defRPr sz="9900" kern="1200">
        <a:solidFill>
          <a:schemeClr val="tx1"/>
        </a:solidFill>
        <a:latin typeface="Arial" charset="0"/>
        <a:ea typeface="+mn-ea"/>
        <a:cs typeface="+mn-cs"/>
      </a:defRPr>
    </a:lvl4pPr>
    <a:lvl5pPr marL="2242033" algn="l" rtl="0" fontAlgn="base">
      <a:spcBef>
        <a:spcPct val="0"/>
      </a:spcBef>
      <a:spcAft>
        <a:spcPct val="0"/>
      </a:spcAft>
      <a:defRPr sz="9900" kern="1200">
        <a:solidFill>
          <a:schemeClr val="tx1"/>
        </a:solidFill>
        <a:latin typeface="Arial" charset="0"/>
        <a:ea typeface="+mn-ea"/>
        <a:cs typeface="+mn-cs"/>
      </a:defRPr>
    </a:lvl5pPr>
    <a:lvl6pPr marL="2802541" algn="l" defTabSz="560508" rtl="0" eaLnBrk="1" latinLnBrk="0" hangingPunct="1">
      <a:defRPr sz="9900" kern="1200">
        <a:solidFill>
          <a:schemeClr val="tx1"/>
        </a:solidFill>
        <a:latin typeface="Arial" charset="0"/>
        <a:ea typeface="+mn-ea"/>
        <a:cs typeface="+mn-cs"/>
      </a:defRPr>
    </a:lvl6pPr>
    <a:lvl7pPr marL="3363050" algn="l" defTabSz="560508" rtl="0" eaLnBrk="1" latinLnBrk="0" hangingPunct="1">
      <a:defRPr sz="9900" kern="1200">
        <a:solidFill>
          <a:schemeClr val="tx1"/>
        </a:solidFill>
        <a:latin typeface="Arial" charset="0"/>
        <a:ea typeface="+mn-ea"/>
        <a:cs typeface="+mn-cs"/>
      </a:defRPr>
    </a:lvl7pPr>
    <a:lvl8pPr marL="3923557" algn="l" defTabSz="560508" rtl="0" eaLnBrk="1" latinLnBrk="0" hangingPunct="1">
      <a:defRPr sz="9900" kern="1200">
        <a:solidFill>
          <a:schemeClr val="tx1"/>
        </a:solidFill>
        <a:latin typeface="Arial" charset="0"/>
        <a:ea typeface="+mn-ea"/>
        <a:cs typeface="+mn-cs"/>
      </a:defRPr>
    </a:lvl8pPr>
    <a:lvl9pPr marL="4484065" algn="l" defTabSz="560508" rtl="0" eaLnBrk="1" latinLnBrk="0" hangingPunct="1">
      <a:defRPr sz="99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5097C8"/>
    <a:srgbClr val="4785D1"/>
    <a:srgbClr val="663300"/>
    <a:srgbClr val="FFCC66"/>
    <a:srgbClr val="FF6600"/>
    <a:srgbClr val="FF7C80"/>
    <a:srgbClr val="800000"/>
    <a:srgbClr val="66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68" autoAdjust="0"/>
    <p:restoredTop sz="94717" autoAdjust="0"/>
  </p:normalViewPr>
  <p:slideViewPr>
    <p:cSldViewPr snapToGrid="0">
      <p:cViewPr>
        <p:scale>
          <a:sx n="15" d="100"/>
          <a:sy n="15" d="100"/>
        </p:scale>
        <p:origin x="-2010" y="-57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23" cy="464780"/>
          </a:xfrm>
          <a:prstGeom prst="rect">
            <a:avLst/>
          </a:prstGeom>
        </p:spPr>
        <p:txBody>
          <a:bodyPr vert="horz" wrap="square" lIns="28538" tIns="14269" rIns="28538" bIns="14269" numCol="1" anchor="t" anchorCtr="0" compatLnSpc="1">
            <a:prstTxWarp prst="textNoShape">
              <a:avLst/>
            </a:prstTxWarp>
          </a:bodyPr>
          <a:lstStyle>
            <a:lvl1pPr>
              <a:defRPr sz="400"/>
            </a:lvl1pPr>
          </a:lstStyle>
          <a:p>
            <a:endParaRPr lang="en-US" dirty="0"/>
          </a:p>
        </p:txBody>
      </p:sp>
      <p:sp>
        <p:nvSpPr>
          <p:cNvPr id="3" name="Date Placeholder 2"/>
          <p:cNvSpPr>
            <a:spLocks noGrp="1"/>
          </p:cNvSpPr>
          <p:nvPr>
            <p:ph type="dt" idx="1"/>
          </p:nvPr>
        </p:nvSpPr>
        <p:spPr>
          <a:xfrm>
            <a:off x="3971270" y="0"/>
            <a:ext cx="3037723" cy="464780"/>
          </a:xfrm>
          <a:prstGeom prst="rect">
            <a:avLst/>
          </a:prstGeom>
        </p:spPr>
        <p:txBody>
          <a:bodyPr vert="horz" wrap="square" lIns="28538" tIns="14269" rIns="28538" bIns="14269" numCol="1" anchor="t" anchorCtr="0" compatLnSpc="1">
            <a:prstTxWarp prst="textNoShape">
              <a:avLst/>
            </a:prstTxWarp>
          </a:bodyPr>
          <a:lstStyle>
            <a:lvl1pPr algn="r">
              <a:defRPr sz="400"/>
            </a:lvl1pPr>
          </a:lstStyle>
          <a:p>
            <a:fld id="{A3179A32-A2A8-7844-98D0-F8EBE97A9927}" type="datetimeFigureOut">
              <a:rPr lang="en-US"/>
              <a:pPr/>
              <a:t>12/16/2017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28538" tIns="14269" rIns="28538" bIns="14269" rtlCol="0" anchor="ctr"/>
          <a:lstStyle/>
          <a:p>
            <a:pPr lvl="0"/>
            <a:endParaRPr lang="en-US" noProof="0" dirty="0" smtClean="0"/>
          </a:p>
        </p:txBody>
      </p:sp>
      <p:sp>
        <p:nvSpPr>
          <p:cNvPr id="5" name="Notes Placeholder 4"/>
          <p:cNvSpPr>
            <a:spLocks noGrp="1"/>
          </p:cNvSpPr>
          <p:nvPr>
            <p:ph type="body" sz="quarter" idx="3"/>
          </p:nvPr>
        </p:nvSpPr>
        <p:spPr>
          <a:xfrm>
            <a:off x="701392" y="4415608"/>
            <a:ext cx="5608320" cy="4183421"/>
          </a:xfrm>
          <a:prstGeom prst="rect">
            <a:avLst/>
          </a:prstGeom>
        </p:spPr>
        <p:txBody>
          <a:bodyPr vert="horz" wrap="square" lIns="28538" tIns="14269" rIns="28538" bIns="1426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000"/>
            <a:ext cx="3037723" cy="464779"/>
          </a:xfrm>
          <a:prstGeom prst="rect">
            <a:avLst/>
          </a:prstGeom>
        </p:spPr>
        <p:txBody>
          <a:bodyPr vert="horz" wrap="square" lIns="28538" tIns="14269" rIns="28538" bIns="14269" numCol="1" anchor="b" anchorCtr="0" compatLnSpc="1">
            <a:prstTxWarp prst="textNoShape">
              <a:avLst/>
            </a:prstTxWarp>
          </a:bodyPr>
          <a:lstStyle>
            <a:lvl1pPr>
              <a:defRPr sz="400"/>
            </a:lvl1pPr>
          </a:lstStyle>
          <a:p>
            <a:endParaRPr lang="en-US" dirty="0"/>
          </a:p>
        </p:txBody>
      </p:sp>
      <p:sp>
        <p:nvSpPr>
          <p:cNvPr id="7" name="Slide Number Placeholder 6"/>
          <p:cNvSpPr>
            <a:spLocks noGrp="1"/>
          </p:cNvSpPr>
          <p:nvPr>
            <p:ph type="sldNum" sz="quarter" idx="5"/>
          </p:nvPr>
        </p:nvSpPr>
        <p:spPr>
          <a:xfrm>
            <a:off x="3971270" y="8830000"/>
            <a:ext cx="3037723" cy="464779"/>
          </a:xfrm>
          <a:prstGeom prst="rect">
            <a:avLst/>
          </a:prstGeom>
        </p:spPr>
        <p:txBody>
          <a:bodyPr vert="horz" wrap="square" lIns="28538" tIns="14269" rIns="28538" bIns="14269" numCol="1" anchor="b" anchorCtr="0" compatLnSpc="1">
            <a:prstTxWarp prst="textNoShape">
              <a:avLst/>
            </a:prstTxWarp>
          </a:bodyPr>
          <a:lstStyle>
            <a:lvl1pPr algn="r">
              <a:defRPr sz="400"/>
            </a:lvl1pPr>
          </a:lstStyle>
          <a:p>
            <a:fld id="{C961F652-446B-9447-B1DF-CAB6179E9750}" type="slidenum">
              <a:rPr lang="en-US"/>
              <a:pPr/>
              <a:t>‹#›</a:t>
            </a:fld>
            <a:endParaRPr lang="en-US" dirty="0"/>
          </a:p>
        </p:txBody>
      </p:sp>
    </p:spTree>
    <p:extLst>
      <p:ext uri="{BB962C8B-B14F-4D97-AF65-F5344CB8AC3E}">
        <p14:creationId xmlns:p14="http://schemas.microsoft.com/office/powerpoint/2010/main" val="1453571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60508" algn="l" rtl="0" eaLnBrk="0" fontAlgn="base" hangingPunct="0">
      <a:spcBef>
        <a:spcPct val="30000"/>
      </a:spcBef>
      <a:spcAft>
        <a:spcPct val="0"/>
      </a:spcAft>
      <a:defRPr sz="1500" kern="1200">
        <a:solidFill>
          <a:schemeClr val="tx1"/>
        </a:solidFill>
        <a:latin typeface="+mn-lt"/>
        <a:ea typeface="ＭＳ Ｐゴシック" charset="-128"/>
        <a:cs typeface="+mn-cs"/>
      </a:defRPr>
    </a:lvl2pPr>
    <a:lvl3pPr marL="1121017" algn="l" rtl="0" eaLnBrk="0" fontAlgn="base" hangingPunct="0">
      <a:spcBef>
        <a:spcPct val="30000"/>
      </a:spcBef>
      <a:spcAft>
        <a:spcPct val="0"/>
      </a:spcAft>
      <a:defRPr sz="1500" kern="1200">
        <a:solidFill>
          <a:schemeClr val="tx1"/>
        </a:solidFill>
        <a:latin typeface="+mn-lt"/>
        <a:ea typeface="ＭＳ Ｐゴシック" charset="-128"/>
        <a:cs typeface="+mn-cs"/>
      </a:defRPr>
    </a:lvl3pPr>
    <a:lvl4pPr marL="1681525" algn="l" rtl="0" eaLnBrk="0" fontAlgn="base" hangingPunct="0">
      <a:spcBef>
        <a:spcPct val="30000"/>
      </a:spcBef>
      <a:spcAft>
        <a:spcPct val="0"/>
      </a:spcAft>
      <a:defRPr sz="1500" kern="1200">
        <a:solidFill>
          <a:schemeClr val="tx1"/>
        </a:solidFill>
        <a:latin typeface="+mn-lt"/>
        <a:ea typeface="ＭＳ Ｐゴシック" charset="-128"/>
        <a:cs typeface="+mn-cs"/>
      </a:defRPr>
    </a:lvl4pPr>
    <a:lvl5pPr marL="2242033" algn="l" rtl="0" eaLnBrk="0" fontAlgn="base" hangingPunct="0">
      <a:spcBef>
        <a:spcPct val="30000"/>
      </a:spcBef>
      <a:spcAft>
        <a:spcPct val="0"/>
      </a:spcAft>
      <a:defRPr sz="1500" kern="1200">
        <a:solidFill>
          <a:schemeClr val="tx1"/>
        </a:solidFill>
        <a:latin typeface="+mn-lt"/>
        <a:ea typeface="ＭＳ Ｐゴシック" charset="-128"/>
        <a:cs typeface="+mn-cs"/>
      </a:defRPr>
    </a:lvl5pPr>
    <a:lvl6pPr marL="2802541" algn="l" defTabSz="1121017" rtl="0" eaLnBrk="1" latinLnBrk="0" hangingPunct="1">
      <a:defRPr sz="1500" kern="1200">
        <a:solidFill>
          <a:schemeClr val="tx1"/>
        </a:solidFill>
        <a:latin typeface="+mn-lt"/>
        <a:ea typeface="+mn-ea"/>
        <a:cs typeface="+mn-cs"/>
      </a:defRPr>
    </a:lvl6pPr>
    <a:lvl7pPr marL="3363050" algn="l" defTabSz="1121017" rtl="0" eaLnBrk="1" latinLnBrk="0" hangingPunct="1">
      <a:defRPr sz="1500" kern="1200">
        <a:solidFill>
          <a:schemeClr val="tx1"/>
        </a:solidFill>
        <a:latin typeface="+mn-lt"/>
        <a:ea typeface="+mn-ea"/>
        <a:cs typeface="+mn-cs"/>
      </a:defRPr>
    </a:lvl7pPr>
    <a:lvl8pPr marL="3923557" algn="l" defTabSz="1121017" rtl="0" eaLnBrk="1" latinLnBrk="0" hangingPunct="1">
      <a:defRPr sz="1500" kern="1200">
        <a:solidFill>
          <a:schemeClr val="tx1"/>
        </a:solidFill>
        <a:latin typeface="+mn-lt"/>
        <a:ea typeface="+mn-ea"/>
        <a:cs typeface="+mn-cs"/>
      </a:defRPr>
    </a:lvl8pPr>
    <a:lvl9pPr marL="4484065" algn="l" defTabSz="112101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a:lstStyle/>
          <a:p>
            <a:fld id="{C574FC0D-03AE-AA46-A855-A8384212DE09}" type="slidenum">
              <a:rPr lang="en-US"/>
              <a:pPr/>
              <a:t>1</a:t>
            </a:fld>
            <a:endParaRPr lang="en-US" dirty="0"/>
          </a:p>
        </p:txBody>
      </p:sp>
    </p:spTree>
    <p:extLst>
      <p:ext uri="{BB962C8B-B14F-4D97-AF65-F5344CB8AC3E}">
        <p14:creationId xmlns:p14="http://schemas.microsoft.com/office/powerpoint/2010/main" val="155219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45691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3EAC6-DAB7-D949-A758-C552256BC492}" type="slidenum">
              <a:rPr lang="en-US" smtClean="0"/>
              <a:pPr/>
              <a:t>‹#›</a:t>
            </a:fld>
            <a:endParaRPr lang="en-US" dirty="0"/>
          </a:p>
        </p:txBody>
      </p:sp>
    </p:spTree>
    <p:extLst>
      <p:ext uri="{BB962C8B-B14F-4D97-AF65-F5344CB8AC3E}">
        <p14:creationId xmlns:p14="http://schemas.microsoft.com/office/powerpoint/2010/main" val="177173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CD4FC-B253-EE46-A7A2-20C23DC70437}" type="slidenum">
              <a:rPr lang="en-US" smtClean="0"/>
              <a:pPr/>
              <a:t>‹#›</a:t>
            </a:fld>
            <a:endParaRPr lang="en-US" dirty="0"/>
          </a:p>
        </p:txBody>
      </p:sp>
    </p:spTree>
    <p:extLst>
      <p:ext uri="{BB962C8B-B14F-4D97-AF65-F5344CB8AC3E}">
        <p14:creationId xmlns:p14="http://schemas.microsoft.com/office/powerpoint/2010/main" val="72725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398530" y="5470264"/>
            <a:ext cx="43063886" cy="27104150"/>
          </a:xfrm>
          <a:prstGeom prst="rect">
            <a:avLst/>
          </a:prstGeom>
          <a:gradFill flip="none" rotWithShape="1">
            <a:gsLst>
              <a:gs pos="0">
                <a:schemeClr val="accent6"/>
              </a:gs>
              <a:gs pos="63000">
                <a:srgbClr val="FFFFCC"/>
              </a:gs>
              <a:gs pos="100000">
                <a:srgbClr val="FF6600">
                  <a:alpha val="84000"/>
                </a:srgbClr>
              </a:gs>
            </a:gsLst>
            <a:lin ang="4800000" scaled="0"/>
            <a:tileRect/>
          </a:gradFill>
          <a:ln w="76200">
            <a:solidFill>
              <a:srgbClr val="663300"/>
            </a:solidFill>
            <a:miter lim="800000"/>
            <a:headEnd/>
            <a:tailEnd/>
          </a:ln>
          <a:effectLst/>
        </p:spPr>
        <p:txBody>
          <a:bodyPr wrap="none" lIns="113331" tIns="56665" rIns="113331" bIns="56665" anchor="ctr">
            <a:prstTxWarp prst="textNoShape">
              <a:avLst/>
            </a:prstTxWarp>
          </a:bodyPr>
          <a:lstStyle/>
          <a:p>
            <a:pPr algn="ctr" defTabSz="5050413"/>
            <a:endParaRPr lang="en-US" sz="108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6FB10-D544-424F-B680-C1909F30244A}" type="slidenum">
              <a:rPr lang="en-US" smtClean="0"/>
              <a:pPr/>
              <a:t>‹#›</a:t>
            </a:fld>
            <a:endParaRPr lang="en-US" dirty="0"/>
          </a:p>
        </p:txBody>
      </p:sp>
    </p:spTree>
    <p:extLst>
      <p:ext uri="{BB962C8B-B14F-4D97-AF65-F5344CB8AC3E}">
        <p14:creationId xmlns:p14="http://schemas.microsoft.com/office/powerpoint/2010/main" val="8333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5CA807-AE40-354C-8CAA-5000F52A129A}" type="slidenum">
              <a:rPr lang="en-US" smtClean="0"/>
              <a:pPr/>
              <a:t>‹#›</a:t>
            </a:fld>
            <a:endParaRPr lang="en-US" dirty="0"/>
          </a:p>
        </p:txBody>
      </p:sp>
    </p:spTree>
    <p:extLst>
      <p:ext uri="{BB962C8B-B14F-4D97-AF65-F5344CB8AC3E}">
        <p14:creationId xmlns:p14="http://schemas.microsoft.com/office/powerpoint/2010/main" val="106713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B96175-3E00-EF41-9019-440228D9F011}" type="slidenum">
              <a:rPr lang="en-US" smtClean="0"/>
              <a:pPr/>
              <a:t>‹#›</a:t>
            </a:fld>
            <a:endParaRPr lang="en-US" dirty="0"/>
          </a:p>
        </p:txBody>
      </p:sp>
    </p:spTree>
    <p:extLst>
      <p:ext uri="{BB962C8B-B14F-4D97-AF65-F5344CB8AC3E}">
        <p14:creationId xmlns:p14="http://schemas.microsoft.com/office/powerpoint/2010/main" val="334360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364832-A003-FD44-9C20-D5E4B7581A9F}" type="slidenum">
              <a:rPr lang="en-US" smtClean="0"/>
              <a:pPr/>
              <a:t>‹#›</a:t>
            </a:fld>
            <a:endParaRPr lang="en-US" dirty="0"/>
          </a:p>
        </p:txBody>
      </p:sp>
    </p:spTree>
    <p:extLst>
      <p:ext uri="{BB962C8B-B14F-4D97-AF65-F5344CB8AC3E}">
        <p14:creationId xmlns:p14="http://schemas.microsoft.com/office/powerpoint/2010/main" val="354104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B91938-7AE4-7D41-AA07-74C57844E4D3}" type="slidenum">
              <a:rPr lang="en-US" smtClean="0"/>
              <a:pPr/>
              <a:t>‹#›</a:t>
            </a:fld>
            <a:endParaRPr lang="en-US" dirty="0"/>
          </a:p>
        </p:txBody>
      </p:sp>
    </p:spTree>
    <p:extLst>
      <p:ext uri="{BB962C8B-B14F-4D97-AF65-F5344CB8AC3E}">
        <p14:creationId xmlns:p14="http://schemas.microsoft.com/office/powerpoint/2010/main" val="8992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CE61F7-D093-5F4A-9674-47D21A630C39}" type="slidenum">
              <a:rPr lang="en-US" smtClean="0"/>
              <a:pPr/>
              <a:t>‹#›</a:t>
            </a:fld>
            <a:endParaRPr lang="en-US" dirty="0"/>
          </a:p>
        </p:txBody>
      </p:sp>
    </p:spTree>
    <p:extLst>
      <p:ext uri="{BB962C8B-B14F-4D97-AF65-F5344CB8AC3E}">
        <p14:creationId xmlns:p14="http://schemas.microsoft.com/office/powerpoint/2010/main" val="6825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A21450-B9E6-A64D-98C8-CFEA01CA3E73}" type="slidenum">
              <a:rPr lang="en-US" smtClean="0"/>
              <a:pPr/>
              <a:t>‹#›</a:t>
            </a:fld>
            <a:endParaRPr lang="en-US" dirty="0"/>
          </a:p>
        </p:txBody>
      </p:sp>
    </p:spTree>
    <p:extLst>
      <p:ext uri="{BB962C8B-B14F-4D97-AF65-F5344CB8AC3E}">
        <p14:creationId xmlns:p14="http://schemas.microsoft.com/office/powerpoint/2010/main" val="149839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C89F-3EF3-D34E-AE32-58E0FA5C6C28}" type="slidenum">
              <a:rPr lang="en-US" smtClean="0"/>
              <a:pPr/>
              <a:t>‹#›</a:t>
            </a:fld>
            <a:endParaRPr lang="en-US" dirty="0"/>
          </a:p>
        </p:txBody>
      </p:sp>
    </p:spTree>
    <p:extLst>
      <p:ext uri="{BB962C8B-B14F-4D97-AF65-F5344CB8AC3E}">
        <p14:creationId xmlns:p14="http://schemas.microsoft.com/office/powerpoint/2010/main" val="389279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947A37A-77FB-C145-B5DA-243535625DC4}" type="slidenum">
              <a:rPr lang="en-US" smtClean="0"/>
              <a:pPr/>
              <a:t>‹#›</a:t>
            </a:fld>
            <a:endParaRPr lang="en-US" dirty="0"/>
          </a:p>
        </p:txBody>
      </p:sp>
    </p:spTree>
    <p:extLst>
      <p:ext uri="{BB962C8B-B14F-4D97-AF65-F5344CB8AC3E}">
        <p14:creationId xmlns:p14="http://schemas.microsoft.com/office/powerpoint/2010/main" val="36125146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saiful@nu.edu.eg" TargetMode="External"/><Relationship Id="rId13" Type="http://schemas.openxmlformats.org/officeDocument/2006/relationships/image" Target="../media/image5.png"/><Relationship Id="rId18" Type="http://schemas.openxmlformats.org/officeDocument/2006/relationships/image" Target="../media/image10.JPG"/><Relationship Id="rId3" Type="http://schemas.openxmlformats.org/officeDocument/2006/relationships/image" Target="../media/image1.png"/><Relationship Id="rId21" Type="http://schemas.openxmlformats.org/officeDocument/2006/relationships/image" Target="../media/image13.jpeg"/><Relationship Id="rId7" Type="http://schemas.openxmlformats.org/officeDocument/2006/relationships/hyperlink" Target="mailto:B.adina@nu.edu.eg" TargetMode="External"/><Relationship Id="rId12" Type="http://schemas.openxmlformats.org/officeDocument/2006/relationships/hyperlink" Target="mailto:Hhassan@nu.edu.eg" TargetMode="External"/><Relationship Id="rId17" Type="http://schemas.openxmlformats.org/officeDocument/2006/relationships/image" Target="../media/image9.JPG"/><Relationship Id="rId2" Type="http://schemas.openxmlformats.org/officeDocument/2006/relationships/notesSlide" Target="../notesSlides/notesSlide1.xml"/><Relationship Id="rId16" Type="http://schemas.openxmlformats.org/officeDocument/2006/relationships/image" Target="../media/image8.JPG"/><Relationship Id="rId20"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hyperlink" Target="mailto:ahmad_t_azar@ieee.org" TargetMode="External"/><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mailto:h.raafat@nu.edu.eg" TargetMode="External"/><Relationship Id="rId19"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hyperlink" Target="mailto:g.silva@nu.edu.eg"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 name="Rectangle 5"/>
          <p:cNvSpPr>
            <a:spLocks noChangeArrowheads="1"/>
          </p:cNvSpPr>
          <p:nvPr/>
        </p:nvSpPr>
        <p:spPr bwMode="auto">
          <a:xfrm>
            <a:off x="0" y="-589744"/>
            <a:ext cx="226458" cy="1636689"/>
          </a:xfrm>
          <a:prstGeom prst="rect">
            <a:avLst/>
          </a:prstGeom>
          <a:noFill/>
          <a:ln w="9525">
            <a:noFill/>
            <a:miter lim="800000"/>
            <a:headEnd/>
            <a:tailEnd/>
          </a:ln>
          <a:effectLst/>
        </p:spPr>
        <p:txBody>
          <a:bodyPr vert="horz" wrap="none" lIns="112102" tIns="56050" rIns="112102" bIns="56050" numCol="1" anchor="ctr" anchorCtr="0" compatLnSpc="1">
            <a:prstTxWarp prst="textNoShape">
              <a:avLst/>
            </a:prstTxWarp>
            <a:spAutoFit/>
          </a:bodyPr>
          <a:lstStyle/>
          <a:p>
            <a:endParaRPr lang="en-US"/>
          </a:p>
        </p:txBody>
      </p:sp>
      <p:sp>
        <p:nvSpPr>
          <p:cNvPr id="157" name="TextBox 156"/>
          <p:cNvSpPr txBox="1"/>
          <p:nvPr/>
        </p:nvSpPr>
        <p:spPr>
          <a:xfrm>
            <a:off x="505522" y="5602788"/>
            <a:ext cx="10685489" cy="1015663"/>
          </a:xfrm>
          <a:prstGeom prst="rect">
            <a:avLst/>
          </a:prstGeom>
          <a:noFill/>
        </p:spPr>
        <p:txBody>
          <a:bodyPr wrap="none" rtlCol="0">
            <a:spAutoFit/>
          </a:bodyPr>
          <a:lstStyle/>
          <a:p>
            <a:r>
              <a:rPr lang="en-US" sz="6000" b="1" u="sng" cap="small" dirty="0" smtClean="0">
                <a:effectLst>
                  <a:outerShdw blurRad="38100" dist="38100" dir="2700000" algn="tl">
                    <a:srgbClr val="DDDDDD"/>
                  </a:outerShdw>
                </a:effectLst>
                <a:latin typeface="Garamond" pitchFamily="18" charset="0"/>
              </a:rPr>
              <a:t>Introduction &amp; Motivation</a:t>
            </a:r>
            <a:endParaRPr lang="en-US" sz="6000" b="1" u="sng" cap="small" dirty="0">
              <a:effectLst>
                <a:outerShdw blurRad="38100" dist="38100" dir="2700000" algn="tl">
                  <a:srgbClr val="DDDDDD"/>
                </a:outerShdw>
              </a:effectLst>
              <a:latin typeface="Garamond" pitchFamily="18" charset="0"/>
            </a:endParaRPr>
          </a:p>
        </p:txBody>
      </p:sp>
      <p:sp>
        <p:nvSpPr>
          <p:cNvPr id="158" name="Rectangle 157"/>
          <p:cNvSpPr/>
          <p:nvPr/>
        </p:nvSpPr>
        <p:spPr>
          <a:xfrm>
            <a:off x="697833" y="6739701"/>
            <a:ext cx="13595683" cy="5324535"/>
          </a:xfrm>
          <a:prstGeom prst="rect">
            <a:avLst/>
          </a:prstGeom>
        </p:spPr>
        <p:txBody>
          <a:bodyPr wrap="square">
            <a:spAutoFit/>
          </a:bodyPr>
          <a:lstStyle/>
          <a:p>
            <a:pPr marL="457200" indent="-457200" algn="just">
              <a:buFont typeface="Wingdings" panose="05000000000000000000" pitchFamily="2" charset="2"/>
              <a:buChar char="q"/>
            </a:pPr>
            <a:r>
              <a:rPr lang="en-US" sz="3400" dirty="0"/>
              <a:t>Infusion Stand is one of the medical supportive tools that not only used extensively in hospitals, clinics, physical practices but also in the supportive care provided in the </a:t>
            </a:r>
            <a:r>
              <a:rPr lang="en-US" sz="3400" dirty="0"/>
              <a:t>home.</a:t>
            </a:r>
          </a:p>
          <a:p>
            <a:pPr marL="457200" indent="-457200" algn="just">
              <a:buFont typeface="Wingdings" panose="05000000000000000000" pitchFamily="2" charset="2"/>
              <a:buChar char="q"/>
            </a:pPr>
            <a:r>
              <a:rPr lang="en-US" sz="3400" dirty="0" smtClean="0"/>
              <a:t>Robotic </a:t>
            </a:r>
            <a:r>
              <a:rPr lang="en-US" sz="3400" dirty="0"/>
              <a:t>Infusion Stand is an improved version of existing Infusion Stand whereby it will moving with an input given due to the new elongation of the </a:t>
            </a:r>
            <a:r>
              <a:rPr lang="en-US" sz="3400" dirty="0" smtClean="0"/>
              <a:t>patient, </a:t>
            </a:r>
            <a:r>
              <a:rPr lang="en-US" sz="3400" dirty="0"/>
              <a:t>which influence by the strip reaction </a:t>
            </a:r>
            <a:r>
              <a:rPr lang="en-US" sz="3400" dirty="0" smtClean="0"/>
              <a:t>.</a:t>
            </a:r>
          </a:p>
          <a:p>
            <a:pPr marL="457200" indent="-457200" algn="just">
              <a:buFont typeface="Wingdings" panose="05000000000000000000" pitchFamily="2" charset="2"/>
              <a:buChar char="q"/>
            </a:pPr>
            <a:r>
              <a:rPr lang="en-US" sz="3400" dirty="0"/>
              <a:t>Mobilization of Infusion Stand from a place to another place is necessary not only for the patients itself but also for the nurses. </a:t>
            </a:r>
            <a:endParaRPr lang="en-US" sz="3400" dirty="0"/>
          </a:p>
          <a:p>
            <a:pPr marL="457200" indent="-457200" algn="just">
              <a:buFont typeface="Wingdings" panose="05000000000000000000" pitchFamily="2" charset="2"/>
              <a:buChar char="q"/>
            </a:pPr>
            <a:r>
              <a:rPr lang="en-US" sz="3400" dirty="0"/>
              <a:t>we come out with a proposal to design and implement a keeping distance mechanism on the Infusion Stand</a:t>
            </a:r>
            <a:r>
              <a:rPr lang="en-US" sz="3400" dirty="0" smtClean="0"/>
              <a:t>.</a:t>
            </a:r>
            <a:endParaRPr lang="en-US" sz="3400" dirty="0"/>
          </a:p>
        </p:txBody>
      </p:sp>
      <p:sp>
        <p:nvSpPr>
          <p:cNvPr id="172" name="TextBox 171"/>
          <p:cNvSpPr txBox="1"/>
          <p:nvPr/>
        </p:nvSpPr>
        <p:spPr>
          <a:xfrm>
            <a:off x="593158" y="12400338"/>
            <a:ext cx="3422732" cy="1015663"/>
          </a:xfrm>
          <a:prstGeom prst="rect">
            <a:avLst/>
          </a:prstGeom>
          <a:noFill/>
        </p:spPr>
        <p:txBody>
          <a:bodyPr wrap="none" rtlCol="0">
            <a:spAutoFit/>
          </a:bodyPr>
          <a:lstStyle/>
          <a:p>
            <a:r>
              <a:rPr lang="en-US" sz="6000" b="1" u="sng" cap="small" dirty="0" smtClean="0">
                <a:effectLst>
                  <a:outerShdw blurRad="38100" dist="38100" dir="2700000" algn="tl">
                    <a:srgbClr val="DDDDDD"/>
                  </a:outerShdw>
                </a:effectLst>
                <a:latin typeface="Garamond" pitchFamily="18" charset="0"/>
              </a:rPr>
              <a:t>methods</a:t>
            </a:r>
            <a:endParaRPr lang="en-US" sz="6000" b="1" u="sng" cap="small" dirty="0">
              <a:effectLst>
                <a:outerShdw blurRad="38100" dist="38100" dir="2700000" algn="tl">
                  <a:srgbClr val="DDDDDD"/>
                </a:outerShdw>
              </a:effectLst>
              <a:latin typeface="Garamond" pitchFamily="18" charset="0"/>
            </a:endParaRPr>
          </a:p>
        </p:txBody>
      </p:sp>
      <p:sp>
        <p:nvSpPr>
          <p:cNvPr id="211" name="TextBox 210"/>
          <p:cNvSpPr txBox="1"/>
          <p:nvPr/>
        </p:nvSpPr>
        <p:spPr>
          <a:xfrm>
            <a:off x="28609154" y="30218320"/>
            <a:ext cx="7519494" cy="1015663"/>
          </a:xfrm>
          <a:prstGeom prst="rect">
            <a:avLst/>
          </a:prstGeom>
          <a:noFill/>
        </p:spPr>
        <p:txBody>
          <a:bodyPr wrap="none" rtlCol="0">
            <a:spAutoFit/>
          </a:bodyPr>
          <a:lstStyle/>
          <a:p>
            <a:r>
              <a:rPr lang="en-US" sz="6000" b="1" u="sng" cap="small" dirty="0" smtClean="0">
                <a:solidFill>
                  <a:srgbClr val="FF0000"/>
                </a:solidFill>
                <a:latin typeface="Garamond" pitchFamily="18" charset="0"/>
              </a:rPr>
              <a:t>Acknowledgements</a:t>
            </a:r>
            <a:endParaRPr lang="en-US" sz="6000" b="1" u="sng" cap="small" dirty="0">
              <a:solidFill>
                <a:srgbClr val="FF0000"/>
              </a:solidFill>
              <a:latin typeface="Garamond" pitchFamily="18" charset="0"/>
            </a:endParaRPr>
          </a:p>
        </p:txBody>
      </p:sp>
      <p:sp>
        <p:nvSpPr>
          <p:cNvPr id="215" name="TextBox 214"/>
          <p:cNvSpPr txBox="1"/>
          <p:nvPr/>
        </p:nvSpPr>
        <p:spPr>
          <a:xfrm>
            <a:off x="-2067938" y="21770049"/>
            <a:ext cx="13629064" cy="830997"/>
          </a:xfrm>
          <a:prstGeom prst="rect">
            <a:avLst/>
          </a:prstGeom>
          <a:noFill/>
        </p:spPr>
        <p:txBody>
          <a:bodyPr wrap="square" rtlCol="0">
            <a:spAutoFit/>
          </a:bodyPr>
          <a:lstStyle/>
          <a:p>
            <a:pPr algn="ctr"/>
            <a:r>
              <a:rPr lang="en-US" sz="4800" b="1" u="sng" cap="small" dirty="0" smtClean="0">
                <a:effectLst>
                  <a:outerShdw blurRad="38100" dist="38100" dir="2700000" algn="tl">
                    <a:srgbClr val="DDDDDD"/>
                  </a:outerShdw>
                </a:effectLst>
                <a:latin typeface="Garamond" pitchFamily="18" charset="0"/>
              </a:rPr>
              <a:t>Concept of </a:t>
            </a:r>
            <a:r>
              <a:rPr lang="en-US" sz="4800" b="1" u="sng" cap="small" dirty="0">
                <a:effectLst>
                  <a:outerShdw blurRad="38100" dist="38100" dir="2700000" algn="tl">
                    <a:srgbClr val="DDDDDD"/>
                  </a:outerShdw>
                </a:effectLst>
                <a:latin typeface="Garamond" pitchFamily="18" charset="0"/>
              </a:rPr>
              <a:t>Joystick</a:t>
            </a:r>
            <a:endParaRPr lang="en-US" sz="4800" b="1" u="sng" cap="small" dirty="0">
              <a:effectLst>
                <a:outerShdw blurRad="38100" dist="38100" dir="2700000" algn="tl">
                  <a:srgbClr val="DDDDDD"/>
                </a:outerShdw>
              </a:effectLst>
              <a:latin typeface="Garamond" pitchFamily="18" charset="0"/>
            </a:endParaRPr>
          </a:p>
        </p:txBody>
      </p:sp>
      <p:sp>
        <p:nvSpPr>
          <p:cNvPr id="73" name="TextBox 72"/>
          <p:cNvSpPr txBox="1"/>
          <p:nvPr/>
        </p:nvSpPr>
        <p:spPr>
          <a:xfrm>
            <a:off x="14840647" y="17930324"/>
            <a:ext cx="10323980" cy="1015663"/>
          </a:xfrm>
          <a:prstGeom prst="rect">
            <a:avLst/>
          </a:prstGeom>
          <a:noFill/>
        </p:spPr>
        <p:txBody>
          <a:bodyPr wrap="none" rtlCol="0">
            <a:spAutoFit/>
          </a:bodyPr>
          <a:lstStyle/>
          <a:p>
            <a:r>
              <a:rPr lang="en-US" sz="6000" b="1" u="sng" cap="small" dirty="0">
                <a:solidFill>
                  <a:srgbClr val="FF0000"/>
                </a:solidFill>
                <a:effectLst>
                  <a:outerShdw blurRad="38100" dist="38100" dir="2700000" algn="tl">
                    <a:srgbClr val="DDDDDD"/>
                  </a:outerShdw>
                </a:effectLst>
                <a:latin typeface="Garamond" pitchFamily="18" charset="0"/>
              </a:rPr>
              <a:t>EXPERIMENTAL RESULTS </a:t>
            </a:r>
          </a:p>
        </p:txBody>
      </p:sp>
      <p:sp>
        <p:nvSpPr>
          <p:cNvPr id="74" name="TextBox 73"/>
          <p:cNvSpPr txBox="1"/>
          <p:nvPr/>
        </p:nvSpPr>
        <p:spPr>
          <a:xfrm>
            <a:off x="29051254" y="21755188"/>
            <a:ext cx="10446514" cy="1015663"/>
          </a:xfrm>
          <a:prstGeom prst="rect">
            <a:avLst/>
          </a:prstGeom>
          <a:noFill/>
        </p:spPr>
        <p:txBody>
          <a:bodyPr wrap="none" rtlCol="0">
            <a:spAutoFit/>
          </a:bodyPr>
          <a:lstStyle/>
          <a:p>
            <a:r>
              <a:rPr lang="en-US" sz="6000" b="1" u="sng" cap="small" dirty="0" smtClean="0">
                <a:solidFill>
                  <a:srgbClr val="FF0000"/>
                </a:solidFill>
                <a:effectLst>
                  <a:outerShdw blurRad="38100" dist="38100" dir="2700000" algn="tl">
                    <a:srgbClr val="DDDDDD"/>
                  </a:outerShdw>
                </a:effectLst>
                <a:latin typeface="Garamond" pitchFamily="18" charset="0"/>
              </a:rPr>
              <a:t>Conclusion &amp; Future Work</a:t>
            </a:r>
            <a:endParaRPr lang="en-US" sz="6000" b="1" u="sng" cap="small" dirty="0">
              <a:solidFill>
                <a:srgbClr val="FF0000"/>
              </a:solidFill>
              <a:effectLst>
                <a:outerShdw blurRad="38100" dist="38100" dir="2700000" algn="tl">
                  <a:srgbClr val="DDDDDD"/>
                </a:outerShdw>
              </a:effectLst>
              <a:latin typeface="Garamond" pitchFamily="18" charset="0"/>
            </a:endParaRPr>
          </a:p>
        </p:txBody>
      </p:sp>
      <p:sp>
        <p:nvSpPr>
          <p:cNvPr id="75" name="Rectangle 74"/>
          <p:cNvSpPr/>
          <p:nvPr/>
        </p:nvSpPr>
        <p:spPr>
          <a:xfrm>
            <a:off x="29561705" y="22843258"/>
            <a:ext cx="13474825" cy="8833187"/>
          </a:xfrm>
          <a:prstGeom prst="rect">
            <a:avLst/>
          </a:prstGeom>
        </p:spPr>
        <p:txBody>
          <a:bodyPr wrap="square">
            <a:spAutoFit/>
          </a:bodyPr>
          <a:lstStyle/>
          <a:p>
            <a:pPr marL="571500" indent="-571500" algn="just">
              <a:buFont typeface="Wingdings" panose="05000000000000000000" pitchFamily="2" charset="2"/>
              <a:buChar char="q"/>
            </a:pPr>
            <a:r>
              <a:rPr lang="en-US" sz="3600" b="1" i="1" dirty="0" smtClean="0">
                <a:solidFill>
                  <a:srgbClr val="FF0000"/>
                </a:solidFill>
                <a:latin typeface="Calibri" panose="020F0502020204030204" pitchFamily="34" charset="0"/>
                <a:cs typeface="Times New Roman" pitchFamily="18" charset="0"/>
              </a:rPr>
              <a:t>Conclusions</a:t>
            </a:r>
          </a:p>
          <a:p>
            <a:pPr marL="1096963" indent="-457200" algn="just">
              <a:buFont typeface="Wingdings" panose="05000000000000000000" pitchFamily="2" charset="2"/>
              <a:buChar char="v"/>
            </a:pPr>
            <a:r>
              <a:rPr lang="en-GB" sz="3200" dirty="0" smtClean="0">
                <a:solidFill>
                  <a:srgbClr val="FF0000"/>
                </a:solidFill>
                <a:latin typeface="Calibri" panose="020F0502020204030204" pitchFamily="34" charset="0"/>
                <a:cs typeface="Times New Roman" pitchFamily="18" charset="0"/>
              </a:rPr>
              <a:t> A brief explanation of forward </a:t>
            </a:r>
            <a:r>
              <a:rPr lang="en-GB" sz="3200" dirty="0">
                <a:solidFill>
                  <a:srgbClr val="FF0000"/>
                </a:solidFill>
                <a:latin typeface="Calibri" panose="020F0502020204030204" pitchFamily="34" charset="0"/>
                <a:cs typeface="Times New Roman" pitchFamily="18" charset="0"/>
              </a:rPr>
              <a:t>and inverse </a:t>
            </a:r>
            <a:r>
              <a:rPr lang="en-GB" sz="3200" dirty="0" smtClean="0">
                <a:solidFill>
                  <a:srgbClr val="FF0000"/>
                </a:solidFill>
                <a:latin typeface="Calibri" panose="020F0502020204030204" pitchFamily="34" charset="0"/>
                <a:cs typeface="Times New Roman" pitchFamily="18" charset="0"/>
              </a:rPr>
              <a:t>kinematics </a:t>
            </a:r>
            <a:r>
              <a:rPr lang="en-GB" sz="3200" dirty="0">
                <a:solidFill>
                  <a:srgbClr val="FF0000"/>
                </a:solidFill>
                <a:latin typeface="Calibri" panose="020F0502020204030204" pitchFamily="34" charset="0"/>
                <a:cs typeface="Times New Roman" pitchFamily="18" charset="0"/>
              </a:rPr>
              <a:t>of 5 DOF Robotic arm is </a:t>
            </a:r>
            <a:r>
              <a:rPr lang="en-GB" sz="3200" dirty="0" smtClean="0">
                <a:solidFill>
                  <a:srgbClr val="FF0000"/>
                </a:solidFill>
                <a:latin typeface="Calibri" panose="020F0502020204030204" pitchFamily="34" charset="0"/>
                <a:cs typeface="Times New Roman" pitchFamily="18" charset="0"/>
              </a:rPr>
              <a:t>presented.</a:t>
            </a:r>
            <a:endParaRPr lang="en-GB" sz="3200" dirty="0">
              <a:solidFill>
                <a:srgbClr val="FF0000"/>
              </a:solidFill>
              <a:latin typeface="Calibri" panose="020F0502020204030204" pitchFamily="34" charset="0"/>
              <a:cs typeface="Times New Roman" pitchFamily="18" charset="0"/>
            </a:endParaRPr>
          </a:p>
          <a:p>
            <a:pPr marL="1096963" indent="-457200" algn="just">
              <a:buFont typeface="Wingdings" panose="05000000000000000000" pitchFamily="2" charset="2"/>
              <a:buChar char="v"/>
            </a:pPr>
            <a:r>
              <a:rPr lang="en-GB" sz="3200" dirty="0" smtClean="0">
                <a:solidFill>
                  <a:srgbClr val="FF0000"/>
                </a:solidFill>
                <a:latin typeface="Calibri" panose="020F0502020204030204" pitchFamily="34" charset="0"/>
                <a:cs typeface="Times New Roman" pitchFamily="18" charset="0"/>
              </a:rPr>
              <a:t>The </a:t>
            </a:r>
            <a:r>
              <a:rPr lang="en-GB" sz="3200" dirty="0">
                <a:solidFill>
                  <a:srgbClr val="FF0000"/>
                </a:solidFill>
                <a:latin typeface="Calibri" panose="020F0502020204030204" pitchFamily="34" charset="0"/>
                <a:cs typeface="Times New Roman" pitchFamily="18" charset="0"/>
              </a:rPr>
              <a:t>mathematical model is prepared </a:t>
            </a:r>
            <a:r>
              <a:rPr lang="en-GB" sz="3200" dirty="0" smtClean="0">
                <a:solidFill>
                  <a:srgbClr val="FF0000"/>
                </a:solidFill>
                <a:latin typeface="Calibri" panose="020F0502020204030204" pitchFamily="34" charset="0"/>
                <a:cs typeface="Times New Roman" pitchFamily="18" charset="0"/>
              </a:rPr>
              <a:t>and </a:t>
            </a:r>
            <a:r>
              <a:rPr lang="en-GB" sz="3200" dirty="0">
                <a:solidFill>
                  <a:srgbClr val="FF0000"/>
                </a:solidFill>
                <a:latin typeface="Calibri" panose="020F0502020204030204" pitchFamily="34" charset="0"/>
                <a:cs typeface="Times New Roman" pitchFamily="18" charset="0"/>
              </a:rPr>
              <a:t>s</a:t>
            </a:r>
            <a:r>
              <a:rPr lang="en-GB" sz="3200" dirty="0" smtClean="0">
                <a:solidFill>
                  <a:srgbClr val="FF0000"/>
                </a:solidFill>
                <a:latin typeface="Calibri" panose="020F0502020204030204" pitchFamily="34" charset="0"/>
                <a:cs typeface="Times New Roman" pitchFamily="18" charset="0"/>
              </a:rPr>
              <a:t>olved </a:t>
            </a:r>
            <a:r>
              <a:rPr lang="en-GB" sz="3200" dirty="0">
                <a:solidFill>
                  <a:srgbClr val="FF0000"/>
                </a:solidFill>
                <a:latin typeface="Calibri" panose="020F0502020204030204" pitchFamily="34" charset="0"/>
                <a:cs typeface="Times New Roman" pitchFamily="18" charset="0"/>
              </a:rPr>
              <a:t>for positioning and orienting the end </a:t>
            </a:r>
            <a:r>
              <a:rPr lang="en-GB" sz="3200" dirty="0" smtClean="0">
                <a:solidFill>
                  <a:srgbClr val="FF0000"/>
                </a:solidFill>
                <a:latin typeface="Calibri" panose="020F0502020204030204" pitchFamily="34" charset="0"/>
                <a:cs typeface="Times New Roman" pitchFamily="18" charset="0"/>
              </a:rPr>
              <a:t>effectors. </a:t>
            </a:r>
            <a:r>
              <a:rPr lang="en-US" sz="3200" dirty="0" smtClean="0">
                <a:solidFill>
                  <a:srgbClr val="FF0000"/>
                </a:solidFill>
                <a:latin typeface="Calibri" panose="020F0502020204030204" pitchFamily="34" charset="0"/>
                <a:cs typeface="Times New Roman" pitchFamily="18" charset="0"/>
              </a:rPr>
              <a:t>The </a:t>
            </a:r>
            <a:r>
              <a:rPr lang="en-US" sz="3200" dirty="0">
                <a:solidFill>
                  <a:srgbClr val="FF0000"/>
                </a:solidFill>
                <a:latin typeface="Calibri" panose="020F0502020204030204" pitchFamily="34" charset="0"/>
                <a:cs typeface="Times New Roman" pitchFamily="18" charset="0"/>
              </a:rPr>
              <a:t>controller of the system </a:t>
            </a:r>
            <a:r>
              <a:rPr lang="en-US" sz="3200" dirty="0" smtClean="0">
                <a:solidFill>
                  <a:srgbClr val="FF0000"/>
                </a:solidFill>
                <a:latin typeface="Calibri" panose="020F0502020204030204" pitchFamily="34" charset="0"/>
                <a:cs typeface="Times New Roman" pitchFamily="18" charset="0"/>
              </a:rPr>
              <a:t>shows good performances behavior.</a:t>
            </a:r>
          </a:p>
          <a:p>
            <a:pPr marL="1096963" indent="-457200" algn="just">
              <a:buFont typeface="Wingdings" panose="05000000000000000000" pitchFamily="2" charset="2"/>
              <a:buChar char="v"/>
            </a:pPr>
            <a:r>
              <a:rPr lang="en-US" sz="3200" dirty="0">
                <a:solidFill>
                  <a:srgbClr val="FF0000"/>
                </a:solidFill>
                <a:latin typeface="Calibri" panose="020F0502020204030204" pitchFamily="34" charset="0"/>
                <a:cs typeface="Times New Roman" pitchFamily="18" charset="0"/>
              </a:rPr>
              <a:t>The </a:t>
            </a:r>
            <a:r>
              <a:rPr lang="en-US" sz="3200" dirty="0" smtClean="0">
                <a:solidFill>
                  <a:srgbClr val="FF0000"/>
                </a:solidFill>
                <a:latin typeface="Calibri" panose="020F0502020204030204" pitchFamily="34" charset="0"/>
                <a:cs typeface="Times New Roman" pitchFamily="18" charset="0"/>
              </a:rPr>
              <a:t>geometric algorithm developed was implemented successfully</a:t>
            </a:r>
            <a:r>
              <a:rPr lang="fr-FR" sz="3200" dirty="0" smtClean="0">
                <a:solidFill>
                  <a:srgbClr val="FF0000"/>
                </a:solidFill>
                <a:latin typeface="Calibri" panose="020F0502020204030204" pitchFamily="34" charset="0"/>
                <a:cs typeface="Times New Roman" pitchFamily="18" charset="0"/>
              </a:rPr>
              <a:t>, and </a:t>
            </a:r>
            <a:r>
              <a:rPr lang="fr-FR" sz="3200" dirty="0" err="1" smtClean="0">
                <a:solidFill>
                  <a:srgbClr val="FF0000"/>
                </a:solidFill>
                <a:latin typeface="Calibri" panose="020F0502020204030204" pitchFamily="34" charset="0"/>
                <a:cs typeface="Times New Roman" pitchFamily="18" charset="0"/>
              </a:rPr>
              <a:t>presents</a:t>
            </a:r>
            <a:r>
              <a:rPr lang="en-US" sz="3200" dirty="0">
                <a:solidFill>
                  <a:srgbClr val="FF0000"/>
                </a:solidFill>
                <a:latin typeface="Calibri" panose="020F0502020204030204" pitchFamily="34" charset="0"/>
                <a:cs typeface="Times New Roman" pitchFamily="18" charset="0"/>
              </a:rPr>
              <a:t> </a:t>
            </a:r>
            <a:r>
              <a:rPr lang="en-US" sz="3200" dirty="0" smtClean="0">
                <a:solidFill>
                  <a:srgbClr val="FF0000"/>
                </a:solidFill>
                <a:latin typeface="Calibri" panose="020F0502020204030204" pitchFamily="34" charset="0"/>
                <a:cs typeface="Times New Roman" pitchFamily="18" charset="0"/>
              </a:rPr>
              <a:t>the best solution for embedded systems with limited resources.</a:t>
            </a:r>
          </a:p>
          <a:p>
            <a:pPr marL="1096963" indent="-457200" algn="just">
              <a:buFont typeface="Wingdings" panose="05000000000000000000" pitchFamily="2" charset="2"/>
              <a:buChar char="v"/>
            </a:pPr>
            <a:r>
              <a:rPr lang="en-US" sz="3200" b="1" i="1" dirty="0" smtClean="0">
                <a:solidFill>
                  <a:srgbClr val="FF0000"/>
                </a:solidFill>
                <a:latin typeface="Calibri" panose="020F0502020204030204" pitchFamily="34" charset="0"/>
                <a:cs typeface="Times New Roman" pitchFamily="18" charset="0"/>
              </a:rPr>
              <a:t>Future Work</a:t>
            </a:r>
          </a:p>
          <a:p>
            <a:pPr marL="1578096" lvl="3" indent="-457200" algn="just">
              <a:buFont typeface="Wingdings" panose="05000000000000000000" pitchFamily="2" charset="2"/>
              <a:buChar char="v"/>
            </a:pPr>
            <a:r>
              <a:rPr lang="en-US" sz="3400" dirty="0" smtClean="0">
                <a:solidFill>
                  <a:srgbClr val="FF0000"/>
                </a:solidFill>
                <a:latin typeface="Calibri" panose="020F0502020204030204" pitchFamily="34" charset="0"/>
                <a:cs typeface="Times New Roman" pitchFamily="18" charset="0"/>
              </a:rPr>
              <a:t>Using stepper motors to carry more load.</a:t>
            </a:r>
          </a:p>
          <a:p>
            <a:pPr marL="1578096" lvl="3" indent="-457200" algn="just">
              <a:buFont typeface="Wingdings" panose="05000000000000000000" pitchFamily="2" charset="2"/>
              <a:buChar char="v"/>
            </a:pPr>
            <a:r>
              <a:rPr lang="en-US" sz="3400" dirty="0" smtClean="0">
                <a:solidFill>
                  <a:srgbClr val="FF0000"/>
                </a:solidFill>
                <a:latin typeface="Calibri" panose="020F0502020204030204" pitchFamily="34" charset="0"/>
                <a:cs typeface="Times New Roman" pitchFamily="18" charset="0"/>
              </a:rPr>
              <a:t>Implementation of dynamic torque with joint </a:t>
            </a:r>
            <a:r>
              <a:rPr lang="en-US" sz="3400" dirty="0">
                <a:solidFill>
                  <a:srgbClr val="FF0000"/>
                </a:solidFill>
                <a:latin typeface="Calibri" panose="020F0502020204030204" pitchFamily="34" charset="0"/>
                <a:cs typeface="Times New Roman" pitchFamily="18" charset="0"/>
              </a:rPr>
              <a:t>feed back </a:t>
            </a:r>
            <a:r>
              <a:rPr lang="en-US" sz="3400" dirty="0" smtClean="0">
                <a:solidFill>
                  <a:srgbClr val="FF0000"/>
                </a:solidFill>
                <a:latin typeface="Calibri" panose="020F0502020204030204" pitchFamily="34" charset="0"/>
                <a:cs typeface="Times New Roman" pitchFamily="18" charset="0"/>
              </a:rPr>
              <a:t>control method. </a:t>
            </a:r>
          </a:p>
          <a:p>
            <a:pPr marL="1578096" lvl="3" indent="-457200" algn="just">
              <a:buFont typeface="Wingdings" panose="05000000000000000000" pitchFamily="2" charset="2"/>
              <a:buChar char="v"/>
            </a:pPr>
            <a:r>
              <a:rPr lang="fr-FR" sz="3400" dirty="0" err="1" smtClean="0">
                <a:solidFill>
                  <a:srgbClr val="FF0000"/>
                </a:solidFill>
                <a:latin typeface="Calibri" panose="020F0502020204030204" pitchFamily="34" charset="0"/>
                <a:cs typeface="Times New Roman" pitchFamily="18" charset="0"/>
              </a:rPr>
              <a:t>Add</a:t>
            </a:r>
            <a:r>
              <a:rPr lang="fr-FR" sz="3400" dirty="0" smtClean="0">
                <a:solidFill>
                  <a:srgbClr val="FF0000"/>
                </a:solidFill>
                <a:latin typeface="Calibri" panose="020F0502020204030204" pitchFamily="34" charset="0"/>
                <a:cs typeface="Times New Roman" pitchFamily="18" charset="0"/>
              </a:rPr>
              <a:t> a vision </a:t>
            </a:r>
            <a:r>
              <a:rPr lang="fr-FR" sz="3400" dirty="0" err="1" smtClean="0">
                <a:solidFill>
                  <a:srgbClr val="FF0000"/>
                </a:solidFill>
                <a:latin typeface="Calibri" panose="020F0502020204030204" pitchFamily="34" charset="0"/>
                <a:cs typeface="Times New Roman" pitchFamily="18" charset="0"/>
              </a:rPr>
              <a:t>sytem</a:t>
            </a:r>
            <a:r>
              <a:rPr lang="fr-FR" sz="3400" dirty="0" smtClean="0">
                <a:solidFill>
                  <a:srgbClr val="FF0000"/>
                </a:solidFill>
                <a:latin typeface="Calibri" panose="020F0502020204030204" pitchFamily="34" charset="0"/>
                <a:cs typeface="Times New Roman" pitchFamily="18" charset="0"/>
              </a:rPr>
              <a:t> for </a:t>
            </a:r>
            <a:r>
              <a:rPr lang="fr-FR" sz="3400" dirty="0" err="1" smtClean="0">
                <a:solidFill>
                  <a:srgbClr val="FF0000"/>
                </a:solidFill>
                <a:latin typeface="Calibri" panose="020F0502020204030204" pitchFamily="34" charset="0"/>
                <a:cs typeface="Times New Roman" pitchFamily="18" charset="0"/>
              </a:rPr>
              <a:t>colors</a:t>
            </a:r>
            <a:r>
              <a:rPr lang="fr-FR" sz="3400" dirty="0" smtClean="0">
                <a:solidFill>
                  <a:srgbClr val="FF0000"/>
                </a:solidFill>
                <a:latin typeface="Calibri" panose="020F0502020204030204" pitchFamily="34" charset="0"/>
                <a:cs typeface="Times New Roman" pitchFamily="18" charset="0"/>
              </a:rPr>
              <a:t> and </a:t>
            </a:r>
            <a:r>
              <a:rPr lang="fr-FR" sz="3400" dirty="0" err="1" smtClean="0">
                <a:solidFill>
                  <a:srgbClr val="FF0000"/>
                </a:solidFill>
                <a:latin typeface="Calibri" panose="020F0502020204030204" pitchFamily="34" charset="0"/>
                <a:cs typeface="Times New Roman" pitchFamily="18" charset="0"/>
              </a:rPr>
              <a:t>objects</a:t>
            </a:r>
            <a:r>
              <a:rPr lang="fr-FR" sz="3400" dirty="0" smtClean="0">
                <a:solidFill>
                  <a:srgbClr val="FF0000"/>
                </a:solidFill>
                <a:latin typeface="Calibri" panose="020F0502020204030204" pitchFamily="34" charset="0"/>
                <a:cs typeface="Times New Roman" pitchFamily="18" charset="0"/>
              </a:rPr>
              <a:t> </a:t>
            </a:r>
            <a:r>
              <a:rPr lang="fr-FR" sz="3400" dirty="0" err="1" smtClean="0">
                <a:solidFill>
                  <a:srgbClr val="FF0000"/>
                </a:solidFill>
                <a:latin typeface="Calibri" panose="020F0502020204030204" pitchFamily="34" charset="0"/>
                <a:cs typeface="Times New Roman" pitchFamily="18" charset="0"/>
              </a:rPr>
              <a:t>detection</a:t>
            </a:r>
            <a:r>
              <a:rPr lang="fr-FR" sz="3400" dirty="0" smtClean="0">
                <a:solidFill>
                  <a:srgbClr val="FF0000"/>
                </a:solidFill>
                <a:latin typeface="Calibri" panose="020F0502020204030204" pitchFamily="34" charset="0"/>
                <a:cs typeface="Times New Roman" pitchFamily="18" charset="0"/>
              </a:rPr>
              <a:t>.</a:t>
            </a:r>
          </a:p>
          <a:p>
            <a:pPr marL="1578096" lvl="3" indent="-457200" algn="just">
              <a:buFont typeface="Wingdings" panose="05000000000000000000" pitchFamily="2" charset="2"/>
              <a:buChar char="v"/>
            </a:pPr>
            <a:r>
              <a:rPr lang="fr-FR" sz="3400" dirty="0" err="1" smtClean="0">
                <a:solidFill>
                  <a:srgbClr val="FF0000"/>
                </a:solidFill>
                <a:latin typeface="Calibri" panose="020F0502020204030204" pitchFamily="34" charset="0"/>
                <a:cs typeface="Times New Roman" pitchFamily="18" charset="0"/>
              </a:rPr>
              <a:t>Integrate</a:t>
            </a:r>
            <a:r>
              <a:rPr lang="fr-FR" sz="3400" dirty="0" smtClean="0">
                <a:solidFill>
                  <a:srgbClr val="FF0000"/>
                </a:solidFill>
                <a:latin typeface="Calibri" panose="020F0502020204030204" pitchFamily="34" charset="0"/>
                <a:cs typeface="Times New Roman" pitchFamily="18" charset="0"/>
              </a:rPr>
              <a:t> a 3D camera </a:t>
            </a:r>
            <a:r>
              <a:rPr lang="fr-FR" sz="3400" dirty="0" err="1" smtClean="0">
                <a:solidFill>
                  <a:srgbClr val="FF0000"/>
                </a:solidFill>
                <a:latin typeface="Calibri" panose="020F0502020204030204" pitchFamily="34" charset="0"/>
                <a:cs typeface="Times New Roman" pitchFamily="18" charset="0"/>
              </a:rPr>
              <a:t>like</a:t>
            </a:r>
            <a:r>
              <a:rPr lang="fr-FR" sz="3400" dirty="0" smtClean="0">
                <a:solidFill>
                  <a:srgbClr val="FF0000"/>
                </a:solidFill>
                <a:latin typeface="Calibri" panose="020F0502020204030204" pitchFamily="34" charset="0"/>
                <a:cs typeface="Times New Roman" pitchFamily="18" charset="0"/>
              </a:rPr>
              <a:t> Kinect to </a:t>
            </a:r>
            <a:r>
              <a:rPr lang="en-US" sz="3400" dirty="0" smtClean="0">
                <a:solidFill>
                  <a:srgbClr val="FF0000"/>
                </a:solidFill>
                <a:latin typeface="Calibri" panose="020F0502020204030204" pitchFamily="34" charset="0"/>
                <a:cs typeface="Times New Roman" pitchFamily="18" charset="0"/>
              </a:rPr>
              <a:t>dynamically</a:t>
            </a:r>
            <a:r>
              <a:rPr lang="fr-FR" sz="3400" dirty="0" smtClean="0">
                <a:solidFill>
                  <a:srgbClr val="FF0000"/>
                </a:solidFill>
                <a:latin typeface="Calibri" panose="020F0502020204030204" pitchFamily="34" charset="0"/>
                <a:cs typeface="Times New Roman" pitchFamily="18" charset="0"/>
              </a:rPr>
              <a:t> </a:t>
            </a:r>
            <a:r>
              <a:rPr lang="fr-FR" sz="3400" dirty="0" err="1" smtClean="0">
                <a:solidFill>
                  <a:srgbClr val="FF0000"/>
                </a:solidFill>
                <a:latin typeface="Calibri" panose="020F0502020204030204" pitchFamily="34" charset="0"/>
                <a:cs typeface="Times New Roman" pitchFamily="18" charset="0"/>
              </a:rPr>
              <a:t>interact</a:t>
            </a:r>
            <a:r>
              <a:rPr lang="fr-FR" sz="3400" dirty="0" smtClean="0">
                <a:solidFill>
                  <a:srgbClr val="FF0000"/>
                </a:solidFill>
                <a:latin typeface="Calibri" panose="020F0502020204030204" pitchFamily="34" charset="0"/>
                <a:cs typeface="Times New Roman" pitchFamily="18" charset="0"/>
              </a:rPr>
              <a:t> </a:t>
            </a:r>
            <a:r>
              <a:rPr lang="fr-FR" sz="3400" dirty="0" err="1" smtClean="0">
                <a:solidFill>
                  <a:srgbClr val="FF0000"/>
                </a:solidFill>
                <a:latin typeface="Calibri" panose="020F0502020204030204" pitchFamily="34" charset="0"/>
                <a:cs typeface="Times New Roman" pitchFamily="18" charset="0"/>
              </a:rPr>
              <a:t>with</a:t>
            </a:r>
            <a:r>
              <a:rPr lang="fr-FR" sz="3400" dirty="0" smtClean="0">
                <a:solidFill>
                  <a:srgbClr val="FF0000"/>
                </a:solidFill>
                <a:latin typeface="Calibri" panose="020F0502020204030204" pitchFamily="34" charset="0"/>
                <a:cs typeface="Times New Roman" pitchFamily="18" charset="0"/>
              </a:rPr>
              <a:t> </a:t>
            </a:r>
            <a:r>
              <a:rPr lang="fr-FR" sz="3400" dirty="0" err="1" smtClean="0">
                <a:solidFill>
                  <a:srgbClr val="FF0000"/>
                </a:solidFill>
                <a:latin typeface="Calibri" panose="020F0502020204030204" pitchFamily="34" charset="0"/>
                <a:cs typeface="Times New Roman" pitchFamily="18" charset="0"/>
              </a:rPr>
              <a:t>its</a:t>
            </a:r>
            <a:r>
              <a:rPr lang="fr-FR" sz="3400" dirty="0" smtClean="0">
                <a:solidFill>
                  <a:srgbClr val="FF0000"/>
                </a:solidFill>
                <a:latin typeface="Calibri" panose="020F0502020204030204" pitchFamily="34" charset="0"/>
                <a:cs typeface="Times New Roman" pitchFamily="18" charset="0"/>
              </a:rPr>
              <a:t> </a:t>
            </a:r>
            <a:r>
              <a:rPr lang="fr-FR" sz="3400" dirty="0" err="1" smtClean="0">
                <a:solidFill>
                  <a:srgbClr val="FF0000"/>
                </a:solidFill>
                <a:latin typeface="Calibri" panose="020F0502020204030204" pitchFamily="34" charset="0"/>
                <a:cs typeface="Times New Roman" pitchFamily="18" charset="0"/>
              </a:rPr>
              <a:t>envirenment</a:t>
            </a:r>
            <a:r>
              <a:rPr lang="fr-FR" sz="3400" dirty="0">
                <a:solidFill>
                  <a:srgbClr val="FF0000"/>
                </a:solidFill>
                <a:latin typeface="Calibri" panose="020F0502020204030204" pitchFamily="34" charset="0"/>
                <a:cs typeface="Times New Roman" pitchFamily="18" charset="0"/>
              </a:rPr>
              <a:t>.</a:t>
            </a:r>
            <a:endParaRPr lang="en-US" sz="3400" dirty="0" smtClean="0">
              <a:solidFill>
                <a:srgbClr val="FF0000"/>
              </a:solidFill>
              <a:latin typeface="Calibri" panose="020F0502020204030204" pitchFamily="34" charset="0"/>
              <a:cs typeface="Times New Roman" pitchFamily="18" charset="0"/>
            </a:endParaRPr>
          </a:p>
          <a:p>
            <a:pPr marL="1578096" lvl="3" indent="-457200" algn="just">
              <a:buFont typeface="Wingdings" panose="05000000000000000000" pitchFamily="2" charset="2"/>
              <a:buChar char="v"/>
            </a:pPr>
            <a:endParaRPr lang="en-US" sz="3400" dirty="0">
              <a:solidFill>
                <a:srgbClr val="FF0000"/>
              </a:solidFill>
              <a:latin typeface="Calibri" panose="020F0502020204030204" pitchFamily="34" charset="0"/>
              <a:cs typeface="Times New Roman" pitchFamily="18" charset="0"/>
            </a:endParaRPr>
          </a:p>
          <a:p>
            <a:pPr marL="0" lvl="1" algn="just"/>
            <a:endParaRPr lang="en-US" sz="2800" dirty="0">
              <a:solidFill>
                <a:srgbClr val="FF0000"/>
              </a:solidFill>
              <a:latin typeface="Calibri" panose="020F0502020204030204" pitchFamily="34" charset="0"/>
              <a:cs typeface="Times New Roman" pitchFamily="18" charset="0"/>
            </a:endParaRPr>
          </a:p>
          <a:p>
            <a:pPr marL="457200" lvl="1" indent="-457200" algn="just">
              <a:buFont typeface="Wingdings" pitchFamily="2" charset="2"/>
              <a:buChar char="Ø"/>
            </a:pPr>
            <a:endParaRPr lang="en-US" sz="1000" dirty="0" smtClean="0">
              <a:solidFill>
                <a:srgbClr val="FF0000"/>
              </a:solidFill>
              <a:latin typeface="Calibri" panose="020F0502020204030204" pitchFamily="34" charset="0"/>
              <a:cs typeface="Times New Roman" pitchFamily="18" charset="0"/>
            </a:endParaRPr>
          </a:p>
        </p:txBody>
      </p:sp>
      <p:sp>
        <p:nvSpPr>
          <p:cNvPr id="50" name="TextBox 49"/>
          <p:cNvSpPr txBox="1"/>
          <p:nvPr/>
        </p:nvSpPr>
        <p:spPr>
          <a:xfrm>
            <a:off x="1599856" y="18652735"/>
            <a:ext cx="9065752" cy="584775"/>
          </a:xfrm>
          <a:prstGeom prst="rect">
            <a:avLst/>
          </a:prstGeom>
          <a:noFill/>
        </p:spPr>
        <p:txBody>
          <a:bodyPr wrap="none" rtlCol="0">
            <a:spAutoFit/>
          </a:bodyPr>
          <a:lstStyle/>
          <a:p>
            <a:pPr algn="ctr"/>
            <a:r>
              <a:rPr lang="en-US" sz="3200" b="1" dirty="0" smtClean="0">
                <a:latin typeface="Calibri" panose="020F0502020204030204" pitchFamily="34" charset="0"/>
              </a:rPr>
              <a:t>Figure 1. Evolvement of Automation control systems</a:t>
            </a:r>
            <a:endParaRPr lang="en-US" sz="3200" baseline="-25000" dirty="0">
              <a:latin typeface="Calibri" panose="020F0502020204030204" pitchFamily="34" charset="0"/>
            </a:endParaRPr>
          </a:p>
        </p:txBody>
      </p:sp>
      <p:sp>
        <p:nvSpPr>
          <p:cNvPr id="51" name="Rectangle 50"/>
          <p:cNvSpPr/>
          <p:nvPr/>
        </p:nvSpPr>
        <p:spPr>
          <a:xfrm>
            <a:off x="14650489" y="6618451"/>
            <a:ext cx="13306926" cy="10556736"/>
          </a:xfrm>
          <a:prstGeom prst="rect">
            <a:avLst/>
          </a:prstGeom>
        </p:spPr>
        <p:txBody>
          <a:bodyPr wrap="square">
            <a:spAutoFit/>
          </a:bodyPr>
          <a:lstStyle/>
          <a:p>
            <a:pPr algn="just"/>
            <a:r>
              <a:rPr lang="en-US" sz="3400" dirty="0"/>
              <a:t>The overall design of this Robotic Infusion Stand consists of 2 layers of base, wheels, a stand with a joystick. In order to maximize the availability of the space, we installed  the Arduino Mega, L298N H bridge, breadboard on upper side of the first base. Below side of the first base is attached with a L-shape motor hubs, motors, 65mm wheels &amp; caster ball wheel. On the second base, we installed fours 3.5V Li-Ion batteries to make sure that the center of mass is located above the pivot point.  Then, a stand is placed on the first base connected through the second base with a hole in the middle of the base itself. Joystick is placed on the highest point of the Robotic Infusion Stand itself which is on the stand with a strip attached to the joystick.</a:t>
            </a:r>
          </a:p>
          <a:p>
            <a:pPr algn="just"/>
            <a:endParaRPr lang="en-GB" sz="3400" dirty="0"/>
          </a:p>
          <a:p>
            <a:pPr marL="457200" indent="-457200" algn="just">
              <a:buFont typeface="Wingdings" panose="05000000000000000000" pitchFamily="2" charset="2"/>
              <a:buChar char="q"/>
            </a:pPr>
            <a:endParaRPr lang="en-GB" sz="3400" dirty="0"/>
          </a:p>
          <a:p>
            <a:pPr algn="just"/>
            <a:endParaRPr lang="en-US" sz="3400" dirty="0"/>
          </a:p>
          <a:p>
            <a:pPr marL="457200" indent="-457200" algn="just">
              <a:buFont typeface="Wingdings" panose="05000000000000000000" pitchFamily="2" charset="2"/>
              <a:buChar char="q"/>
            </a:pPr>
            <a:endParaRPr lang="en-US" sz="3400" dirty="0"/>
          </a:p>
          <a:p>
            <a:pPr marL="457200" indent="-457200" algn="just">
              <a:buFont typeface="Wingdings" panose="05000000000000000000" pitchFamily="2" charset="2"/>
              <a:buChar char="q"/>
            </a:pPr>
            <a:endParaRPr lang="en-US" sz="3400" dirty="0"/>
          </a:p>
          <a:p>
            <a:pPr marL="457200" indent="-457200" algn="just">
              <a:buFont typeface="Wingdings" panose="05000000000000000000" pitchFamily="2" charset="2"/>
              <a:buChar char="q"/>
            </a:pPr>
            <a:endParaRPr lang="en-US" sz="3400" i="1" dirty="0">
              <a:latin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q"/>
            </a:pPr>
            <a:endParaRPr lang="en-US" sz="3400" i="1" dirty="0" smtClean="0">
              <a:latin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q"/>
            </a:pPr>
            <a:endParaRPr lang="en-US" sz="3400" i="1" dirty="0">
              <a:latin typeface="Calibri" panose="020F0502020204030204" pitchFamily="34" charset="0"/>
              <a:cs typeface="Calibri" panose="020F0502020204030204" pitchFamily="34" charset="0"/>
            </a:endParaRPr>
          </a:p>
        </p:txBody>
      </p:sp>
      <p:sp>
        <p:nvSpPr>
          <p:cNvPr id="52" name="Rectangle 51"/>
          <p:cNvSpPr/>
          <p:nvPr/>
        </p:nvSpPr>
        <p:spPr>
          <a:xfrm>
            <a:off x="14737683" y="19124843"/>
            <a:ext cx="13306926" cy="6463308"/>
          </a:xfrm>
          <a:prstGeom prst="rect">
            <a:avLst/>
          </a:prstGeom>
        </p:spPr>
        <p:txBody>
          <a:bodyPr wrap="square">
            <a:spAutoFit/>
          </a:bodyPr>
          <a:lstStyle/>
          <a:p>
            <a:pPr marL="457200" indent="-457200" algn="just">
              <a:buFont typeface="Wingdings" panose="05000000000000000000" pitchFamily="2" charset="2"/>
              <a:buChar char="q"/>
            </a:pPr>
            <a:r>
              <a:rPr lang="en-US" sz="3400" i="1" dirty="0" smtClean="0">
                <a:solidFill>
                  <a:srgbClr val="FF0000"/>
                </a:solidFill>
                <a:latin typeface="Calibri" panose="020F0502020204030204" pitchFamily="34" charset="0"/>
                <a:cs typeface="Times New Roman" pitchFamily="18" charset="0"/>
              </a:rPr>
              <a:t>In summary, various controllers were used to tune angles servos ranging to get the best performance and stability. The graphs in fig5 presents best results tuned using the </a:t>
            </a:r>
            <a:r>
              <a:rPr lang="fr-FR" sz="3400" i="1" dirty="0" smtClean="0">
                <a:solidFill>
                  <a:srgbClr val="FF0000"/>
                </a:solidFill>
                <a:latin typeface="Calibri" panose="020F0502020204030204" pitchFamily="34" charset="0"/>
                <a:cs typeface="Times New Roman" pitchFamily="18" charset="0"/>
              </a:rPr>
              <a:t>FAST PID </a:t>
            </a:r>
            <a:r>
              <a:rPr lang="en-US" sz="3400" i="1" dirty="0" smtClean="0">
                <a:solidFill>
                  <a:srgbClr val="FF0000"/>
                </a:solidFill>
                <a:latin typeface="Calibri" panose="020F0502020204030204" pitchFamily="34" charset="0"/>
                <a:cs typeface="Times New Roman" pitchFamily="18" charset="0"/>
              </a:rPr>
              <a:t>(PIDF) controller</a:t>
            </a:r>
          </a:p>
          <a:p>
            <a:pPr marL="457200" indent="-457200" algn="just">
              <a:buFont typeface="Wingdings" panose="05000000000000000000" pitchFamily="2" charset="2"/>
              <a:buChar char="q"/>
            </a:pPr>
            <a:r>
              <a:rPr lang="en-US" sz="3400" i="1" dirty="0" smtClean="0">
                <a:solidFill>
                  <a:srgbClr val="FF0000"/>
                </a:solidFill>
                <a:latin typeface="Calibri" panose="020F0502020204030204" pitchFamily="34" charset="0"/>
                <a:cs typeface="Times New Roman" pitchFamily="18" charset="0"/>
              </a:rPr>
              <a:t>PIDF controller has been tuned to favor reference tracking, controller effort, input disturbance rejection and output disturbance rejection.</a:t>
            </a:r>
          </a:p>
          <a:p>
            <a:pPr marL="457200" indent="-457200" algn="just">
              <a:buFont typeface="Wingdings" panose="05000000000000000000" pitchFamily="2" charset="2"/>
              <a:buChar char="q"/>
            </a:pPr>
            <a:endParaRPr lang="en-US" sz="1000" i="1" dirty="0" smtClean="0">
              <a:solidFill>
                <a:srgbClr val="FF0000"/>
              </a:solidFill>
              <a:latin typeface="Calibri" panose="020F0502020204030204" pitchFamily="34" charset="0"/>
              <a:cs typeface="Times New Roman" pitchFamily="18" charset="0"/>
            </a:endParaRPr>
          </a:p>
          <a:p>
            <a:pPr marL="457200" indent="-457200" algn="just">
              <a:buFont typeface="Wingdings" panose="05000000000000000000" pitchFamily="2" charset="2"/>
              <a:buChar char="q"/>
            </a:pPr>
            <a:endParaRPr lang="en-US" sz="2000" i="1" dirty="0" smtClean="0">
              <a:solidFill>
                <a:srgbClr val="FF0000"/>
              </a:solidFill>
              <a:latin typeface="Calibri" panose="020F0502020204030204" pitchFamily="34" charset="0"/>
              <a:cs typeface="Times New Roman" pitchFamily="18" charset="0"/>
            </a:endParaRPr>
          </a:p>
          <a:p>
            <a:pPr marL="1017708" lvl="1" indent="-457200" algn="just">
              <a:buFont typeface="Wingdings" panose="05000000000000000000" pitchFamily="2" charset="2"/>
              <a:buChar char="q"/>
            </a:pPr>
            <a:r>
              <a:rPr lang="en-US" sz="3400" i="1" dirty="0" smtClean="0">
                <a:solidFill>
                  <a:srgbClr val="FF0000"/>
                </a:solidFill>
                <a:latin typeface="Calibri" panose="020F0502020204030204" pitchFamily="34" charset="0"/>
                <a:cs typeface="Times New Roman" pitchFamily="18" charset="0"/>
              </a:rPr>
              <a:t>Table 1 presents our desired specifications for the system. The controllers are tuned in such away that they fall within the limits of set specification for rise time, settling time, overshoot and peak.</a:t>
            </a:r>
          </a:p>
          <a:p>
            <a:pPr lvl="1" algn="just"/>
            <a:endParaRPr lang="en-US" sz="1000" i="1" dirty="0">
              <a:solidFill>
                <a:srgbClr val="FF0000"/>
              </a:solidFill>
              <a:latin typeface="Calibri" panose="020F0502020204030204" pitchFamily="34" charset="0"/>
              <a:cs typeface="Times New Roman" pitchFamily="18" charset="0"/>
            </a:endParaRPr>
          </a:p>
          <a:p>
            <a:pPr marL="1017708" lvl="1" indent="-457200" algn="just">
              <a:buFont typeface="Wingdings" panose="05000000000000000000" pitchFamily="2" charset="2"/>
              <a:buChar char="q"/>
            </a:pPr>
            <a:r>
              <a:rPr lang="en-US" sz="3400" i="1" dirty="0" smtClean="0">
                <a:solidFill>
                  <a:srgbClr val="FF0000"/>
                </a:solidFill>
                <a:latin typeface="Calibri" panose="020F0502020204030204" pitchFamily="34" charset="0"/>
                <a:cs typeface="Times New Roman" pitchFamily="18" charset="0"/>
              </a:rPr>
              <a:t>Figure 5 shows the result obtained. From the graph  results, one ca conclude that we have no overshoots in any of the cases, our rise and settling times are all acceptable.</a:t>
            </a:r>
          </a:p>
        </p:txBody>
      </p:sp>
      <p:sp>
        <p:nvSpPr>
          <p:cNvPr id="39" name="Rectangle 38"/>
          <p:cNvSpPr/>
          <p:nvPr/>
        </p:nvSpPr>
        <p:spPr>
          <a:xfrm>
            <a:off x="1140558" y="303144"/>
            <a:ext cx="34760277" cy="1107996"/>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600" b="1" dirty="0">
                <a:ln>
                  <a:prstDash val="solid"/>
                </a:ln>
                <a:solidFill>
                  <a:srgbClr val="5097C8"/>
                </a:solidFill>
                <a:effectLst>
                  <a:outerShdw blurRad="88000" dist="50800" dir="5040000" algn="tl">
                    <a:schemeClr val="accent4">
                      <a:tint val="80000"/>
                      <a:satMod val="250000"/>
                      <a:alpha val="45000"/>
                    </a:schemeClr>
                  </a:outerShdw>
                </a:effectLst>
              </a:rPr>
              <a:t>Design &amp; Implementation of </a:t>
            </a:r>
            <a:r>
              <a:rPr lang="en-US" sz="6600" b="1" dirty="0" smtClean="0">
                <a:ln>
                  <a:prstDash val="solid"/>
                </a:ln>
                <a:solidFill>
                  <a:srgbClr val="5097C8"/>
                </a:solidFill>
                <a:effectLst>
                  <a:outerShdw blurRad="88000" dist="50800" dir="5040000" algn="tl">
                    <a:schemeClr val="accent4">
                      <a:tint val="80000"/>
                      <a:satMod val="250000"/>
                      <a:alpha val="45000"/>
                    </a:schemeClr>
                  </a:outerShdw>
                </a:effectLst>
              </a:rPr>
              <a:t> Robotic Infusion Stand.</a:t>
            </a:r>
            <a:endParaRPr lang="en-US" sz="6600" b="1" dirty="0">
              <a:ln>
                <a:prstDash val="solid"/>
              </a:ln>
              <a:solidFill>
                <a:srgbClr val="5097C8"/>
              </a:solidFill>
              <a:effectLst>
                <a:outerShdw blurRad="88000" dist="50800" dir="5040000" algn="tl">
                  <a:schemeClr val="accent4">
                    <a:tint val="80000"/>
                    <a:satMod val="250000"/>
                    <a:alpha val="45000"/>
                  </a:schemeClr>
                </a:outerShdw>
              </a:effectLst>
            </a:endParaRPr>
          </a:p>
        </p:txBody>
      </p:sp>
      <p:sp>
        <p:nvSpPr>
          <p:cNvPr id="40" name="Rectangle 1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1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2" name="Rectangle 17"/>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21"/>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23"/>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25"/>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 name="TextBox 716"/>
          <p:cNvSpPr txBox="1">
            <a:spLocks noChangeArrowheads="1"/>
          </p:cNvSpPr>
          <p:nvPr/>
        </p:nvSpPr>
        <p:spPr bwMode="auto">
          <a:xfrm>
            <a:off x="30768776" y="31233983"/>
            <a:ext cx="13132520" cy="1098080"/>
          </a:xfrm>
          <a:prstGeom prst="rect">
            <a:avLst/>
          </a:prstGeom>
          <a:noFill/>
          <a:ln w="9525">
            <a:noFill/>
            <a:miter lim="800000"/>
            <a:headEnd/>
            <a:tailEnd/>
          </a:ln>
        </p:spPr>
        <p:txBody>
          <a:bodyPr wrap="square" lIns="112102" tIns="56050" rIns="112102" bIns="56050">
            <a:prstTxWarp prst="textNoShape">
              <a:avLst/>
            </a:prstTxWarp>
            <a:spAutoFit/>
          </a:bodyPr>
          <a:lstStyle/>
          <a:p>
            <a:r>
              <a:rPr lang="en-US" sz="3200" dirty="0" smtClean="0">
                <a:solidFill>
                  <a:srgbClr val="FF0000"/>
                </a:solidFill>
                <a:latin typeface="Calibri" panose="020F0502020204030204" pitchFamily="34" charset="0"/>
                <a:cs typeface="Calibri" pitchFamily="34" charset="0"/>
              </a:rPr>
              <a:t>Special thanks to the course instructor Dr Ahmad </a:t>
            </a:r>
            <a:r>
              <a:rPr lang="en-US" sz="3200" dirty="0" err="1" smtClean="0">
                <a:solidFill>
                  <a:srgbClr val="FF0000"/>
                </a:solidFill>
                <a:latin typeface="Calibri" panose="020F0502020204030204" pitchFamily="34" charset="0"/>
                <a:cs typeface="Calibri" pitchFamily="34" charset="0"/>
              </a:rPr>
              <a:t>Taher</a:t>
            </a:r>
            <a:r>
              <a:rPr lang="en-US" sz="3200" dirty="0" smtClean="0">
                <a:solidFill>
                  <a:srgbClr val="FF0000"/>
                </a:solidFill>
                <a:latin typeface="Calibri" panose="020F0502020204030204" pitchFamily="34" charset="0"/>
                <a:cs typeface="Calibri" pitchFamily="34" charset="0"/>
              </a:rPr>
              <a:t> </a:t>
            </a:r>
            <a:r>
              <a:rPr lang="en-US" sz="3200" dirty="0" err="1" smtClean="0">
                <a:solidFill>
                  <a:srgbClr val="FF0000"/>
                </a:solidFill>
                <a:latin typeface="Calibri" panose="020F0502020204030204" pitchFamily="34" charset="0"/>
                <a:cs typeface="Calibri" pitchFamily="34" charset="0"/>
              </a:rPr>
              <a:t>Azar</a:t>
            </a:r>
            <a:r>
              <a:rPr lang="en-US" sz="3200" dirty="0" smtClean="0">
                <a:solidFill>
                  <a:srgbClr val="FF0000"/>
                </a:solidFill>
                <a:latin typeface="Calibri" panose="020F0502020204030204" pitchFamily="34" charset="0"/>
                <a:cs typeface="Calibri" pitchFamily="34" charset="0"/>
              </a:rPr>
              <a:t> for his valuable effort during the course and for his guidelines to prepare this project.</a:t>
            </a:r>
            <a:endParaRPr lang="en-US" sz="4000" i="1" dirty="0">
              <a:solidFill>
                <a:srgbClr val="FF0000"/>
              </a:solidFill>
              <a:latin typeface="Calibri" panose="020F0502020204030204" pitchFamily="34" charset="0"/>
              <a:cs typeface="Calibri" pitchFamily="34" charset="0"/>
            </a:endParaRPr>
          </a:p>
        </p:txBody>
      </p:sp>
      <p:sp>
        <p:nvSpPr>
          <p:cNvPr id="54" name="Rectangle 53"/>
          <p:cNvSpPr/>
          <p:nvPr/>
        </p:nvSpPr>
        <p:spPr>
          <a:xfrm>
            <a:off x="408772" y="22371366"/>
            <a:ext cx="8807530" cy="5416868"/>
          </a:xfrm>
          <a:prstGeom prst="rect">
            <a:avLst/>
          </a:prstGeom>
        </p:spPr>
        <p:txBody>
          <a:bodyPr wrap="square">
            <a:spAutoFit/>
          </a:bodyPr>
          <a:lstStyle/>
          <a:p>
            <a:pPr algn="just"/>
            <a:endParaRPr lang="en-US" sz="3400" dirty="0" smtClean="0">
              <a:latin typeface="Calibri" panose="020F0502020204030204" pitchFamily="34" charset="0"/>
              <a:cs typeface="Times New Roman" pitchFamily="18" charset="0"/>
            </a:endParaRPr>
          </a:p>
          <a:p>
            <a:pPr marL="571500" indent="-571500">
              <a:buFont typeface="Wingdings" panose="05000000000000000000" pitchFamily="2" charset="2"/>
              <a:buChar char="q"/>
            </a:pPr>
            <a:r>
              <a:rPr lang="en-US" sz="3400" dirty="0" smtClean="0"/>
              <a:t>Joystick </a:t>
            </a:r>
            <a:r>
              <a:rPr lang="en-US" sz="3400" dirty="0"/>
              <a:t>is theoretically made up of two potentiometers which are connected to the analog inputs of the microcontroller (Arduino Mega). This joystick will have values from 0 to 1023</a:t>
            </a:r>
            <a:r>
              <a:rPr lang="en-US" sz="3400" dirty="0" smtClean="0"/>
              <a:t>.</a:t>
            </a:r>
          </a:p>
          <a:p>
            <a:pPr marL="571500" indent="-571500">
              <a:buFont typeface="Wingdings" panose="05000000000000000000" pitchFamily="2" charset="2"/>
              <a:buChar char="q"/>
            </a:pPr>
            <a:r>
              <a:rPr lang="en-US" sz="3600" dirty="0"/>
              <a:t>Value of the joystick on both axes (x-axis &amp; y-axis) is 512 when the joystick stays in the </a:t>
            </a:r>
            <a:r>
              <a:rPr lang="en-US" sz="3600" dirty="0" smtClean="0"/>
              <a:t>Centre </a:t>
            </a:r>
            <a:r>
              <a:rPr lang="en-US" sz="3600" dirty="0"/>
              <a:t>position.</a:t>
            </a:r>
          </a:p>
          <a:p>
            <a:pPr marL="571500" indent="-571500">
              <a:buFont typeface="Wingdings" panose="05000000000000000000" pitchFamily="2" charset="2"/>
              <a:buChar char="q"/>
            </a:pPr>
            <a:endParaRPr lang="en-US" sz="3400" dirty="0"/>
          </a:p>
        </p:txBody>
      </p:sp>
      <p:sp>
        <p:nvSpPr>
          <p:cNvPr id="55" name="TextBox 54"/>
          <p:cNvSpPr txBox="1"/>
          <p:nvPr/>
        </p:nvSpPr>
        <p:spPr>
          <a:xfrm>
            <a:off x="14840647" y="16962984"/>
            <a:ext cx="12829947" cy="913070"/>
          </a:xfrm>
          <a:prstGeom prst="rect">
            <a:avLst/>
          </a:prstGeom>
          <a:noFill/>
        </p:spPr>
        <p:txBody>
          <a:bodyPr wrap="square" rtlCol="0">
            <a:spAutoFit/>
          </a:bodyPr>
          <a:lstStyle/>
          <a:p>
            <a:pPr marL="0" indent="0">
              <a:buNone/>
            </a:pPr>
            <a:r>
              <a:rPr lang="en-US" sz="3200" b="1" dirty="0">
                <a:latin typeface="Calibri" panose="020F0502020204030204" pitchFamily="34" charset="0"/>
              </a:rPr>
              <a:t>Figure </a:t>
            </a:r>
            <a:r>
              <a:rPr lang="en-US" sz="3200" b="1" dirty="0" smtClean="0">
                <a:latin typeface="Calibri" panose="020F0502020204030204" pitchFamily="34" charset="0"/>
              </a:rPr>
              <a:t>3: </a:t>
            </a:r>
            <a:r>
              <a:rPr lang="en-US" sz="3200" b="1" dirty="0">
                <a:latin typeface="Calibri" panose="020F0502020204030204" pitchFamily="34" charset="0"/>
              </a:rPr>
              <a:t>Hardware Design (iii). </a:t>
            </a:r>
            <a:r>
              <a:rPr lang="en-US" sz="3200" b="1" dirty="0">
                <a:latin typeface="Calibri" panose="020F0502020204030204" pitchFamily="34" charset="0"/>
              </a:rPr>
              <a:t>(a) Front View. (b) Side View. (c) Back View</a:t>
            </a:r>
          </a:p>
          <a:p>
            <a:pPr algn="ctr"/>
            <a:endParaRPr lang="en-US" sz="3200" baseline="-25000" dirty="0">
              <a:latin typeface="Calibri" panose="020F0502020204030204" pitchFamily="34" charset="0"/>
            </a:endParaRPr>
          </a:p>
        </p:txBody>
      </p:sp>
      <p:pic>
        <p:nvPicPr>
          <p:cNvPr id="56" name="Picture 55" descr="G:\tata poster\angle3_pid.PNG"/>
          <p:cNvPicPr/>
          <p:nvPr/>
        </p:nvPicPr>
        <p:blipFill>
          <a:blip r:embed="rId3">
            <a:extLst>
              <a:ext uri="{28A0092B-C50C-407E-A947-70E740481C1C}">
                <a14:useLocalDpi xmlns:a14="http://schemas.microsoft.com/office/drawing/2010/main" val="0"/>
              </a:ext>
            </a:extLst>
          </a:blip>
          <a:srcRect/>
          <a:stretch>
            <a:fillRect/>
          </a:stretch>
        </p:blipFill>
        <p:spPr bwMode="auto">
          <a:xfrm>
            <a:off x="28917904" y="6263479"/>
            <a:ext cx="13216684" cy="4881705"/>
          </a:xfrm>
          <a:prstGeom prst="rect">
            <a:avLst/>
          </a:prstGeom>
          <a:noFill/>
          <a:ln>
            <a:noFill/>
          </a:ln>
        </p:spPr>
      </p:pic>
      <p:pic>
        <p:nvPicPr>
          <p:cNvPr id="57" name="Picture 56" descr="G:\tata poster\angle2_pid.PNG"/>
          <p:cNvPicPr/>
          <p:nvPr/>
        </p:nvPicPr>
        <p:blipFill>
          <a:blip r:embed="rId4">
            <a:extLst>
              <a:ext uri="{28A0092B-C50C-407E-A947-70E740481C1C}">
                <a14:useLocalDpi xmlns:a14="http://schemas.microsoft.com/office/drawing/2010/main" val="0"/>
              </a:ext>
            </a:extLst>
          </a:blip>
          <a:srcRect/>
          <a:stretch>
            <a:fillRect/>
          </a:stretch>
        </p:blipFill>
        <p:spPr bwMode="auto">
          <a:xfrm>
            <a:off x="28917904" y="11303542"/>
            <a:ext cx="13211027" cy="4389007"/>
          </a:xfrm>
          <a:prstGeom prst="rect">
            <a:avLst/>
          </a:prstGeom>
          <a:noFill/>
          <a:ln>
            <a:noFill/>
          </a:ln>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9965" y="26767727"/>
            <a:ext cx="6506331" cy="4704504"/>
          </a:xfrm>
          <a:prstGeom prst="rect">
            <a:avLst/>
          </a:prstGeom>
        </p:spPr>
      </p:pic>
      <p:sp>
        <p:nvSpPr>
          <p:cNvPr id="60" name="TextBox 59"/>
          <p:cNvSpPr txBox="1"/>
          <p:nvPr/>
        </p:nvSpPr>
        <p:spPr>
          <a:xfrm>
            <a:off x="15296622" y="25732295"/>
            <a:ext cx="6804136" cy="1077218"/>
          </a:xfrm>
          <a:prstGeom prst="rect">
            <a:avLst/>
          </a:prstGeom>
          <a:noFill/>
        </p:spPr>
        <p:txBody>
          <a:bodyPr wrap="square" rtlCol="0">
            <a:spAutoFit/>
          </a:bodyPr>
          <a:lstStyle/>
          <a:p>
            <a:pPr algn="just"/>
            <a:r>
              <a:rPr lang="en-US" sz="3200" b="1" dirty="0" smtClean="0">
                <a:solidFill>
                  <a:srgbClr val="FF0000"/>
                </a:solidFill>
                <a:latin typeface="Calibri" panose="020F0502020204030204" pitchFamily="34" charset="0"/>
                <a:cs typeface="Times New Roman" pitchFamily="18" charset="0"/>
              </a:rPr>
              <a:t>Table 1. Performance and Robustness specifications for system</a:t>
            </a:r>
            <a:endParaRPr lang="en-US" sz="3200" b="1" dirty="0">
              <a:solidFill>
                <a:srgbClr val="FF0000"/>
              </a:solidFill>
              <a:latin typeface="Calibri" panose="020F0502020204030204" pitchFamily="34" charset="0"/>
              <a:cs typeface="Times New Roman" pitchFamily="18" charset="0"/>
            </a:endParaRPr>
          </a:p>
        </p:txBody>
      </p:sp>
      <p:pic>
        <p:nvPicPr>
          <p:cNvPr id="61" name="Picture 60" descr="G:\tata poster\angle1 pid.PNG"/>
          <p:cNvPicPr/>
          <p:nvPr/>
        </p:nvPicPr>
        <p:blipFill>
          <a:blip r:embed="rId6">
            <a:extLst>
              <a:ext uri="{28A0092B-C50C-407E-A947-70E740481C1C}">
                <a14:useLocalDpi xmlns:a14="http://schemas.microsoft.com/office/drawing/2010/main" val="0"/>
              </a:ext>
            </a:extLst>
          </a:blip>
          <a:srcRect/>
          <a:stretch>
            <a:fillRect/>
          </a:stretch>
        </p:blipFill>
        <p:spPr bwMode="auto">
          <a:xfrm>
            <a:off x="28917904" y="15930839"/>
            <a:ext cx="13216683" cy="5096363"/>
          </a:xfrm>
          <a:prstGeom prst="rect">
            <a:avLst/>
          </a:prstGeom>
          <a:noFill/>
          <a:ln>
            <a:noFill/>
          </a:ln>
        </p:spPr>
      </p:pic>
      <p:sp>
        <p:nvSpPr>
          <p:cNvPr id="62" name="TextBox 61"/>
          <p:cNvSpPr txBox="1"/>
          <p:nvPr/>
        </p:nvSpPr>
        <p:spPr>
          <a:xfrm>
            <a:off x="28250081" y="21272478"/>
            <a:ext cx="14053411" cy="913070"/>
          </a:xfrm>
          <a:prstGeom prst="rect">
            <a:avLst/>
          </a:prstGeom>
          <a:noFill/>
        </p:spPr>
        <p:txBody>
          <a:bodyPr wrap="square" rtlCol="0">
            <a:spAutoFit/>
          </a:bodyPr>
          <a:lstStyle/>
          <a:p>
            <a:pPr algn="ctr"/>
            <a:r>
              <a:rPr lang="en-US" sz="3200" b="1" dirty="0" smtClean="0">
                <a:solidFill>
                  <a:srgbClr val="FF0000"/>
                </a:solidFill>
                <a:latin typeface="Calibri" panose="020F0502020204030204" pitchFamily="34" charset="0"/>
              </a:rPr>
              <a:t>Figure </a:t>
            </a:r>
            <a:r>
              <a:rPr lang="en-US" sz="3200" b="1" dirty="0">
                <a:solidFill>
                  <a:srgbClr val="FF0000"/>
                </a:solidFill>
                <a:latin typeface="Calibri" panose="020F0502020204030204" pitchFamily="34" charset="0"/>
              </a:rPr>
              <a:t>5</a:t>
            </a:r>
            <a:r>
              <a:rPr lang="en-US" sz="3200" b="1" dirty="0" smtClean="0">
                <a:solidFill>
                  <a:srgbClr val="FF0000"/>
                </a:solidFill>
                <a:latin typeface="Calibri" panose="020F0502020204030204" pitchFamily="34" charset="0"/>
              </a:rPr>
              <a:t>. Tune response graphs for the PIDF robust controllers</a:t>
            </a:r>
          </a:p>
          <a:p>
            <a:pPr algn="ctr"/>
            <a:endParaRPr lang="en-US" sz="3200" baseline="-25000" dirty="0">
              <a:solidFill>
                <a:srgbClr val="FF0000"/>
              </a:solidFill>
              <a:latin typeface="Calibri" panose="020F0502020204030204" pitchFamily="34" charset="0"/>
            </a:endParaRPr>
          </a:p>
        </p:txBody>
      </p:sp>
      <p:sp>
        <p:nvSpPr>
          <p:cNvPr id="64" name="TextBox 63"/>
          <p:cNvSpPr txBox="1"/>
          <p:nvPr/>
        </p:nvSpPr>
        <p:spPr>
          <a:xfrm>
            <a:off x="21204662" y="31583471"/>
            <a:ext cx="7435515" cy="584775"/>
          </a:xfrm>
          <a:prstGeom prst="rect">
            <a:avLst/>
          </a:prstGeom>
          <a:noFill/>
        </p:spPr>
        <p:txBody>
          <a:bodyPr wrap="square" rtlCol="0">
            <a:spAutoFit/>
          </a:bodyPr>
          <a:lstStyle/>
          <a:p>
            <a:pPr algn="ctr"/>
            <a:r>
              <a:rPr lang="en-US" sz="3200" b="1" dirty="0" smtClean="0">
                <a:solidFill>
                  <a:srgbClr val="FF0000"/>
                </a:solidFill>
                <a:latin typeface="Calibri" panose="020F0502020204030204" pitchFamily="34" charset="0"/>
              </a:rPr>
              <a:t>Figure 4.  DOF Robot Arm</a:t>
            </a:r>
            <a:r>
              <a:rPr lang="en-US" sz="3200" b="1" dirty="0">
                <a:solidFill>
                  <a:srgbClr val="FF0000"/>
                </a:solidFill>
                <a:latin typeface="Calibri" panose="020F0502020204030204" pitchFamily="34" charset="0"/>
              </a:rPr>
              <a:t> </a:t>
            </a:r>
            <a:r>
              <a:rPr lang="en-US" sz="3200" b="1" dirty="0" smtClean="0">
                <a:solidFill>
                  <a:srgbClr val="FF0000"/>
                </a:solidFill>
                <a:latin typeface="Calibri" panose="020F0502020204030204" pitchFamily="34" charset="0"/>
              </a:rPr>
              <a:t>Prototype</a:t>
            </a:r>
            <a:endParaRPr lang="en-US" sz="3200" baseline="-25000" dirty="0">
              <a:solidFill>
                <a:srgbClr val="FF0000"/>
              </a:solidFill>
              <a:latin typeface="Calibri" panose="020F0502020204030204" pitchFamily="34" charset="0"/>
            </a:endParaRPr>
          </a:p>
        </p:txBody>
      </p:sp>
      <p:sp>
        <p:nvSpPr>
          <p:cNvPr id="65" name="ZoneTexte 55"/>
          <p:cNvSpPr txBox="1"/>
          <p:nvPr/>
        </p:nvSpPr>
        <p:spPr>
          <a:xfrm>
            <a:off x="1140558" y="2123658"/>
            <a:ext cx="23920703" cy="1930318"/>
          </a:xfrm>
          <a:prstGeom prst="rect">
            <a:avLst/>
          </a:prstGeom>
          <a:noFill/>
          <a:ln w="9525">
            <a:noFill/>
            <a:miter lim="800000"/>
            <a:headEnd/>
            <a:tailEnd/>
          </a:ln>
        </p:spPr>
        <p:txBody>
          <a:bodyPr wrap="square" lIns="113331" tIns="56665" rIns="113331" bIns="56665">
            <a:prstTxWarp prst="textNoShape">
              <a:avLst/>
            </a:prstTxWarp>
            <a:spAutoFit/>
          </a:bodyPr>
          <a:lstStyle>
            <a:defPPr>
              <a:defRPr lang="en-US"/>
            </a:defPPr>
            <a:lvl1pPr algn="ctr" defTabSz="5439655">
              <a:defRPr sz="3800" b="1" cap="small"/>
            </a:lvl1pPr>
          </a:lstStyle>
          <a:p>
            <a:pPr algn="l"/>
            <a:r>
              <a:rPr lang="fr-FR" sz="4000" b="0" dirty="0" smtClean="0">
                <a:latin typeface="Andalus" panose="02020603050405020304" pitchFamily="18" charset="-78"/>
                <a:cs typeface="Andalus" panose="02020603050405020304" pitchFamily="18" charset="-78"/>
              </a:rPr>
              <a:t>                      Team </a:t>
            </a:r>
            <a:r>
              <a:rPr lang="en-US" sz="4000" b="0" dirty="0">
                <a:latin typeface="Andalus" panose="02020603050405020304" pitchFamily="18" charset="-78"/>
                <a:cs typeface="Andalus" panose="02020603050405020304" pitchFamily="18" charset="-78"/>
              </a:rPr>
              <a:t>Members</a:t>
            </a:r>
            <a:r>
              <a:rPr lang="fr-FR" sz="4000" b="0" dirty="0">
                <a:latin typeface="Andalus" panose="02020603050405020304" pitchFamily="18" charset="-78"/>
                <a:cs typeface="Andalus" panose="02020603050405020304" pitchFamily="18" charset="-78"/>
              </a:rPr>
              <a:t>:</a:t>
            </a:r>
          </a:p>
          <a:p>
            <a:r>
              <a:rPr lang="fr-FR" sz="4000" b="0" dirty="0">
                <a:latin typeface="Andalus" panose="02020603050405020304" pitchFamily="18" charset="-78"/>
                <a:cs typeface="Andalus" panose="02020603050405020304" pitchFamily="18" charset="-78"/>
              </a:rPr>
              <a:t> </a:t>
            </a:r>
            <a:r>
              <a:rPr lang="en-US" sz="4000" b="0" dirty="0" err="1">
                <a:latin typeface="Andalus" panose="02020603050405020304" pitchFamily="18" charset="-78"/>
                <a:cs typeface="Andalus" panose="02020603050405020304" pitchFamily="18" charset="-78"/>
              </a:rPr>
              <a:t>Berit</a:t>
            </a:r>
            <a:r>
              <a:rPr lang="en-US" sz="4000" b="0" dirty="0">
                <a:latin typeface="Andalus" panose="02020603050405020304" pitchFamily="18" charset="-78"/>
                <a:cs typeface="Andalus" panose="02020603050405020304" pitchFamily="18" charset="-78"/>
              </a:rPr>
              <a:t> Adina </a:t>
            </a:r>
            <a:r>
              <a:rPr lang="en-US" sz="4000" b="0" dirty="0" err="1">
                <a:latin typeface="Andalus" panose="02020603050405020304" pitchFamily="18" charset="-78"/>
                <a:cs typeface="Andalus" panose="02020603050405020304" pitchFamily="18" charset="-78"/>
              </a:rPr>
              <a:t>Haendel</a:t>
            </a:r>
            <a:r>
              <a:rPr lang="en-US" sz="4000" b="0" dirty="0">
                <a:latin typeface="Andalus" panose="02020603050405020304" pitchFamily="18" charset="-78"/>
                <a:cs typeface="Andalus" panose="02020603050405020304" pitchFamily="18" charset="-78"/>
              </a:rPr>
              <a:t> </a:t>
            </a:r>
            <a:r>
              <a:rPr lang="en-US" sz="4000" b="0" dirty="0">
                <a:latin typeface="Andalus" panose="02020603050405020304" pitchFamily="18" charset="-78"/>
                <a:cs typeface="Andalus" panose="02020603050405020304" pitchFamily="18" charset="-78"/>
              </a:rPr>
              <a:t>, </a:t>
            </a:r>
            <a:r>
              <a:rPr lang="en-US" sz="4000" b="0" dirty="0" err="1">
                <a:latin typeface="Andalus" panose="02020603050405020304" pitchFamily="18" charset="-78"/>
                <a:cs typeface="Andalus" panose="02020603050405020304" pitchFamily="18" charset="-78"/>
              </a:rPr>
              <a:t>Mohd</a:t>
            </a:r>
            <a:r>
              <a:rPr lang="en-US" sz="4000" b="0" dirty="0">
                <a:latin typeface="Andalus" panose="02020603050405020304" pitchFamily="18" charset="-78"/>
                <a:cs typeface="Andalus" panose="02020603050405020304" pitchFamily="18" charset="-78"/>
              </a:rPr>
              <a:t> </a:t>
            </a:r>
            <a:r>
              <a:rPr lang="en-US" sz="4000" b="0" dirty="0" err="1">
                <a:latin typeface="Andalus" panose="02020603050405020304" pitchFamily="18" charset="-78"/>
                <a:cs typeface="Andalus" panose="02020603050405020304" pitchFamily="18" charset="-78"/>
              </a:rPr>
              <a:t>Saiful</a:t>
            </a:r>
            <a:r>
              <a:rPr lang="en-US" sz="4000" b="0" dirty="0">
                <a:latin typeface="Andalus" panose="02020603050405020304" pitchFamily="18" charset="-78"/>
                <a:cs typeface="Andalus" panose="02020603050405020304" pitchFamily="18" charset="-78"/>
              </a:rPr>
              <a:t> </a:t>
            </a:r>
            <a:r>
              <a:rPr lang="en-US" sz="4000" b="0" dirty="0" err="1">
                <a:latin typeface="Andalus" panose="02020603050405020304" pitchFamily="18" charset="-78"/>
                <a:cs typeface="Andalus" panose="02020603050405020304" pitchFamily="18" charset="-78"/>
              </a:rPr>
              <a:t>Akmal</a:t>
            </a:r>
            <a:r>
              <a:rPr lang="en-US" sz="4000" b="0" dirty="0">
                <a:latin typeface="Andalus" panose="02020603050405020304" pitchFamily="18" charset="-78"/>
                <a:cs typeface="Andalus" panose="02020603050405020304" pitchFamily="18" charset="-78"/>
              </a:rPr>
              <a:t> Bin </a:t>
            </a:r>
            <a:r>
              <a:rPr lang="en-US" sz="4000" b="0" dirty="0" err="1" smtClean="0">
                <a:latin typeface="Andalus" panose="02020603050405020304" pitchFamily="18" charset="-78"/>
                <a:cs typeface="Andalus" panose="02020603050405020304" pitchFamily="18" charset="-78"/>
              </a:rPr>
              <a:t>Razali</a:t>
            </a:r>
            <a:r>
              <a:rPr lang="en-US" sz="4000" b="0" dirty="0" smtClean="0">
                <a:latin typeface="Andalus" panose="02020603050405020304" pitchFamily="18" charset="-78"/>
                <a:cs typeface="Andalus" panose="02020603050405020304" pitchFamily="18" charset="-78"/>
              </a:rPr>
              <a:t>,</a:t>
            </a:r>
            <a:r>
              <a:rPr lang="en-US" sz="4000" b="0" dirty="0">
                <a:latin typeface="Andalus" panose="02020603050405020304" pitchFamily="18" charset="-78"/>
                <a:cs typeface="Andalus" panose="02020603050405020304" pitchFamily="18" charset="-78"/>
              </a:rPr>
              <a:t> Gabriel de Brito </a:t>
            </a:r>
            <a:r>
              <a:rPr lang="en-US" sz="4000" b="0" dirty="0" smtClean="0">
                <a:latin typeface="Andalus" panose="02020603050405020304" pitchFamily="18" charset="-78"/>
                <a:cs typeface="Andalus" panose="02020603050405020304" pitchFamily="18" charset="-78"/>
              </a:rPr>
              <a:t>Silva, </a:t>
            </a:r>
            <a:r>
              <a:rPr lang="en-US" sz="4000" b="0" dirty="0" err="1">
                <a:latin typeface="Andalus" panose="02020603050405020304" pitchFamily="18" charset="-78"/>
                <a:cs typeface="Andalus" panose="02020603050405020304" pitchFamily="18" charset="-78"/>
              </a:rPr>
              <a:t>Hedaya</a:t>
            </a:r>
            <a:r>
              <a:rPr lang="en-US" sz="4000" b="0" dirty="0">
                <a:latin typeface="Andalus" panose="02020603050405020304" pitchFamily="18" charset="-78"/>
                <a:cs typeface="Andalus" panose="02020603050405020304" pitchFamily="18" charset="-78"/>
              </a:rPr>
              <a:t> Ali</a:t>
            </a:r>
            <a:r>
              <a:rPr lang="en-US" sz="4000" b="0" dirty="0" smtClean="0">
                <a:latin typeface="Andalus" panose="02020603050405020304" pitchFamily="18" charset="-78"/>
                <a:cs typeface="Andalus" panose="02020603050405020304" pitchFamily="18" charset="-78"/>
              </a:rPr>
              <a:t> </a:t>
            </a:r>
            <a:endParaRPr lang="fr-FR" sz="4000" b="0" dirty="0">
              <a:latin typeface="Andalus" panose="02020603050405020304" pitchFamily="18" charset="-78"/>
              <a:cs typeface="Andalus" panose="02020603050405020304" pitchFamily="18" charset="-78"/>
            </a:endParaRPr>
          </a:p>
          <a:p>
            <a:r>
              <a:rPr lang="fr-FR" dirty="0" smtClean="0">
                <a:hlinkClick r:id="rId7"/>
              </a:rPr>
              <a:t>B.adina@nu.edu.eg</a:t>
            </a:r>
            <a:r>
              <a:rPr lang="fr-FR" dirty="0" smtClean="0"/>
              <a:t> </a:t>
            </a:r>
            <a:r>
              <a:rPr lang="fr-FR" dirty="0" smtClean="0">
                <a:hlinkClick r:id="rId8"/>
              </a:rPr>
              <a:t>M.saiful@nu.edu.eg</a:t>
            </a:r>
            <a:r>
              <a:rPr lang="fr-FR" dirty="0" smtClean="0"/>
              <a:t> </a:t>
            </a:r>
            <a:r>
              <a:rPr lang="fr-FR" dirty="0" smtClean="0">
                <a:hlinkClick r:id="rId9"/>
              </a:rPr>
              <a:t>g.silva@nu.edu.eg</a:t>
            </a:r>
            <a:r>
              <a:rPr lang="fr-FR" dirty="0" smtClean="0"/>
              <a:t> </a:t>
            </a:r>
            <a:r>
              <a:rPr lang="fr-FR" dirty="0" smtClean="0">
                <a:hlinkClick r:id="rId10"/>
              </a:rPr>
              <a:t>h.raafat@nu.edu.eg</a:t>
            </a:r>
            <a:r>
              <a:rPr lang="fr-FR" dirty="0" smtClean="0"/>
              <a:t> </a:t>
            </a:r>
            <a:endParaRPr lang="fr-FR" dirty="0"/>
          </a:p>
        </p:txBody>
      </p:sp>
      <p:sp>
        <p:nvSpPr>
          <p:cNvPr id="66" name="Text Box 8"/>
          <p:cNvSpPr txBox="1">
            <a:spLocks noChangeArrowheads="1"/>
          </p:cNvSpPr>
          <p:nvPr/>
        </p:nvSpPr>
        <p:spPr bwMode="auto">
          <a:xfrm>
            <a:off x="23097067" y="2139621"/>
            <a:ext cx="10532534" cy="2561260"/>
          </a:xfrm>
          <a:prstGeom prst="rect">
            <a:avLst/>
          </a:prstGeom>
          <a:noFill/>
          <a:ln w="9525">
            <a:noFill/>
            <a:miter lim="800000"/>
            <a:headEnd/>
            <a:tailEnd/>
          </a:ln>
        </p:spPr>
        <p:txBody>
          <a:bodyPr wrap="square" lIns="113331" tIns="56665" rIns="113331" bIns="56665">
            <a:prstTxWarp prst="textNoShape">
              <a:avLst/>
            </a:prstTxWarp>
            <a:spAutoFit/>
          </a:bodyPr>
          <a:lstStyle/>
          <a:p>
            <a:pPr defTabSz="5439655"/>
            <a:r>
              <a:rPr lang="en-US" sz="4000" cap="small" dirty="0" smtClean="0">
                <a:latin typeface="Andalus" panose="02020603050405020304" pitchFamily="18" charset="-78"/>
                <a:cs typeface="Andalus" panose="02020603050405020304" pitchFamily="18" charset="-78"/>
              </a:rPr>
              <a:t>Supervised by </a:t>
            </a:r>
          </a:p>
          <a:p>
            <a:pPr defTabSz="5439655"/>
            <a:r>
              <a:rPr lang="en-US" sz="4000" cap="small" dirty="0" smtClean="0">
                <a:latin typeface="Andalus" panose="02020603050405020304" pitchFamily="18" charset="-78"/>
                <a:cs typeface="Andalus" panose="02020603050405020304" pitchFamily="18" charset="-78"/>
              </a:rPr>
              <a:t>Dr. Ahmad </a:t>
            </a:r>
            <a:r>
              <a:rPr lang="en-US" sz="4000" cap="small" dirty="0" err="1" smtClean="0">
                <a:latin typeface="Andalus" panose="02020603050405020304" pitchFamily="18" charset="-78"/>
                <a:cs typeface="Andalus" panose="02020603050405020304" pitchFamily="18" charset="-78"/>
              </a:rPr>
              <a:t>Taher</a:t>
            </a:r>
            <a:r>
              <a:rPr lang="en-US" sz="4000" cap="small" dirty="0" smtClean="0">
                <a:latin typeface="Andalus" panose="02020603050405020304" pitchFamily="18" charset="-78"/>
                <a:cs typeface="Andalus" panose="02020603050405020304" pitchFamily="18" charset="-78"/>
              </a:rPr>
              <a:t> Azar , </a:t>
            </a:r>
            <a:r>
              <a:rPr lang="en-US" sz="4000" cap="small" dirty="0" err="1" smtClean="0">
                <a:latin typeface="Andalus" panose="02020603050405020304" pitchFamily="18" charset="-78"/>
                <a:cs typeface="Andalus" panose="02020603050405020304" pitchFamily="18" charset="-78"/>
              </a:rPr>
              <a:t>Hossam</a:t>
            </a:r>
            <a:r>
              <a:rPr lang="en-US" sz="4000" cap="small" dirty="0" smtClean="0">
                <a:latin typeface="Andalus" panose="02020603050405020304" pitchFamily="18" charset="-78"/>
                <a:cs typeface="Andalus" panose="02020603050405020304" pitchFamily="18" charset="-78"/>
              </a:rPr>
              <a:t> Hassan                                                                                                                                                                                                                                                                                                                 </a:t>
            </a:r>
            <a:r>
              <a:rPr lang="en-US" sz="3600" b="1" cap="small" dirty="0" err="1" smtClean="0">
                <a:latin typeface="+mn-lt"/>
                <a:cs typeface="Andalus" panose="02020603050405020304" pitchFamily="18" charset="-78"/>
                <a:hlinkClick r:id="rId11"/>
              </a:rPr>
              <a:t>ahmad_t_azar</a:t>
            </a:r>
            <a:r>
              <a:rPr lang="en-US" sz="3600" b="1" cap="small" dirty="0" smtClean="0">
                <a:latin typeface="+mn-lt"/>
                <a:cs typeface="Andalus" panose="02020603050405020304" pitchFamily="18" charset="-78"/>
                <a:hlinkClick r:id="rId11"/>
              </a:rPr>
              <a:t> @ieee.org</a:t>
            </a:r>
            <a:r>
              <a:rPr lang="en-US" sz="3600" b="1" cap="small" dirty="0" smtClean="0">
                <a:latin typeface="+mn-lt"/>
                <a:cs typeface="Andalus" panose="02020603050405020304" pitchFamily="18" charset="-78"/>
              </a:rPr>
              <a:t>    </a:t>
            </a:r>
            <a:r>
              <a:rPr lang="en-US" sz="3600" b="1" cap="small" dirty="0" smtClean="0">
                <a:latin typeface="+mn-lt"/>
                <a:cs typeface="Andalus" panose="02020603050405020304" pitchFamily="18" charset="-78"/>
                <a:hlinkClick r:id="rId12"/>
              </a:rPr>
              <a:t>Hhassan@nu.edu.eg</a:t>
            </a:r>
            <a:r>
              <a:rPr lang="en-US" sz="3600" b="1" cap="small" dirty="0" smtClean="0">
                <a:latin typeface="+mn-lt"/>
                <a:cs typeface="Andalus" panose="02020603050405020304" pitchFamily="18" charset="-78"/>
              </a:rPr>
              <a:t> </a:t>
            </a:r>
          </a:p>
          <a:p>
            <a:pPr defTabSz="5439655"/>
            <a:endParaRPr lang="en-US" sz="3900" dirty="0" smtClean="0"/>
          </a:p>
        </p:txBody>
      </p:sp>
      <p:pic>
        <p:nvPicPr>
          <p:cNvPr id="47" name="Picture 5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879504" y="31174645"/>
            <a:ext cx="1787599" cy="1241911"/>
          </a:xfrm>
          <a:prstGeom prst="rect">
            <a:avLst/>
          </a:prstGeom>
        </p:spPr>
      </p:pic>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207482" y="303144"/>
            <a:ext cx="6684038" cy="4643647"/>
          </a:xfrm>
          <a:prstGeom prst="rect">
            <a:avLst/>
          </a:prstGeom>
        </p:spPr>
      </p:pic>
      <p:sp>
        <p:nvSpPr>
          <p:cNvPr id="2" name="Rectangle 1"/>
          <p:cNvSpPr/>
          <p:nvPr/>
        </p:nvSpPr>
        <p:spPr>
          <a:xfrm>
            <a:off x="817894" y="13570790"/>
            <a:ext cx="5831083" cy="923330"/>
          </a:xfrm>
          <a:prstGeom prst="rect">
            <a:avLst/>
          </a:prstGeom>
        </p:spPr>
        <p:txBody>
          <a:bodyPr wrap="none">
            <a:spAutoFit/>
          </a:bodyPr>
          <a:lstStyle/>
          <a:p>
            <a:r>
              <a:rPr lang="en-US" sz="5400" u="sng" cap="small" dirty="0" smtClean="0">
                <a:effectLst>
                  <a:outerShdw blurRad="38100" dist="38100" dir="2700000" algn="tl">
                    <a:srgbClr val="DDDDDD"/>
                  </a:outerShdw>
                </a:effectLst>
                <a:latin typeface="Garamond" pitchFamily="18" charset="0"/>
              </a:rPr>
              <a:t>Control concept </a:t>
            </a:r>
            <a:endParaRPr lang="en-US" sz="5400" u="sng" cap="small" dirty="0">
              <a:effectLst>
                <a:outerShdw blurRad="38100" dist="38100" dir="2700000" algn="tl">
                  <a:srgbClr val="DDDDDD"/>
                </a:outerShdw>
              </a:effectLst>
              <a:latin typeface="Garamond" pitchFamily="18" charset="0"/>
            </a:endParaRPr>
          </a:p>
        </p:txBody>
      </p:sp>
      <p:grpSp>
        <p:nvGrpSpPr>
          <p:cNvPr id="53" name="Group 52">
            <a:extLst>
              <a:ext uri="{FF2B5EF4-FFF2-40B4-BE49-F238E27FC236}">
                <a16:creationId xmlns="" xmlns:a16="http://schemas.microsoft.com/office/drawing/2014/main" id="{7E553862-B0DE-4830-93DD-46BE92E14C2B}"/>
              </a:ext>
            </a:extLst>
          </p:cNvPr>
          <p:cNvGrpSpPr/>
          <p:nvPr/>
        </p:nvGrpSpPr>
        <p:grpSpPr>
          <a:xfrm>
            <a:off x="505522" y="14131316"/>
            <a:ext cx="13887205" cy="5063699"/>
            <a:chOff x="289822" y="1317627"/>
            <a:chExt cx="8564356" cy="2462768"/>
          </a:xfrm>
        </p:grpSpPr>
        <p:sp>
          <p:nvSpPr>
            <p:cNvPr id="58" name="Rectangle 57">
              <a:extLst>
                <a:ext uri="{FF2B5EF4-FFF2-40B4-BE49-F238E27FC236}">
                  <a16:creationId xmlns="" xmlns:a16="http://schemas.microsoft.com/office/drawing/2014/main" id="{761A8012-F9BD-49C5-B1A8-5453EC910347}"/>
                </a:ext>
              </a:extLst>
            </p:cNvPr>
            <p:cNvSpPr/>
            <p:nvPr/>
          </p:nvSpPr>
          <p:spPr>
            <a:xfrm>
              <a:off x="901141" y="1693128"/>
              <a:ext cx="1315843"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Controller 2</a:t>
              </a:r>
            </a:p>
          </p:txBody>
        </p:sp>
        <p:sp>
          <p:nvSpPr>
            <p:cNvPr id="63" name="Rectangle 62">
              <a:extLst>
                <a:ext uri="{FF2B5EF4-FFF2-40B4-BE49-F238E27FC236}">
                  <a16:creationId xmlns="" xmlns:a16="http://schemas.microsoft.com/office/drawing/2014/main" id="{30F99A4C-B744-48D9-BF74-D4B20F400570}"/>
                </a:ext>
              </a:extLst>
            </p:cNvPr>
            <p:cNvSpPr/>
            <p:nvPr/>
          </p:nvSpPr>
          <p:spPr>
            <a:xfrm>
              <a:off x="901141" y="2713465"/>
              <a:ext cx="1315844"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Controller 1</a:t>
              </a:r>
            </a:p>
          </p:txBody>
        </p:sp>
        <p:sp>
          <p:nvSpPr>
            <p:cNvPr id="67" name="Rectangle 66">
              <a:extLst>
                <a:ext uri="{FF2B5EF4-FFF2-40B4-BE49-F238E27FC236}">
                  <a16:creationId xmlns="" xmlns:a16="http://schemas.microsoft.com/office/drawing/2014/main" id="{17E88BCA-D2FC-47B1-9F82-55D8737A5ACB}"/>
                </a:ext>
              </a:extLst>
            </p:cNvPr>
            <p:cNvSpPr/>
            <p:nvPr/>
          </p:nvSpPr>
          <p:spPr>
            <a:xfrm>
              <a:off x="4770611" y="1587191"/>
              <a:ext cx="1605775" cy="8214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Subsystem:</a:t>
              </a:r>
            </a:p>
            <a:p>
              <a:pPr algn="ctr"/>
              <a:r>
                <a:rPr lang="en-US" sz="2800" b="1" dirty="0">
                  <a:solidFill>
                    <a:schemeClr val="tx1"/>
                  </a:solidFill>
                </a:rPr>
                <a:t>Motor Left</a:t>
              </a:r>
            </a:p>
            <a:p>
              <a:pPr algn="ctr"/>
              <a:r>
                <a:rPr lang="en-US" sz="2800" b="1" dirty="0">
                  <a:solidFill>
                    <a:schemeClr val="tx1"/>
                  </a:solidFill>
                </a:rPr>
                <a:t>Speed Control</a:t>
              </a:r>
            </a:p>
          </p:txBody>
        </p:sp>
        <p:sp>
          <p:nvSpPr>
            <p:cNvPr id="68" name="Rectangle 67">
              <a:extLst>
                <a:ext uri="{FF2B5EF4-FFF2-40B4-BE49-F238E27FC236}">
                  <a16:creationId xmlns="" xmlns:a16="http://schemas.microsoft.com/office/drawing/2014/main" id="{37ED4C31-4461-4797-9599-1807D68B6B69}"/>
                </a:ext>
              </a:extLst>
            </p:cNvPr>
            <p:cNvSpPr/>
            <p:nvPr/>
          </p:nvSpPr>
          <p:spPr>
            <a:xfrm>
              <a:off x="4770611" y="2607528"/>
              <a:ext cx="1605775" cy="8214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Subsystem:</a:t>
              </a:r>
            </a:p>
            <a:p>
              <a:pPr algn="ctr"/>
              <a:r>
                <a:rPr lang="en-US" sz="2800" b="1" dirty="0">
                  <a:solidFill>
                    <a:schemeClr val="tx1"/>
                  </a:solidFill>
                </a:rPr>
                <a:t>Motor Right</a:t>
              </a:r>
            </a:p>
            <a:p>
              <a:pPr algn="ctr"/>
              <a:r>
                <a:rPr lang="en-US" sz="2800" b="1" dirty="0">
                  <a:solidFill>
                    <a:schemeClr val="tx1"/>
                  </a:solidFill>
                </a:rPr>
                <a:t>Speed Control</a:t>
              </a:r>
            </a:p>
          </p:txBody>
        </p:sp>
        <p:cxnSp>
          <p:nvCxnSpPr>
            <p:cNvPr id="69" name="Straight Arrow Connector 68">
              <a:extLst>
                <a:ext uri="{FF2B5EF4-FFF2-40B4-BE49-F238E27FC236}">
                  <a16:creationId xmlns="" xmlns:a16="http://schemas.microsoft.com/office/drawing/2014/main" id="{26B8B278-0D00-4F44-815C-F2AD5DCC1C22}"/>
                </a:ext>
              </a:extLst>
            </p:cNvPr>
            <p:cNvCxnSpPr>
              <a:cxnSpLocks/>
              <a:stCxn id="71" idx="3"/>
              <a:endCxn id="58" idx="1"/>
            </p:cNvCxnSpPr>
            <p:nvPr/>
          </p:nvCxnSpPr>
          <p:spPr>
            <a:xfrm flipV="1">
              <a:off x="531433" y="1997928"/>
              <a:ext cx="369708" cy="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57EF1386-6062-430E-80F4-8C6756961C88}"/>
                </a:ext>
              </a:extLst>
            </p:cNvPr>
            <p:cNvCxnSpPr>
              <a:cxnSpLocks/>
              <a:stCxn id="72" idx="3"/>
              <a:endCxn id="63" idx="1"/>
            </p:cNvCxnSpPr>
            <p:nvPr/>
          </p:nvCxnSpPr>
          <p:spPr>
            <a:xfrm>
              <a:off x="520283" y="3018261"/>
              <a:ext cx="380858" cy="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 xmlns:a16="http://schemas.microsoft.com/office/drawing/2014/main" id="{57B5C393-627C-424C-928D-A6CACA6DC17F}"/>
                </a:ext>
              </a:extLst>
            </p:cNvPr>
            <p:cNvSpPr/>
            <p:nvPr/>
          </p:nvSpPr>
          <p:spPr>
            <a:xfrm>
              <a:off x="289822" y="1693487"/>
              <a:ext cx="24161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endParaRPr lang="en-US" b="1" dirty="0">
                <a:solidFill>
                  <a:schemeClr val="tx1"/>
                </a:solidFill>
              </a:endParaRPr>
            </a:p>
          </p:txBody>
        </p:sp>
        <p:sp>
          <p:nvSpPr>
            <p:cNvPr id="72" name="Rectangle 71">
              <a:extLst>
                <a:ext uri="{FF2B5EF4-FFF2-40B4-BE49-F238E27FC236}">
                  <a16:creationId xmlns="" xmlns:a16="http://schemas.microsoft.com/office/drawing/2014/main" id="{D350DDBF-1072-4B3F-996E-B073BC66282F}"/>
                </a:ext>
              </a:extLst>
            </p:cNvPr>
            <p:cNvSpPr/>
            <p:nvPr/>
          </p:nvSpPr>
          <p:spPr>
            <a:xfrm>
              <a:off x="289822" y="2713461"/>
              <a:ext cx="23046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Y</a:t>
              </a:r>
              <a:endParaRPr lang="en-US" b="1" dirty="0">
                <a:solidFill>
                  <a:schemeClr val="tx1"/>
                </a:solidFill>
              </a:endParaRPr>
            </a:p>
          </p:txBody>
        </p:sp>
        <p:cxnSp>
          <p:nvCxnSpPr>
            <p:cNvPr id="77" name="Straight Arrow Connector 76">
              <a:extLst>
                <a:ext uri="{FF2B5EF4-FFF2-40B4-BE49-F238E27FC236}">
                  <a16:creationId xmlns="" xmlns:a16="http://schemas.microsoft.com/office/drawing/2014/main" id="{A1498F9A-D048-4F49-8B98-C68B1DB87BDC}"/>
                </a:ext>
              </a:extLst>
            </p:cNvPr>
            <p:cNvCxnSpPr>
              <a:cxnSpLocks/>
              <a:stCxn id="58" idx="3"/>
              <a:endCxn id="80" idx="2"/>
            </p:cNvCxnSpPr>
            <p:nvPr/>
          </p:nvCxnSpPr>
          <p:spPr>
            <a:xfrm flipV="1">
              <a:off x="2216984" y="1997926"/>
              <a:ext cx="1076926" cy="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 xmlns:a16="http://schemas.microsoft.com/office/drawing/2014/main" id="{BD493D02-1B98-4F28-BB22-1F8E559166BA}"/>
                </a:ext>
              </a:extLst>
            </p:cNvPr>
            <p:cNvCxnSpPr>
              <a:cxnSpLocks/>
              <a:stCxn id="63" idx="3"/>
              <a:endCxn id="104" idx="2"/>
            </p:cNvCxnSpPr>
            <p:nvPr/>
          </p:nvCxnSpPr>
          <p:spPr>
            <a:xfrm flipV="1">
              <a:off x="2216985" y="3018264"/>
              <a:ext cx="1458018"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Isosceles Triangle 78">
              <a:extLst>
                <a:ext uri="{FF2B5EF4-FFF2-40B4-BE49-F238E27FC236}">
                  <a16:creationId xmlns="" xmlns:a16="http://schemas.microsoft.com/office/drawing/2014/main" id="{1E4FA877-2F8B-4D37-A290-B78D829E194A}"/>
                </a:ext>
              </a:extLst>
            </p:cNvPr>
            <p:cNvSpPr/>
            <p:nvPr/>
          </p:nvSpPr>
          <p:spPr>
            <a:xfrm rot="5400000">
              <a:off x="2854922" y="2196328"/>
              <a:ext cx="356839" cy="525038"/>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a:extLst>
                <a:ext uri="{FF2B5EF4-FFF2-40B4-BE49-F238E27FC236}">
                  <a16:creationId xmlns="" xmlns:a16="http://schemas.microsoft.com/office/drawing/2014/main" id="{47F21010-0CE2-42BF-8F9B-9576A72A4238}"/>
                </a:ext>
              </a:extLst>
            </p:cNvPr>
            <p:cNvSpPr/>
            <p:nvPr/>
          </p:nvSpPr>
          <p:spPr>
            <a:xfrm>
              <a:off x="3293910" y="1792557"/>
              <a:ext cx="411480" cy="4107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1" name="Straight Arrow Connector 80">
              <a:extLst>
                <a:ext uri="{FF2B5EF4-FFF2-40B4-BE49-F238E27FC236}">
                  <a16:creationId xmlns="" xmlns:a16="http://schemas.microsoft.com/office/drawing/2014/main" id="{6EE63924-4B19-4233-8A92-BBE4CB23C0ED}"/>
                </a:ext>
              </a:extLst>
            </p:cNvPr>
            <p:cNvCxnSpPr>
              <a:cxnSpLocks/>
              <a:stCxn id="104" idx="6"/>
              <a:endCxn id="68" idx="1"/>
            </p:cNvCxnSpPr>
            <p:nvPr/>
          </p:nvCxnSpPr>
          <p:spPr>
            <a:xfrm>
              <a:off x="4086483" y="3018264"/>
              <a:ext cx="68412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366B515C-EB21-49E3-A1EC-9DBA950F3B53}"/>
                </a:ext>
              </a:extLst>
            </p:cNvPr>
            <p:cNvCxnSpPr>
              <a:cxnSpLocks/>
              <a:stCxn id="80" idx="6"/>
              <a:endCxn id="67" idx="1"/>
            </p:cNvCxnSpPr>
            <p:nvPr/>
          </p:nvCxnSpPr>
          <p:spPr>
            <a:xfrm>
              <a:off x="3705390" y="1997926"/>
              <a:ext cx="1065221"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D8C5A8F3-7DB2-4010-84A0-D582A35AF271}"/>
                </a:ext>
              </a:extLst>
            </p:cNvPr>
            <p:cNvCxnSpPr>
              <a:cxnSpLocks/>
            </p:cNvCxnSpPr>
            <p:nvPr/>
          </p:nvCxnSpPr>
          <p:spPr>
            <a:xfrm>
              <a:off x="2474017" y="1997926"/>
              <a:ext cx="0" cy="45394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 xmlns:a16="http://schemas.microsoft.com/office/drawing/2014/main" id="{BB5B8A10-C9C7-4066-B2AC-8E7E1CA14AE8}"/>
                </a:ext>
              </a:extLst>
            </p:cNvPr>
            <p:cNvCxnSpPr>
              <a:cxnSpLocks/>
              <a:endCxn id="79" idx="3"/>
            </p:cNvCxnSpPr>
            <p:nvPr/>
          </p:nvCxnSpPr>
          <p:spPr>
            <a:xfrm>
              <a:off x="2462866" y="2458847"/>
              <a:ext cx="307957"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Connector: Elbow 60">
              <a:extLst>
                <a:ext uri="{FF2B5EF4-FFF2-40B4-BE49-F238E27FC236}">
                  <a16:creationId xmlns="" xmlns:a16="http://schemas.microsoft.com/office/drawing/2014/main" id="{29B5A4C8-B0A0-494D-BC27-026152CFF9A8}"/>
                </a:ext>
              </a:extLst>
            </p:cNvPr>
            <p:cNvCxnSpPr>
              <a:cxnSpLocks/>
              <a:stCxn id="79" idx="0"/>
              <a:endCxn id="104" idx="0"/>
            </p:cNvCxnSpPr>
            <p:nvPr/>
          </p:nvCxnSpPr>
          <p:spPr>
            <a:xfrm>
              <a:off x="3295861" y="2458848"/>
              <a:ext cx="584882" cy="354047"/>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 xmlns:a16="http://schemas.microsoft.com/office/drawing/2014/main" id="{685DABB8-3946-4305-BF9B-493F7DFF6F69}"/>
                </a:ext>
              </a:extLst>
            </p:cNvPr>
            <p:cNvCxnSpPr>
              <a:stCxn id="80" idx="4"/>
            </p:cNvCxnSpPr>
            <p:nvPr/>
          </p:nvCxnSpPr>
          <p:spPr>
            <a:xfrm>
              <a:off x="3499650" y="2203294"/>
              <a:ext cx="0" cy="814969"/>
            </a:xfrm>
            <a:prstGeom prst="straightConnector1">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 xmlns:a16="http://schemas.microsoft.com/office/drawing/2014/main" id="{26F0223E-504B-4B6B-88F1-48F9DB1509CD}"/>
                </a:ext>
              </a:extLst>
            </p:cNvPr>
            <p:cNvSpPr txBox="1"/>
            <p:nvPr/>
          </p:nvSpPr>
          <p:spPr>
            <a:xfrm>
              <a:off x="2770822" y="2289410"/>
              <a:ext cx="403256" cy="284410"/>
            </a:xfrm>
            <a:prstGeom prst="rect">
              <a:avLst/>
            </a:prstGeom>
            <a:noFill/>
          </p:spPr>
          <p:txBody>
            <a:bodyPr wrap="square" rtlCol="0">
              <a:spAutoFit/>
            </a:bodyPr>
            <a:lstStyle/>
            <a:p>
              <a:r>
                <a:rPr lang="en-US" sz="3200" b="1" dirty="0"/>
                <a:t>-1</a:t>
              </a:r>
            </a:p>
          </p:txBody>
        </p:sp>
        <p:sp>
          <p:nvSpPr>
            <p:cNvPr id="88" name="TextBox 87">
              <a:extLst>
                <a:ext uri="{FF2B5EF4-FFF2-40B4-BE49-F238E27FC236}">
                  <a16:creationId xmlns="" xmlns:a16="http://schemas.microsoft.com/office/drawing/2014/main" id="{B0ABF5AE-70EE-4845-87D5-EDC0DF80F3AC}"/>
                </a:ext>
              </a:extLst>
            </p:cNvPr>
            <p:cNvSpPr txBox="1"/>
            <p:nvPr/>
          </p:nvSpPr>
          <p:spPr>
            <a:xfrm>
              <a:off x="3268959" y="1847724"/>
              <a:ext cx="403256" cy="134721"/>
            </a:xfrm>
            <a:prstGeom prst="rect">
              <a:avLst/>
            </a:prstGeom>
            <a:noFill/>
          </p:spPr>
          <p:txBody>
            <a:bodyPr wrap="square" rtlCol="0">
              <a:spAutoFit/>
            </a:bodyPr>
            <a:lstStyle/>
            <a:p>
              <a:r>
                <a:rPr lang="en-US" sz="1200" b="1" dirty="0"/>
                <a:t>+</a:t>
              </a:r>
            </a:p>
          </p:txBody>
        </p:sp>
        <p:sp>
          <p:nvSpPr>
            <p:cNvPr id="89" name="TextBox 88">
              <a:extLst>
                <a:ext uri="{FF2B5EF4-FFF2-40B4-BE49-F238E27FC236}">
                  <a16:creationId xmlns="" xmlns:a16="http://schemas.microsoft.com/office/drawing/2014/main" id="{5EBD5ABE-1888-4B4A-A83B-561150C34C89}"/>
                </a:ext>
              </a:extLst>
            </p:cNvPr>
            <p:cNvSpPr txBox="1"/>
            <p:nvPr/>
          </p:nvSpPr>
          <p:spPr>
            <a:xfrm>
              <a:off x="3356914" y="1947900"/>
              <a:ext cx="403256" cy="134721"/>
            </a:xfrm>
            <a:prstGeom prst="rect">
              <a:avLst/>
            </a:prstGeom>
            <a:noFill/>
          </p:spPr>
          <p:txBody>
            <a:bodyPr wrap="square" rtlCol="0">
              <a:spAutoFit/>
            </a:bodyPr>
            <a:lstStyle/>
            <a:p>
              <a:r>
                <a:rPr lang="en-US" sz="1200" b="1" dirty="0"/>
                <a:t>+</a:t>
              </a:r>
            </a:p>
          </p:txBody>
        </p:sp>
        <p:grpSp>
          <p:nvGrpSpPr>
            <p:cNvPr id="90" name="Group 89">
              <a:extLst>
                <a:ext uri="{FF2B5EF4-FFF2-40B4-BE49-F238E27FC236}">
                  <a16:creationId xmlns="" xmlns:a16="http://schemas.microsoft.com/office/drawing/2014/main" id="{293C4EEA-DAE5-4AA5-B38A-A5D270A55629}"/>
                </a:ext>
              </a:extLst>
            </p:cNvPr>
            <p:cNvGrpSpPr/>
            <p:nvPr/>
          </p:nvGrpSpPr>
          <p:grpSpPr>
            <a:xfrm>
              <a:off x="3638275" y="2795317"/>
              <a:ext cx="501452" cy="428315"/>
              <a:chOff x="4013808" y="2795316"/>
              <a:chExt cx="501452" cy="428315"/>
            </a:xfrm>
          </p:grpSpPr>
          <p:sp>
            <p:nvSpPr>
              <p:cNvPr id="104" name="Oval 103">
                <a:extLst>
                  <a:ext uri="{FF2B5EF4-FFF2-40B4-BE49-F238E27FC236}">
                    <a16:creationId xmlns="" xmlns:a16="http://schemas.microsoft.com/office/drawing/2014/main" id="{80B25341-9E52-45D8-904C-1670F873E5CD}"/>
                  </a:ext>
                </a:extLst>
              </p:cNvPr>
              <p:cNvSpPr/>
              <p:nvPr/>
            </p:nvSpPr>
            <p:spPr>
              <a:xfrm>
                <a:off x="4050536" y="2812894"/>
                <a:ext cx="411480" cy="4107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5" name="TextBox 104">
                <a:extLst>
                  <a:ext uri="{FF2B5EF4-FFF2-40B4-BE49-F238E27FC236}">
                    <a16:creationId xmlns="" xmlns:a16="http://schemas.microsoft.com/office/drawing/2014/main" id="{0445CB0D-619C-43DA-9EDE-2108C7B43742}"/>
                  </a:ext>
                </a:extLst>
              </p:cNvPr>
              <p:cNvSpPr txBox="1"/>
              <p:nvPr/>
            </p:nvSpPr>
            <p:spPr>
              <a:xfrm>
                <a:off x="4112004" y="2795316"/>
                <a:ext cx="403256" cy="134721"/>
              </a:xfrm>
              <a:prstGeom prst="rect">
                <a:avLst/>
              </a:prstGeom>
              <a:noFill/>
            </p:spPr>
            <p:txBody>
              <a:bodyPr wrap="square" rtlCol="0">
                <a:spAutoFit/>
              </a:bodyPr>
              <a:lstStyle/>
              <a:p>
                <a:r>
                  <a:rPr lang="en-US" sz="1200" b="1" dirty="0"/>
                  <a:t>+</a:t>
                </a:r>
              </a:p>
            </p:txBody>
          </p:sp>
          <p:sp>
            <p:nvSpPr>
              <p:cNvPr id="106" name="TextBox 105">
                <a:extLst>
                  <a:ext uri="{FF2B5EF4-FFF2-40B4-BE49-F238E27FC236}">
                    <a16:creationId xmlns="" xmlns:a16="http://schemas.microsoft.com/office/drawing/2014/main" id="{F9D126D7-5433-4C32-BF7A-D30DC277C642}"/>
                  </a:ext>
                </a:extLst>
              </p:cNvPr>
              <p:cNvSpPr txBox="1"/>
              <p:nvPr/>
            </p:nvSpPr>
            <p:spPr>
              <a:xfrm>
                <a:off x="4013808" y="2893735"/>
                <a:ext cx="403256" cy="134721"/>
              </a:xfrm>
              <a:prstGeom prst="rect">
                <a:avLst/>
              </a:prstGeom>
              <a:noFill/>
            </p:spPr>
            <p:txBody>
              <a:bodyPr wrap="square" rtlCol="0">
                <a:spAutoFit/>
              </a:bodyPr>
              <a:lstStyle/>
              <a:p>
                <a:r>
                  <a:rPr lang="en-US" sz="1200" b="1" dirty="0"/>
                  <a:t>+</a:t>
                </a:r>
              </a:p>
            </p:txBody>
          </p:sp>
        </p:grpSp>
        <p:sp>
          <p:nvSpPr>
            <p:cNvPr id="91" name="Rectangle 90">
              <a:extLst>
                <a:ext uri="{FF2B5EF4-FFF2-40B4-BE49-F238E27FC236}">
                  <a16:creationId xmlns="" xmlns:a16="http://schemas.microsoft.com/office/drawing/2014/main" id="{5ADE8F0A-B1BA-4C85-B2D6-9C75E95D7D52}"/>
                </a:ext>
              </a:extLst>
            </p:cNvPr>
            <p:cNvSpPr/>
            <p:nvPr/>
          </p:nvSpPr>
          <p:spPr>
            <a:xfrm>
              <a:off x="7082624" y="1317627"/>
              <a:ext cx="1222916" cy="24627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solidFill>
              </a:endParaRPr>
            </a:p>
            <a:p>
              <a:pPr algn="ctr"/>
              <a:r>
                <a:rPr lang="en-US" sz="2200" b="1" dirty="0">
                  <a:solidFill>
                    <a:schemeClr val="tx1"/>
                  </a:solidFill>
                </a:rPr>
                <a:t>Physical System</a:t>
              </a:r>
            </a:p>
            <a:p>
              <a:pPr algn="ctr"/>
              <a:endParaRPr lang="en-US" sz="2200" b="1" dirty="0">
                <a:solidFill>
                  <a:schemeClr val="tx1"/>
                </a:solidFill>
              </a:endParaRPr>
            </a:p>
            <a:p>
              <a:r>
                <a:rPr lang="en-US" sz="2200" b="1" dirty="0">
                  <a:solidFill>
                    <a:schemeClr val="tx1"/>
                  </a:solidFill>
                </a:rPr>
                <a:t>Robot moves to new position and the strip reaction influences the new elongation of the joystick.</a:t>
              </a:r>
            </a:p>
            <a:p>
              <a:pPr algn="ctr"/>
              <a:endParaRPr lang="en-US" sz="2200" b="1" dirty="0">
                <a:solidFill>
                  <a:schemeClr val="tx1"/>
                </a:solidFill>
              </a:endParaRPr>
            </a:p>
          </p:txBody>
        </p:sp>
        <p:cxnSp>
          <p:nvCxnSpPr>
            <p:cNvPr id="92" name="Straight Arrow Connector 91">
              <a:extLst>
                <a:ext uri="{FF2B5EF4-FFF2-40B4-BE49-F238E27FC236}">
                  <a16:creationId xmlns="" xmlns:a16="http://schemas.microsoft.com/office/drawing/2014/main" id="{9C667CAB-6879-45FB-99F3-317FF37E8AF8}"/>
                </a:ext>
              </a:extLst>
            </p:cNvPr>
            <p:cNvCxnSpPr>
              <a:cxnSpLocks/>
              <a:stCxn id="67" idx="3"/>
            </p:cNvCxnSpPr>
            <p:nvPr/>
          </p:nvCxnSpPr>
          <p:spPr>
            <a:xfrm flipV="1">
              <a:off x="6376386" y="1986223"/>
              <a:ext cx="731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5377BA07-B73F-4C5D-82A4-DED58419A027}"/>
                </a:ext>
              </a:extLst>
            </p:cNvPr>
            <p:cNvCxnSpPr>
              <a:cxnSpLocks/>
              <a:stCxn id="68" idx="3"/>
            </p:cNvCxnSpPr>
            <p:nvPr/>
          </p:nvCxnSpPr>
          <p:spPr>
            <a:xfrm>
              <a:off x="6376386" y="3018265"/>
              <a:ext cx="731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 xmlns:a16="http://schemas.microsoft.com/office/drawing/2014/main" id="{A8653008-DDD5-4D09-AEC0-AE1D57674CF3}"/>
                </a:ext>
              </a:extLst>
            </p:cNvPr>
            <p:cNvCxnSpPr>
              <a:cxnSpLocks/>
            </p:cNvCxnSpPr>
            <p:nvPr/>
          </p:nvCxnSpPr>
          <p:spPr>
            <a:xfrm flipV="1">
              <a:off x="8293089" y="1997924"/>
              <a:ext cx="319478"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FA9AA77A-7FD8-434B-B7C6-2231771EC8F7}"/>
                </a:ext>
              </a:extLst>
            </p:cNvPr>
            <p:cNvCxnSpPr>
              <a:cxnSpLocks/>
            </p:cNvCxnSpPr>
            <p:nvPr/>
          </p:nvCxnSpPr>
          <p:spPr>
            <a:xfrm flipV="1">
              <a:off x="8293089" y="3018261"/>
              <a:ext cx="319478"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 xmlns:a16="http://schemas.microsoft.com/office/drawing/2014/main" id="{DC0F007A-4375-456A-9EEC-E3AEF630D3E3}"/>
                </a:ext>
              </a:extLst>
            </p:cNvPr>
            <p:cNvSpPr/>
            <p:nvPr/>
          </p:nvSpPr>
          <p:spPr>
            <a:xfrm>
              <a:off x="8612567" y="1693128"/>
              <a:ext cx="24161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p>
          </p:txBody>
        </p:sp>
        <p:sp>
          <p:nvSpPr>
            <p:cNvPr id="97" name="Rectangle 96">
              <a:extLst>
                <a:ext uri="{FF2B5EF4-FFF2-40B4-BE49-F238E27FC236}">
                  <a16:creationId xmlns="" xmlns:a16="http://schemas.microsoft.com/office/drawing/2014/main" id="{FE5D99F6-FAFA-4C82-BDD4-4B077F00D565}"/>
                </a:ext>
              </a:extLst>
            </p:cNvPr>
            <p:cNvSpPr/>
            <p:nvPr/>
          </p:nvSpPr>
          <p:spPr>
            <a:xfrm>
              <a:off x="8612567" y="2713102"/>
              <a:ext cx="230461" cy="609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Y</a:t>
              </a:r>
            </a:p>
          </p:txBody>
        </p:sp>
        <p:sp>
          <p:nvSpPr>
            <p:cNvPr id="98" name="Rectangle 97">
              <a:extLst>
                <a:ext uri="{FF2B5EF4-FFF2-40B4-BE49-F238E27FC236}">
                  <a16:creationId xmlns="" xmlns:a16="http://schemas.microsoft.com/office/drawing/2014/main" id="{D8E79EFB-EE7D-455C-8947-4D24A3FA466B}"/>
                </a:ext>
              </a:extLst>
            </p:cNvPr>
            <p:cNvSpPr/>
            <p:nvPr/>
          </p:nvSpPr>
          <p:spPr>
            <a:xfrm>
              <a:off x="2277957" y="2672030"/>
              <a:ext cx="1167384" cy="4415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translation</a:t>
              </a:r>
            </a:p>
          </p:txBody>
        </p:sp>
        <p:sp>
          <p:nvSpPr>
            <p:cNvPr id="99" name="Rectangle 98">
              <a:extLst>
                <a:ext uri="{FF2B5EF4-FFF2-40B4-BE49-F238E27FC236}">
                  <a16:creationId xmlns="" xmlns:a16="http://schemas.microsoft.com/office/drawing/2014/main" id="{F3D97169-F1E8-40CC-80F2-4A5887122957}"/>
                </a:ext>
              </a:extLst>
            </p:cNvPr>
            <p:cNvSpPr/>
            <p:nvPr/>
          </p:nvSpPr>
          <p:spPr>
            <a:xfrm>
              <a:off x="2188754" y="1667720"/>
              <a:ext cx="1167384" cy="4415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rotation</a:t>
              </a:r>
              <a:endParaRPr lang="en-US" sz="3200" b="1" dirty="0">
                <a:solidFill>
                  <a:schemeClr val="tx1"/>
                </a:solidFill>
              </a:endParaRPr>
            </a:p>
          </p:txBody>
        </p:sp>
        <p:sp>
          <p:nvSpPr>
            <p:cNvPr id="100" name="Rectangle 99">
              <a:extLst>
                <a:ext uri="{FF2B5EF4-FFF2-40B4-BE49-F238E27FC236}">
                  <a16:creationId xmlns="" xmlns:a16="http://schemas.microsoft.com/office/drawing/2014/main" id="{96936E28-840A-419E-90E8-CECA18279817}"/>
                </a:ext>
              </a:extLst>
            </p:cNvPr>
            <p:cNvSpPr/>
            <p:nvPr/>
          </p:nvSpPr>
          <p:spPr>
            <a:xfrm>
              <a:off x="3931025" y="1458669"/>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vLsp</a:t>
              </a:r>
              <a:endParaRPr lang="en-US" sz="2400" b="1" dirty="0">
                <a:solidFill>
                  <a:schemeClr val="tx1"/>
                </a:solidFill>
              </a:endParaRPr>
            </a:p>
          </p:txBody>
        </p:sp>
        <p:sp>
          <p:nvSpPr>
            <p:cNvPr id="101" name="Rectangle 100">
              <a:extLst>
                <a:ext uri="{FF2B5EF4-FFF2-40B4-BE49-F238E27FC236}">
                  <a16:creationId xmlns="" xmlns:a16="http://schemas.microsoft.com/office/drawing/2014/main" id="{E0DCBFAD-FB86-4B2B-B17B-504E96A7C8A1}"/>
                </a:ext>
              </a:extLst>
            </p:cNvPr>
            <p:cNvSpPr/>
            <p:nvPr/>
          </p:nvSpPr>
          <p:spPr>
            <a:xfrm>
              <a:off x="4045161" y="2506236"/>
              <a:ext cx="645728" cy="7878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vRsp</a:t>
              </a:r>
              <a:endParaRPr lang="en-US" sz="2400" b="1" dirty="0">
                <a:solidFill>
                  <a:schemeClr val="tx1"/>
                </a:solidFill>
              </a:endParaRPr>
            </a:p>
          </p:txBody>
        </p:sp>
        <p:sp>
          <p:nvSpPr>
            <p:cNvPr id="102" name="Rectangle 101">
              <a:extLst>
                <a:ext uri="{FF2B5EF4-FFF2-40B4-BE49-F238E27FC236}">
                  <a16:creationId xmlns="" xmlns:a16="http://schemas.microsoft.com/office/drawing/2014/main" id="{BA18A68B-7302-4DA0-9BC4-AB1722A67ECF}"/>
                </a:ext>
              </a:extLst>
            </p:cNvPr>
            <p:cNvSpPr/>
            <p:nvPr/>
          </p:nvSpPr>
          <p:spPr>
            <a:xfrm>
              <a:off x="6363745" y="1694983"/>
              <a:ext cx="731520" cy="22218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vLcurr</a:t>
              </a:r>
              <a:endParaRPr lang="en-US" sz="3000" b="1" dirty="0">
                <a:solidFill>
                  <a:schemeClr val="tx1"/>
                </a:solidFill>
              </a:endParaRPr>
            </a:p>
          </p:txBody>
        </p:sp>
        <p:sp>
          <p:nvSpPr>
            <p:cNvPr id="103" name="Rectangle 102">
              <a:extLst>
                <a:ext uri="{FF2B5EF4-FFF2-40B4-BE49-F238E27FC236}">
                  <a16:creationId xmlns="" xmlns:a16="http://schemas.microsoft.com/office/drawing/2014/main" id="{696BDA56-E15B-4AC3-B1D7-0EB2EC200148}"/>
                </a:ext>
              </a:extLst>
            </p:cNvPr>
            <p:cNvSpPr/>
            <p:nvPr/>
          </p:nvSpPr>
          <p:spPr>
            <a:xfrm>
              <a:off x="6351104" y="2754266"/>
              <a:ext cx="756802" cy="1949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vRcurr</a:t>
              </a:r>
              <a:endParaRPr lang="en-US" sz="2400" b="1" dirty="0">
                <a:solidFill>
                  <a:schemeClr val="tx1"/>
                </a:solidFill>
              </a:endParaRPr>
            </a:p>
          </p:txBody>
        </p:sp>
      </p:grpSp>
      <p:grpSp>
        <p:nvGrpSpPr>
          <p:cNvPr id="107" name="Group 106">
            <a:extLst>
              <a:ext uri="{FF2B5EF4-FFF2-40B4-BE49-F238E27FC236}">
                <a16:creationId xmlns="" xmlns:a16="http://schemas.microsoft.com/office/drawing/2014/main" id="{344BEB84-40CD-4891-BFE3-0B89BB16EBEE}"/>
              </a:ext>
            </a:extLst>
          </p:cNvPr>
          <p:cNvGrpSpPr/>
          <p:nvPr/>
        </p:nvGrpSpPr>
        <p:grpSpPr>
          <a:xfrm>
            <a:off x="9377818" y="22843258"/>
            <a:ext cx="3776870" cy="4121426"/>
            <a:chOff x="111405" y="1527313"/>
            <a:chExt cx="4484928" cy="4568687"/>
          </a:xfrm>
        </p:grpSpPr>
        <p:pic>
          <p:nvPicPr>
            <p:cNvPr id="108" name="Picture 107">
              <a:extLst>
                <a:ext uri="{FF2B5EF4-FFF2-40B4-BE49-F238E27FC236}">
                  <a16:creationId xmlns="" xmlns:a16="http://schemas.microsoft.com/office/drawing/2014/main" id="{F7743355-C2FA-47FC-BDE7-08757153A67A}"/>
                </a:ext>
              </a:extLst>
            </p:cNvPr>
            <p:cNvPicPr>
              <a:picLocks noChangeAspect="1"/>
            </p:cNvPicPr>
            <p:nvPr/>
          </p:nvPicPr>
          <p:blipFill>
            <a:blip r:embed="rId15"/>
            <a:stretch>
              <a:fillRect/>
            </a:stretch>
          </p:blipFill>
          <p:spPr>
            <a:xfrm>
              <a:off x="111405" y="1527313"/>
              <a:ext cx="4484928" cy="4568687"/>
            </a:xfrm>
            <a:prstGeom prst="rect">
              <a:avLst/>
            </a:prstGeom>
          </p:spPr>
        </p:pic>
        <p:sp>
          <p:nvSpPr>
            <p:cNvPr id="109" name="Rectangle 108">
              <a:extLst>
                <a:ext uri="{FF2B5EF4-FFF2-40B4-BE49-F238E27FC236}">
                  <a16:creationId xmlns="" xmlns:a16="http://schemas.microsoft.com/office/drawing/2014/main" id="{1420B844-6ED9-475B-84A3-8066FDD6766C}"/>
                </a:ext>
              </a:extLst>
            </p:cNvPr>
            <p:cNvSpPr/>
            <p:nvPr/>
          </p:nvSpPr>
          <p:spPr>
            <a:xfrm>
              <a:off x="2226365" y="5194852"/>
              <a:ext cx="1510748" cy="80838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p:cNvSpPr txBox="1"/>
          <p:nvPr/>
        </p:nvSpPr>
        <p:spPr>
          <a:xfrm>
            <a:off x="754939" y="27317276"/>
            <a:ext cx="4911922" cy="1015663"/>
          </a:xfrm>
          <a:prstGeom prst="rect">
            <a:avLst/>
          </a:prstGeom>
          <a:noFill/>
        </p:spPr>
        <p:txBody>
          <a:bodyPr wrap="none" rtlCol="0">
            <a:spAutoFit/>
          </a:bodyPr>
          <a:lstStyle/>
          <a:p>
            <a:r>
              <a:rPr lang="en-US" sz="6000" b="1" u="sng" cap="small" dirty="0" smtClean="0">
                <a:effectLst>
                  <a:outerShdw blurRad="38100" dist="38100" dir="2700000" algn="tl">
                    <a:srgbClr val="DDDDDD"/>
                  </a:outerShdw>
                </a:effectLst>
                <a:latin typeface="Garamond" pitchFamily="18" charset="0"/>
              </a:rPr>
              <a:t>Our design : </a:t>
            </a:r>
            <a:endParaRPr lang="en-US" sz="6000" b="1" u="sng" cap="small" dirty="0">
              <a:effectLst>
                <a:outerShdw blurRad="38100" dist="38100" dir="2700000" algn="tl">
                  <a:srgbClr val="DDDDDD"/>
                </a:outerShdw>
              </a:effectLst>
              <a:latin typeface="Garamond" pitchFamily="18" charset="0"/>
            </a:endParaRPr>
          </a:p>
        </p:txBody>
      </p:sp>
      <p:pic>
        <p:nvPicPr>
          <p:cNvPr id="111" name="Picture 110">
            <a:extLst>
              <a:ext uri="{FF2B5EF4-FFF2-40B4-BE49-F238E27FC236}">
                <a16:creationId xmlns="" xmlns:a16="http://schemas.microsoft.com/office/drawing/2014/main" id="{27E14638-AAA6-427B-BB14-97CFB509816F}"/>
              </a:ext>
            </a:extLst>
          </p:cNvPr>
          <p:cNvPicPr>
            <a:picLocks noChangeAspect="1"/>
          </p:cNvPicPr>
          <p:nvPr/>
        </p:nvPicPr>
        <p:blipFill rotWithShape="1">
          <a:blip r:embed="rId16">
            <a:extLst>
              <a:ext uri="{28A0092B-C50C-407E-A947-70E740481C1C}">
                <a14:useLocalDpi xmlns:a14="http://schemas.microsoft.com/office/drawing/2010/main" val="0"/>
              </a:ext>
            </a:extLst>
          </a:blip>
          <a:srcRect l="11160" t="8061" r="10834" b="23261"/>
          <a:stretch/>
        </p:blipFill>
        <p:spPr>
          <a:xfrm rot="16200000">
            <a:off x="21584502" y="13427125"/>
            <a:ext cx="4259526" cy="2484887"/>
          </a:xfrm>
          <a:prstGeom prst="rect">
            <a:avLst/>
          </a:prstGeom>
        </p:spPr>
      </p:pic>
      <p:pic>
        <p:nvPicPr>
          <p:cNvPr id="112" name="Picture 111">
            <a:extLst>
              <a:ext uri="{FF2B5EF4-FFF2-40B4-BE49-F238E27FC236}">
                <a16:creationId xmlns="" xmlns:a16="http://schemas.microsoft.com/office/drawing/2014/main" id="{A81E8984-E6F4-4612-92C7-93BE4B152DF6}"/>
              </a:ext>
            </a:extLst>
          </p:cNvPr>
          <p:cNvPicPr>
            <a:picLocks noChangeAspect="1"/>
          </p:cNvPicPr>
          <p:nvPr/>
        </p:nvPicPr>
        <p:blipFill rotWithShape="1">
          <a:blip r:embed="rId17">
            <a:extLst>
              <a:ext uri="{28A0092B-C50C-407E-A947-70E740481C1C}">
                <a14:useLocalDpi xmlns:a14="http://schemas.microsoft.com/office/drawing/2010/main" val="0"/>
              </a:ext>
            </a:extLst>
          </a:blip>
          <a:srcRect l="33610" t="3906" r="35074" b="4670"/>
          <a:stretch/>
        </p:blipFill>
        <p:spPr>
          <a:xfrm>
            <a:off x="20053968" y="12539807"/>
            <a:ext cx="2182619" cy="4222159"/>
          </a:xfrm>
          <a:prstGeom prst="rect">
            <a:avLst/>
          </a:prstGeom>
        </p:spPr>
      </p:pic>
      <p:pic>
        <p:nvPicPr>
          <p:cNvPr id="113" name="Picture 112">
            <a:extLst>
              <a:ext uri="{FF2B5EF4-FFF2-40B4-BE49-F238E27FC236}">
                <a16:creationId xmlns="" xmlns:a16="http://schemas.microsoft.com/office/drawing/2014/main" id="{A1804606-515E-47E5-9B36-9ABF1AA2EAF6}"/>
              </a:ext>
            </a:extLst>
          </p:cNvPr>
          <p:cNvPicPr>
            <a:picLocks noChangeAspect="1"/>
          </p:cNvPicPr>
          <p:nvPr/>
        </p:nvPicPr>
        <p:blipFill rotWithShape="1">
          <a:blip r:embed="rId18">
            <a:extLst>
              <a:ext uri="{28A0092B-C50C-407E-A947-70E740481C1C}">
                <a14:useLocalDpi xmlns:a14="http://schemas.microsoft.com/office/drawing/2010/main" val="0"/>
              </a:ext>
            </a:extLst>
          </a:blip>
          <a:srcRect l="10870" t="13304" r="10834" b="18669"/>
          <a:stretch/>
        </p:blipFill>
        <p:spPr>
          <a:xfrm rot="5400000">
            <a:off x="16492296" y="13435528"/>
            <a:ext cx="4222159" cy="2430716"/>
          </a:xfrm>
          <a:prstGeom prst="rect">
            <a:avLst/>
          </a:prstGeom>
        </p:spPr>
      </p:pic>
      <p:sp>
        <p:nvSpPr>
          <p:cNvPr id="114" name="TextBox 113">
            <a:extLst>
              <a:ext uri="{FF2B5EF4-FFF2-40B4-BE49-F238E27FC236}">
                <a16:creationId xmlns="" xmlns:a16="http://schemas.microsoft.com/office/drawing/2014/main" id="{5493A4DD-6C07-40E2-9003-B44380CFEC39}"/>
              </a:ext>
            </a:extLst>
          </p:cNvPr>
          <p:cNvSpPr txBox="1"/>
          <p:nvPr/>
        </p:nvSpPr>
        <p:spPr>
          <a:xfrm>
            <a:off x="839460" y="19781795"/>
            <a:ext cx="12399499" cy="1877437"/>
          </a:xfrm>
          <a:prstGeom prst="rect">
            <a:avLst/>
          </a:prstGeom>
          <a:noFill/>
          <a:ln>
            <a:solidFill>
              <a:schemeClr val="accent1"/>
            </a:solidFill>
          </a:ln>
        </p:spPr>
        <p:txBody>
          <a:bodyPr wrap="square" rtlCol="0">
            <a:spAutoFit/>
          </a:bodyPr>
          <a:lstStyle/>
          <a:p>
            <a:r>
              <a:rPr lang="en-US" sz="3200" u="sng" dirty="0" smtClean="0"/>
              <a:t>Abbreviations</a:t>
            </a:r>
            <a:r>
              <a:rPr lang="en-US" sz="3200" u="sng" dirty="0"/>
              <a:t>:</a:t>
            </a:r>
            <a:endParaRPr lang="en-US" sz="3200" u="sng" dirty="0"/>
          </a:p>
          <a:p>
            <a:r>
              <a:rPr lang="en-US" sz="2800" dirty="0" err="1"/>
              <a:t>vLsp</a:t>
            </a:r>
            <a:r>
              <a:rPr lang="en-US" sz="2800" dirty="0"/>
              <a:t>/</a:t>
            </a:r>
            <a:r>
              <a:rPr lang="en-US" sz="2800" dirty="0" err="1"/>
              <a:t>vRsp</a:t>
            </a:r>
            <a:r>
              <a:rPr lang="en-US" sz="2800" dirty="0"/>
              <a:t> = setpoint speed for motor </a:t>
            </a:r>
            <a:r>
              <a:rPr lang="en-US" sz="2800" dirty="0"/>
              <a:t>left/right</a:t>
            </a:r>
            <a:endParaRPr lang="en-US" sz="2800" dirty="0"/>
          </a:p>
          <a:p>
            <a:r>
              <a:rPr lang="en-US" sz="2800" dirty="0" err="1"/>
              <a:t>vLcurr</a:t>
            </a:r>
            <a:r>
              <a:rPr lang="en-US" sz="2800" dirty="0"/>
              <a:t>/</a:t>
            </a:r>
            <a:r>
              <a:rPr lang="en-US" sz="2800" dirty="0" err="1"/>
              <a:t>vRcurr</a:t>
            </a:r>
            <a:r>
              <a:rPr lang="en-US" sz="2800" dirty="0"/>
              <a:t> =  current motor speed left/right determined by </a:t>
            </a:r>
            <a:r>
              <a:rPr lang="en-US" sz="2800" dirty="0"/>
              <a:t>encoder</a:t>
            </a:r>
            <a:endParaRPr lang="en-US" sz="2800" dirty="0"/>
          </a:p>
          <a:p>
            <a:r>
              <a:rPr lang="en-US" sz="2800" dirty="0" err="1"/>
              <a:t>verrL</a:t>
            </a:r>
            <a:r>
              <a:rPr lang="en-US" sz="2800" dirty="0"/>
              <a:t> = error of motor speed left (</a:t>
            </a:r>
            <a:r>
              <a:rPr lang="en-US" sz="2800" dirty="0" err="1"/>
              <a:t>vLsp-vLcurr</a:t>
            </a:r>
            <a:r>
              <a:rPr lang="en-US" sz="2800" dirty="0"/>
              <a:t>)</a:t>
            </a:r>
          </a:p>
        </p:txBody>
      </p:sp>
      <p:grpSp>
        <p:nvGrpSpPr>
          <p:cNvPr id="7" name="Group 6"/>
          <p:cNvGrpSpPr/>
          <p:nvPr/>
        </p:nvGrpSpPr>
        <p:grpSpPr>
          <a:xfrm>
            <a:off x="505522" y="28275220"/>
            <a:ext cx="13449355" cy="3886200"/>
            <a:chOff x="53749" y="28906877"/>
            <a:chExt cx="13449355" cy="3886200"/>
          </a:xfrm>
        </p:grpSpPr>
        <p:pic>
          <p:nvPicPr>
            <p:cNvPr id="4" name="Picture 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047220" y="28906877"/>
              <a:ext cx="4065817" cy="3886200"/>
            </a:xfrm>
            <a:prstGeom prst="rect">
              <a:avLst/>
            </a:prstGeom>
          </p:spPr>
        </p:pic>
        <p:pic>
          <p:nvPicPr>
            <p:cNvPr id="5" name="Picture 4"/>
            <p:cNvPicPr>
              <a:picLocks noChangeAspect="1"/>
            </p:cNvPicPr>
            <p:nvPr/>
          </p:nvPicPr>
          <p:blipFill rotWithShape="1">
            <a:blip r:embed="rId20" cstate="print">
              <a:extLst>
                <a:ext uri="{28A0092B-C50C-407E-A947-70E740481C1C}">
                  <a14:useLocalDpi xmlns:a14="http://schemas.microsoft.com/office/drawing/2010/main" val="0"/>
                </a:ext>
              </a:extLst>
            </a:blip>
            <a:srcRect t="9974" b="35448"/>
            <a:stretch/>
          </p:blipFill>
          <p:spPr>
            <a:xfrm>
              <a:off x="8342959" y="28992636"/>
              <a:ext cx="5160145" cy="3755077"/>
            </a:xfrm>
            <a:prstGeom prst="rect">
              <a:avLst/>
            </a:prstGeom>
          </p:spPr>
        </p:pic>
        <p:pic>
          <p:nvPicPr>
            <p:cNvPr id="6" name="Picture 5"/>
            <p:cNvPicPr>
              <a:picLocks noChangeAspect="1"/>
            </p:cNvPicPr>
            <p:nvPr/>
          </p:nvPicPr>
          <p:blipFill rotWithShape="1">
            <a:blip r:embed="rId21" cstate="print">
              <a:extLst>
                <a:ext uri="{28A0092B-C50C-407E-A947-70E740481C1C}">
                  <a14:useLocalDpi xmlns:a14="http://schemas.microsoft.com/office/drawing/2010/main" val="0"/>
                </a:ext>
              </a:extLst>
            </a:blip>
            <a:srcRect l="3050" t="824" r="-3050" b="27043"/>
            <a:stretch/>
          </p:blipFill>
          <p:spPr>
            <a:xfrm>
              <a:off x="53749" y="28906877"/>
              <a:ext cx="3993471" cy="3840836"/>
            </a:xfrm>
            <a:prstGeom prst="rect">
              <a:avLst/>
            </a:prstGeom>
          </p:spPr>
        </p:pic>
      </p:grpSp>
      <p:sp>
        <p:nvSpPr>
          <p:cNvPr id="115" name="TextBox 114"/>
          <p:cNvSpPr txBox="1"/>
          <p:nvPr/>
        </p:nvSpPr>
        <p:spPr>
          <a:xfrm>
            <a:off x="545279" y="32105942"/>
            <a:ext cx="12829947" cy="851515"/>
          </a:xfrm>
          <a:prstGeom prst="rect">
            <a:avLst/>
          </a:prstGeom>
          <a:noFill/>
        </p:spPr>
        <p:txBody>
          <a:bodyPr wrap="square" rtlCol="0">
            <a:spAutoFit/>
          </a:bodyPr>
          <a:lstStyle/>
          <a:p>
            <a:pPr marL="0" indent="0">
              <a:buNone/>
            </a:pPr>
            <a:r>
              <a:rPr lang="en-US" sz="2800" b="1" dirty="0">
                <a:latin typeface="Calibri" panose="020F0502020204030204" pitchFamily="34" charset="0"/>
              </a:rPr>
              <a:t>Figure </a:t>
            </a:r>
            <a:r>
              <a:rPr lang="en-US" sz="2800" b="1" dirty="0" smtClean="0">
                <a:latin typeface="Calibri" panose="020F0502020204030204" pitchFamily="34" charset="0"/>
              </a:rPr>
              <a:t>2: Implemented Design </a:t>
            </a:r>
            <a:r>
              <a:rPr lang="en-US" sz="2800" b="1" dirty="0">
                <a:latin typeface="Calibri" panose="020F0502020204030204" pitchFamily="34" charset="0"/>
              </a:rPr>
              <a:t>(iii). </a:t>
            </a:r>
            <a:r>
              <a:rPr lang="en-US" sz="2800" b="1" dirty="0">
                <a:latin typeface="Calibri" panose="020F0502020204030204" pitchFamily="34" charset="0"/>
              </a:rPr>
              <a:t>(a) Front View. </a:t>
            </a:r>
            <a:r>
              <a:rPr lang="en-US" sz="2800" b="1" dirty="0">
                <a:latin typeface="Calibri" panose="020F0502020204030204" pitchFamily="34" charset="0"/>
              </a:rPr>
              <a:t>(b) </a:t>
            </a:r>
            <a:r>
              <a:rPr lang="en-US" sz="2800" b="1" dirty="0" smtClean="0">
                <a:latin typeface="Calibri" panose="020F0502020204030204" pitchFamily="34" charset="0"/>
              </a:rPr>
              <a:t>Top </a:t>
            </a:r>
            <a:r>
              <a:rPr lang="en-US" sz="2800" b="1" dirty="0">
                <a:latin typeface="Calibri" panose="020F0502020204030204" pitchFamily="34" charset="0"/>
              </a:rPr>
              <a:t>View. </a:t>
            </a:r>
            <a:r>
              <a:rPr lang="en-US" sz="2800" b="1" dirty="0">
                <a:latin typeface="Calibri" panose="020F0502020204030204" pitchFamily="34" charset="0"/>
              </a:rPr>
              <a:t>(c) Back View</a:t>
            </a:r>
          </a:p>
          <a:p>
            <a:pPr algn="ctr"/>
            <a:endParaRPr lang="en-US" sz="3200" baseline="-25000" dirty="0">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1904</TotalTime>
  <Words>812</Words>
  <Application>Microsoft Office PowerPoint</Application>
  <PresentationFormat>Custom</PresentationFormat>
  <Paragraphs>84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Rowan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 Polikar</dc:creator>
  <dc:description>with pictures</dc:description>
  <cp:lastModifiedBy>h.ali</cp:lastModifiedBy>
  <cp:revision>80</cp:revision>
  <dcterms:created xsi:type="dcterms:W3CDTF">2015-05-10T16:32:00Z</dcterms:created>
  <dcterms:modified xsi:type="dcterms:W3CDTF">2017-12-16T17:29:17Z</dcterms:modified>
  <cp:category>Poster presentation</cp:category>
</cp:coreProperties>
</file>