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9900" kern="1200">
        <a:solidFill>
          <a:schemeClr val="tx1"/>
        </a:solidFill>
        <a:latin typeface="Arial" charset="0"/>
        <a:ea typeface="+mn-ea"/>
        <a:cs typeface="+mn-cs"/>
      </a:defRPr>
    </a:lvl1pPr>
    <a:lvl2pPr marL="560508" algn="l" rtl="0" fontAlgn="base">
      <a:spcBef>
        <a:spcPct val="0"/>
      </a:spcBef>
      <a:spcAft>
        <a:spcPct val="0"/>
      </a:spcAft>
      <a:defRPr sz="9900" kern="1200">
        <a:solidFill>
          <a:schemeClr val="tx1"/>
        </a:solidFill>
        <a:latin typeface="Arial" charset="0"/>
        <a:ea typeface="+mn-ea"/>
        <a:cs typeface="+mn-cs"/>
      </a:defRPr>
    </a:lvl2pPr>
    <a:lvl3pPr marL="1121017" algn="l" rtl="0" fontAlgn="base">
      <a:spcBef>
        <a:spcPct val="0"/>
      </a:spcBef>
      <a:spcAft>
        <a:spcPct val="0"/>
      </a:spcAft>
      <a:defRPr sz="9900" kern="1200">
        <a:solidFill>
          <a:schemeClr val="tx1"/>
        </a:solidFill>
        <a:latin typeface="Arial" charset="0"/>
        <a:ea typeface="+mn-ea"/>
        <a:cs typeface="+mn-cs"/>
      </a:defRPr>
    </a:lvl3pPr>
    <a:lvl4pPr marL="1681525" algn="l" rtl="0" fontAlgn="base">
      <a:spcBef>
        <a:spcPct val="0"/>
      </a:spcBef>
      <a:spcAft>
        <a:spcPct val="0"/>
      </a:spcAft>
      <a:defRPr sz="9900" kern="1200">
        <a:solidFill>
          <a:schemeClr val="tx1"/>
        </a:solidFill>
        <a:latin typeface="Arial" charset="0"/>
        <a:ea typeface="+mn-ea"/>
        <a:cs typeface="+mn-cs"/>
      </a:defRPr>
    </a:lvl4pPr>
    <a:lvl5pPr marL="2242033" algn="l" rtl="0" fontAlgn="base">
      <a:spcBef>
        <a:spcPct val="0"/>
      </a:spcBef>
      <a:spcAft>
        <a:spcPct val="0"/>
      </a:spcAft>
      <a:defRPr sz="9900" kern="1200">
        <a:solidFill>
          <a:schemeClr val="tx1"/>
        </a:solidFill>
        <a:latin typeface="Arial" charset="0"/>
        <a:ea typeface="+mn-ea"/>
        <a:cs typeface="+mn-cs"/>
      </a:defRPr>
    </a:lvl5pPr>
    <a:lvl6pPr marL="2802541" algn="l" defTabSz="560508" rtl="0" eaLnBrk="1" latinLnBrk="0" hangingPunct="1">
      <a:defRPr sz="9900" kern="1200">
        <a:solidFill>
          <a:schemeClr val="tx1"/>
        </a:solidFill>
        <a:latin typeface="Arial" charset="0"/>
        <a:ea typeface="+mn-ea"/>
        <a:cs typeface="+mn-cs"/>
      </a:defRPr>
    </a:lvl6pPr>
    <a:lvl7pPr marL="3363050" algn="l" defTabSz="560508" rtl="0" eaLnBrk="1" latinLnBrk="0" hangingPunct="1">
      <a:defRPr sz="9900" kern="1200">
        <a:solidFill>
          <a:schemeClr val="tx1"/>
        </a:solidFill>
        <a:latin typeface="Arial" charset="0"/>
        <a:ea typeface="+mn-ea"/>
        <a:cs typeface="+mn-cs"/>
      </a:defRPr>
    </a:lvl7pPr>
    <a:lvl8pPr marL="3923557" algn="l" defTabSz="560508" rtl="0" eaLnBrk="1" latinLnBrk="0" hangingPunct="1">
      <a:defRPr sz="9900" kern="1200">
        <a:solidFill>
          <a:schemeClr val="tx1"/>
        </a:solidFill>
        <a:latin typeface="Arial" charset="0"/>
        <a:ea typeface="+mn-ea"/>
        <a:cs typeface="+mn-cs"/>
      </a:defRPr>
    </a:lvl8pPr>
    <a:lvl9pPr marL="4484065" algn="l" defTabSz="560508" rtl="0" eaLnBrk="1" latinLnBrk="0" hangingPunct="1">
      <a:defRPr sz="9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5097C8"/>
    <a:srgbClr val="4785D1"/>
    <a:srgbClr val="663300"/>
    <a:srgbClr val="FFCC66"/>
    <a:srgbClr val="FF6600"/>
    <a:srgbClr val="FF7C80"/>
    <a:srgbClr val="800000"/>
    <a:srgbClr val="66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68" autoAdjust="0"/>
    <p:restoredTop sz="94717" autoAdjust="0"/>
  </p:normalViewPr>
  <p:slideViewPr>
    <p:cSldViewPr snapToGrid="0">
      <p:cViewPr>
        <p:scale>
          <a:sx n="25" d="100"/>
          <a:sy n="25" d="100"/>
        </p:scale>
        <p:origin x="228" y="-3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23" cy="464780"/>
          </a:xfrm>
          <a:prstGeom prst="rect">
            <a:avLst/>
          </a:prstGeom>
        </p:spPr>
        <p:txBody>
          <a:bodyPr vert="horz" wrap="square" lIns="28538" tIns="14269" rIns="28538" bIns="14269" numCol="1" anchor="t" anchorCtr="0" compatLnSpc="1">
            <a:prstTxWarp prst="textNoShape">
              <a:avLst/>
            </a:prstTxWarp>
          </a:bodyPr>
          <a:lstStyle>
            <a:lvl1pPr>
              <a:defRPr sz="400"/>
            </a:lvl1pPr>
          </a:lstStyle>
          <a:p>
            <a:endParaRPr lang="en-US" dirty="0"/>
          </a:p>
        </p:txBody>
      </p:sp>
      <p:sp>
        <p:nvSpPr>
          <p:cNvPr id="3" name="Date Placeholder 2"/>
          <p:cNvSpPr>
            <a:spLocks noGrp="1"/>
          </p:cNvSpPr>
          <p:nvPr>
            <p:ph type="dt" idx="1"/>
          </p:nvPr>
        </p:nvSpPr>
        <p:spPr>
          <a:xfrm>
            <a:off x="3971270" y="0"/>
            <a:ext cx="3037723" cy="464780"/>
          </a:xfrm>
          <a:prstGeom prst="rect">
            <a:avLst/>
          </a:prstGeom>
        </p:spPr>
        <p:txBody>
          <a:bodyPr vert="horz" wrap="square" lIns="28538" tIns="14269" rIns="28538" bIns="14269" numCol="1" anchor="t" anchorCtr="0" compatLnSpc="1">
            <a:prstTxWarp prst="textNoShape">
              <a:avLst/>
            </a:prstTxWarp>
          </a:bodyPr>
          <a:lstStyle>
            <a:lvl1pPr algn="r">
              <a:defRPr sz="400"/>
            </a:lvl1pPr>
          </a:lstStyle>
          <a:p>
            <a:fld id="{A3179A32-A2A8-7844-98D0-F8EBE97A9927}" type="datetimeFigureOut">
              <a:rPr lang="en-US"/>
              <a:pPr/>
              <a:t>17-Dec-17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28538" tIns="14269" rIns="28538" bIns="14269" rtlCol="0" anchor="ctr"/>
          <a:lstStyle/>
          <a:p>
            <a:pPr lvl="0"/>
            <a:endParaRPr lang="en-US" noProof="0" dirty="0"/>
          </a:p>
        </p:txBody>
      </p:sp>
      <p:sp>
        <p:nvSpPr>
          <p:cNvPr id="5" name="Notes Placeholder 4"/>
          <p:cNvSpPr>
            <a:spLocks noGrp="1"/>
          </p:cNvSpPr>
          <p:nvPr>
            <p:ph type="body" sz="quarter" idx="3"/>
          </p:nvPr>
        </p:nvSpPr>
        <p:spPr>
          <a:xfrm>
            <a:off x="701392" y="4415608"/>
            <a:ext cx="5608320" cy="4183421"/>
          </a:xfrm>
          <a:prstGeom prst="rect">
            <a:avLst/>
          </a:prstGeom>
        </p:spPr>
        <p:txBody>
          <a:bodyPr vert="horz" wrap="square" lIns="28538" tIns="14269" rIns="28538" bIns="1426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000"/>
            <a:ext cx="3037723" cy="464779"/>
          </a:xfrm>
          <a:prstGeom prst="rect">
            <a:avLst/>
          </a:prstGeom>
        </p:spPr>
        <p:txBody>
          <a:bodyPr vert="horz" wrap="square" lIns="28538" tIns="14269" rIns="28538" bIns="14269" numCol="1" anchor="b" anchorCtr="0" compatLnSpc="1">
            <a:prstTxWarp prst="textNoShape">
              <a:avLst/>
            </a:prstTxWarp>
          </a:bodyPr>
          <a:lstStyle>
            <a:lvl1pPr>
              <a:defRPr sz="400"/>
            </a:lvl1pPr>
          </a:lstStyle>
          <a:p>
            <a:endParaRPr lang="en-US" dirty="0"/>
          </a:p>
        </p:txBody>
      </p:sp>
      <p:sp>
        <p:nvSpPr>
          <p:cNvPr id="7" name="Slide Number Placeholder 6"/>
          <p:cNvSpPr>
            <a:spLocks noGrp="1"/>
          </p:cNvSpPr>
          <p:nvPr>
            <p:ph type="sldNum" sz="quarter" idx="5"/>
          </p:nvPr>
        </p:nvSpPr>
        <p:spPr>
          <a:xfrm>
            <a:off x="3971270" y="8830000"/>
            <a:ext cx="3037723" cy="464779"/>
          </a:xfrm>
          <a:prstGeom prst="rect">
            <a:avLst/>
          </a:prstGeom>
        </p:spPr>
        <p:txBody>
          <a:bodyPr vert="horz" wrap="square" lIns="28538" tIns="14269" rIns="28538" bIns="14269" numCol="1" anchor="b" anchorCtr="0" compatLnSpc="1">
            <a:prstTxWarp prst="textNoShape">
              <a:avLst/>
            </a:prstTxWarp>
          </a:bodyPr>
          <a:lstStyle>
            <a:lvl1pPr algn="r">
              <a:defRPr sz="400"/>
            </a:lvl1pPr>
          </a:lstStyle>
          <a:p>
            <a:fld id="{C961F652-446B-9447-B1DF-CAB6179E9750}" type="slidenum">
              <a:rPr lang="en-US"/>
              <a:pPr/>
              <a:t>‹#›</a:t>
            </a:fld>
            <a:endParaRPr lang="en-US" dirty="0"/>
          </a:p>
        </p:txBody>
      </p:sp>
    </p:spTree>
    <p:extLst>
      <p:ext uri="{BB962C8B-B14F-4D97-AF65-F5344CB8AC3E}">
        <p14:creationId xmlns:p14="http://schemas.microsoft.com/office/powerpoint/2010/main" val="1453571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60508" algn="l" rtl="0" eaLnBrk="0" fontAlgn="base" hangingPunct="0">
      <a:spcBef>
        <a:spcPct val="30000"/>
      </a:spcBef>
      <a:spcAft>
        <a:spcPct val="0"/>
      </a:spcAft>
      <a:defRPr sz="1500" kern="1200">
        <a:solidFill>
          <a:schemeClr val="tx1"/>
        </a:solidFill>
        <a:latin typeface="+mn-lt"/>
        <a:ea typeface="ＭＳ Ｐゴシック" charset="-128"/>
        <a:cs typeface="+mn-cs"/>
      </a:defRPr>
    </a:lvl2pPr>
    <a:lvl3pPr marL="1121017" algn="l" rtl="0" eaLnBrk="0" fontAlgn="base" hangingPunct="0">
      <a:spcBef>
        <a:spcPct val="30000"/>
      </a:spcBef>
      <a:spcAft>
        <a:spcPct val="0"/>
      </a:spcAft>
      <a:defRPr sz="1500" kern="1200">
        <a:solidFill>
          <a:schemeClr val="tx1"/>
        </a:solidFill>
        <a:latin typeface="+mn-lt"/>
        <a:ea typeface="ＭＳ Ｐゴシック" charset="-128"/>
        <a:cs typeface="+mn-cs"/>
      </a:defRPr>
    </a:lvl3pPr>
    <a:lvl4pPr marL="1681525" algn="l" rtl="0" eaLnBrk="0" fontAlgn="base" hangingPunct="0">
      <a:spcBef>
        <a:spcPct val="30000"/>
      </a:spcBef>
      <a:spcAft>
        <a:spcPct val="0"/>
      </a:spcAft>
      <a:defRPr sz="1500" kern="1200">
        <a:solidFill>
          <a:schemeClr val="tx1"/>
        </a:solidFill>
        <a:latin typeface="+mn-lt"/>
        <a:ea typeface="ＭＳ Ｐゴシック" charset="-128"/>
        <a:cs typeface="+mn-cs"/>
      </a:defRPr>
    </a:lvl4pPr>
    <a:lvl5pPr marL="2242033" algn="l" rtl="0" eaLnBrk="0" fontAlgn="base" hangingPunct="0">
      <a:spcBef>
        <a:spcPct val="30000"/>
      </a:spcBef>
      <a:spcAft>
        <a:spcPct val="0"/>
      </a:spcAft>
      <a:defRPr sz="1500" kern="1200">
        <a:solidFill>
          <a:schemeClr val="tx1"/>
        </a:solidFill>
        <a:latin typeface="+mn-lt"/>
        <a:ea typeface="ＭＳ Ｐゴシック" charset="-128"/>
        <a:cs typeface="+mn-cs"/>
      </a:defRPr>
    </a:lvl5pPr>
    <a:lvl6pPr marL="2802541" algn="l" defTabSz="1121017" rtl="0" eaLnBrk="1" latinLnBrk="0" hangingPunct="1">
      <a:defRPr sz="1500" kern="1200">
        <a:solidFill>
          <a:schemeClr val="tx1"/>
        </a:solidFill>
        <a:latin typeface="+mn-lt"/>
        <a:ea typeface="+mn-ea"/>
        <a:cs typeface="+mn-cs"/>
      </a:defRPr>
    </a:lvl6pPr>
    <a:lvl7pPr marL="3363050" algn="l" defTabSz="1121017" rtl="0" eaLnBrk="1" latinLnBrk="0" hangingPunct="1">
      <a:defRPr sz="1500" kern="1200">
        <a:solidFill>
          <a:schemeClr val="tx1"/>
        </a:solidFill>
        <a:latin typeface="+mn-lt"/>
        <a:ea typeface="+mn-ea"/>
        <a:cs typeface="+mn-cs"/>
      </a:defRPr>
    </a:lvl7pPr>
    <a:lvl8pPr marL="3923557" algn="l" defTabSz="1121017" rtl="0" eaLnBrk="1" latinLnBrk="0" hangingPunct="1">
      <a:defRPr sz="1500" kern="1200">
        <a:solidFill>
          <a:schemeClr val="tx1"/>
        </a:solidFill>
        <a:latin typeface="+mn-lt"/>
        <a:ea typeface="+mn-ea"/>
        <a:cs typeface="+mn-cs"/>
      </a:defRPr>
    </a:lvl8pPr>
    <a:lvl9pPr marL="4484065" algn="l" defTabSz="112101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a:lstStyle/>
          <a:p>
            <a:fld id="{C574FC0D-03AE-AA46-A855-A8384212DE09}" type="slidenum">
              <a:rPr lang="en-US"/>
              <a:pPr/>
              <a:t>1</a:t>
            </a:fld>
            <a:endParaRPr lang="en-US" dirty="0"/>
          </a:p>
        </p:txBody>
      </p:sp>
    </p:spTree>
    <p:extLst>
      <p:ext uri="{BB962C8B-B14F-4D97-AF65-F5344CB8AC3E}">
        <p14:creationId xmlns:p14="http://schemas.microsoft.com/office/powerpoint/2010/main" val="155219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45691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3EAC6-DAB7-D949-A758-C552256BC492}" type="slidenum">
              <a:rPr lang="en-US" smtClean="0"/>
              <a:pPr/>
              <a:t>‹#›</a:t>
            </a:fld>
            <a:endParaRPr lang="en-US" dirty="0"/>
          </a:p>
        </p:txBody>
      </p:sp>
    </p:spTree>
    <p:extLst>
      <p:ext uri="{BB962C8B-B14F-4D97-AF65-F5344CB8AC3E}">
        <p14:creationId xmlns:p14="http://schemas.microsoft.com/office/powerpoint/2010/main" val="17717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CD4FC-B253-EE46-A7A2-20C23DC70437}" type="slidenum">
              <a:rPr lang="en-US" smtClean="0"/>
              <a:pPr/>
              <a:t>‹#›</a:t>
            </a:fld>
            <a:endParaRPr lang="en-US" dirty="0"/>
          </a:p>
        </p:txBody>
      </p:sp>
    </p:spTree>
    <p:extLst>
      <p:ext uri="{BB962C8B-B14F-4D97-AF65-F5344CB8AC3E}">
        <p14:creationId xmlns:p14="http://schemas.microsoft.com/office/powerpoint/2010/main" val="72725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398530" y="5470264"/>
            <a:ext cx="43063886" cy="27104150"/>
          </a:xfrm>
          <a:prstGeom prst="rect">
            <a:avLst/>
          </a:prstGeom>
          <a:gradFill flip="none" rotWithShape="1">
            <a:gsLst>
              <a:gs pos="0">
                <a:schemeClr val="accent6"/>
              </a:gs>
              <a:gs pos="63000">
                <a:srgbClr val="FFFFCC"/>
              </a:gs>
              <a:gs pos="100000">
                <a:srgbClr val="FF6600">
                  <a:alpha val="84000"/>
                </a:srgbClr>
              </a:gs>
            </a:gsLst>
            <a:lin ang="4800000" scaled="0"/>
            <a:tileRect/>
          </a:gradFill>
          <a:ln w="76200">
            <a:solidFill>
              <a:srgbClr val="663300"/>
            </a:solidFill>
            <a:miter lim="800000"/>
            <a:headEnd/>
            <a:tailEnd/>
          </a:ln>
          <a:effectLst/>
        </p:spPr>
        <p:txBody>
          <a:bodyPr wrap="none" lIns="113331" tIns="56665" rIns="113331" bIns="56665" anchor="ctr">
            <a:prstTxWarp prst="textNoShape">
              <a:avLst/>
            </a:prstTxWarp>
          </a:bodyPr>
          <a:lstStyle/>
          <a:p>
            <a:pPr algn="ctr" defTabSz="5050413"/>
            <a:endParaRPr lang="en-US" sz="10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6FB10-D544-424F-B680-C1909F30244A}" type="slidenum">
              <a:rPr lang="en-US" smtClean="0"/>
              <a:pPr/>
              <a:t>‹#›</a:t>
            </a:fld>
            <a:endParaRPr lang="en-US" dirty="0"/>
          </a:p>
        </p:txBody>
      </p:sp>
    </p:spTree>
    <p:extLst>
      <p:ext uri="{BB962C8B-B14F-4D97-AF65-F5344CB8AC3E}">
        <p14:creationId xmlns:p14="http://schemas.microsoft.com/office/powerpoint/2010/main" val="8333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5CA807-AE40-354C-8CAA-5000F52A129A}" type="slidenum">
              <a:rPr lang="en-US" smtClean="0"/>
              <a:pPr/>
              <a:t>‹#›</a:t>
            </a:fld>
            <a:endParaRPr lang="en-US" dirty="0"/>
          </a:p>
        </p:txBody>
      </p:sp>
    </p:spTree>
    <p:extLst>
      <p:ext uri="{BB962C8B-B14F-4D97-AF65-F5344CB8AC3E}">
        <p14:creationId xmlns:p14="http://schemas.microsoft.com/office/powerpoint/2010/main" val="106713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B96175-3E00-EF41-9019-440228D9F011}" type="slidenum">
              <a:rPr lang="en-US" smtClean="0"/>
              <a:pPr/>
              <a:t>‹#›</a:t>
            </a:fld>
            <a:endParaRPr lang="en-US" dirty="0"/>
          </a:p>
        </p:txBody>
      </p:sp>
    </p:spTree>
    <p:extLst>
      <p:ext uri="{BB962C8B-B14F-4D97-AF65-F5344CB8AC3E}">
        <p14:creationId xmlns:p14="http://schemas.microsoft.com/office/powerpoint/2010/main" val="334360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364832-A003-FD44-9C20-D5E4B7581A9F}" type="slidenum">
              <a:rPr lang="en-US" smtClean="0"/>
              <a:pPr/>
              <a:t>‹#›</a:t>
            </a:fld>
            <a:endParaRPr lang="en-US" dirty="0"/>
          </a:p>
        </p:txBody>
      </p:sp>
    </p:spTree>
    <p:extLst>
      <p:ext uri="{BB962C8B-B14F-4D97-AF65-F5344CB8AC3E}">
        <p14:creationId xmlns:p14="http://schemas.microsoft.com/office/powerpoint/2010/main" val="354104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B91938-7AE4-7D41-AA07-74C57844E4D3}" type="slidenum">
              <a:rPr lang="en-US" smtClean="0"/>
              <a:pPr/>
              <a:t>‹#›</a:t>
            </a:fld>
            <a:endParaRPr lang="en-US" dirty="0"/>
          </a:p>
        </p:txBody>
      </p:sp>
    </p:spTree>
    <p:extLst>
      <p:ext uri="{BB962C8B-B14F-4D97-AF65-F5344CB8AC3E}">
        <p14:creationId xmlns:p14="http://schemas.microsoft.com/office/powerpoint/2010/main" val="8992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CE61F7-D093-5F4A-9674-47D21A630C39}" type="slidenum">
              <a:rPr lang="en-US" smtClean="0"/>
              <a:pPr/>
              <a:t>‹#›</a:t>
            </a:fld>
            <a:endParaRPr lang="en-US" dirty="0"/>
          </a:p>
        </p:txBody>
      </p:sp>
    </p:spTree>
    <p:extLst>
      <p:ext uri="{BB962C8B-B14F-4D97-AF65-F5344CB8AC3E}">
        <p14:creationId xmlns:p14="http://schemas.microsoft.com/office/powerpoint/2010/main" val="6825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A21450-B9E6-A64D-98C8-CFEA01CA3E73}" type="slidenum">
              <a:rPr lang="en-US" smtClean="0"/>
              <a:pPr/>
              <a:t>‹#›</a:t>
            </a:fld>
            <a:endParaRPr lang="en-US" dirty="0"/>
          </a:p>
        </p:txBody>
      </p:sp>
    </p:spTree>
    <p:extLst>
      <p:ext uri="{BB962C8B-B14F-4D97-AF65-F5344CB8AC3E}">
        <p14:creationId xmlns:p14="http://schemas.microsoft.com/office/powerpoint/2010/main" val="149839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C89F-3EF3-D34E-AE32-58E0FA5C6C28}" type="slidenum">
              <a:rPr lang="en-US" smtClean="0"/>
              <a:pPr/>
              <a:t>‹#›</a:t>
            </a:fld>
            <a:endParaRPr lang="en-US" dirty="0"/>
          </a:p>
        </p:txBody>
      </p:sp>
    </p:spTree>
    <p:extLst>
      <p:ext uri="{BB962C8B-B14F-4D97-AF65-F5344CB8AC3E}">
        <p14:creationId xmlns:p14="http://schemas.microsoft.com/office/powerpoint/2010/main" val="389279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6125146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hassan@nu.edu.eg" TargetMode="External"/><Relationship Id="rId13" Type="http://schemas.openxmlformats.org/officeDocument/2006/relationships/image" Target="../media/image5.JPG"/><Relationship Id="rId18" Type="http://schemas.openxmlformats.org/officeDocument/2006/relationships/image" Target="../media/image10.png"/><Relationship Id="rId3" Type="http://schemas.openxmlformats.org/officeDocument/2006/relationships/hyperlink" Target="mailto:B.adina@nu.edu.eg" TargetMode="External"/><Relationship Id="rId21" Type="http://schemas.openxmlformats.org/officeDocument/2006/relationships/image" Target="../media/image13.jpeg"/><Relationship Id="rId7" Type="http://schemas.openxmlformats.org/officeDocument/2006/relationships/hyperlink" Target="mailto:ahmad_t_azar@ieee.org"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hyperlink" Target="mailto:h.raafat@nu.edu.eg" TargetMode="External"/><Relationship Id="rId11" Type="http://schemas.openxmlformats.org/officeDocument/2006/relationships/image" Target="../media/image3.png"/><Relationship Id="rId5" Type="http://schemas.openxmlformats.org/officeDocument/2006/relationships/hyperlink" Target="mailto:g.silva@nu.edu.eg" TargetMode="External"/><Relationship Id="rId15" Type="http://schemas.openxmlformats.org/officeDocument/2006/relationships/image" Target="../media/image7.JPG"/><Relationship Id="rId23" Type="http://schemas.openxmlformats.org/officeDocument/2006/relationships/image" Target="../media/image15.png"/><Relationship Id="rId10" Type="http://schemas.openxmlformats.org/officeDocument/2006/relationships/image" Target="../media/image2.png"/><Relationship Id="rId19" Type="http://schemas.openxmlformats.org/officeDocument/2006/relationships/image" Target="../media/image11.jpg"/><Relationship Id="rId4" Type="http://schemas.openxmlformats.org/officeDocument/2006/relationships/hyperlink" Target="mailto:M.saiful@nu.edu.eg" TargetMode="External"/><Relationship Id="rId9" Type="http://schemas.openxmlformats.org/officeDocument/2006/relationships/image" Target="../media/image1.png"/><Relationship Id="rId14" Type="http://schemas.openxmlformats.org/officeDocument/2006/relationships/image" Target="../media/image6.JP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 name="Rectangle 5"/>
          <p:cNvSpPr>
            <a:spLocks noChangeArrowheads="1"/>
          </p:cNvSpPr>
          <p:nvPr/>
        </p:nvSpPr>
        <p:spPr bwMode="auto">
          <a:xfrm>
            <a:off x="0" y="-589744"/>
            <a:ext cx="226458" cy="1636689"/>
          </a:xfrm>
          <a:prstGeom prst="rect">
            <a:avLst/>
          </a:prstGeom>
          <a:noFill/>
          <a:ln w="9525">
            <a:noFill/>
            <a:miter lim="800000"/>
            <a:headEnd/>
            <a:tailEnd/>
          </a:ln>
          <a:effectLst/>
        </p:spPr>
        <p:txBody>
          <a:bodyPr vert="horz" wrap="none" lIns="112102" tIns="56050" rIns="112102" bIns="56050" numCol="1" anchor="ctr" anchorCtr="0" compatLnSpc="1">
            <a:prstTxWarp prst="textNoShape">
              <a:avLst/>
            </a:prstTxWarp>
            <a:spAutoFit/>
          </a:bodyPr>
          <a:lstStyle/>
          <a:p>
            <a:endParaRPr lang="en-US"/>
          </a:p>
        </p:txBody>
      </p:sp>
      <p:sp>
        <p:nvSpPr>
          <p:cNvPr id="157" name="TextBox 156"/>
          <p:cNvSpPr txBox="1"/>
          <p:nvPr/>
        </p:nvSpPr>
        <p:spPr>
          <a:xfrm>
            <a:off x="11234833" y="3282103"/>
            <a:ext cx="9687204"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Introduction &amp; MOTIVATION</a:t>
            </a:r>
          </a:p>
        </p:txBody>
      </p:sp>
      <p:sp>
        <p:nvSpPr>
          <p:cNvPr id="211" name="TextBox 210"/>
          <p:cNvSpPr txBox="1"/>
          <p:nvPr/>
        </p:nvSpPr>
        <p:spPr>
          <a:xfrm>
            <a:off x="26533967" y="29547215"/>
            <a:ext cx="6298391" cy="861774"/>
          </a:xfrm>
          <a:prstGeom prst="rect">
            <a:avLst/>
          </a:prstGeom>
          <a:noFill/>
        </p:spPr>
        <p:txBody>
          <a:bodyPr wrap="none" rtlCol="0">
            <a:spAutoFit/>
          </a:bodyPr>
          <a:lstStyle/>
          <a:p>
            <a:r>
              <a:rPr lang="en-US" sz="5000" b="1" u="sng" cap="small" dirty="0">
                <a:latin typeface="Garamond" pitchFamily="18" charset="0"/>
              </a:rPr>
              <a:t>Acknowledgements</a:t>
            </a:r>
          </a:p>
        </p:txBody>
      </p:sp>
      <p:sp>
        <p:nvSpPr>
          <p:cNvPr id="73" name="TextBox 72"/>
          <p:cNvSpPr txBox="1"/>
          <p:nvPr/>
        </p:nvSpPr>
        <p:spPr>
          <a:xfrm>
            <a:off x="26756535" y="3422372"/>
            <a:ext cx="10368042"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EXPERIMENTAL RESULTS </a:t>
            </a:r>
          </a:p>
        </p:txBody>
      </p:sp>
      <p:sp>
        <p:nvSpPr>
          <p:cNvPr id="74" name="TextBox 73"/>
          <p:cNvSpPr txBox="1"/>
          <p:nvPr/>
        </p:nvSpPr>
        <p:spPr>
          <a:xfrm>
            <a:off x="26412849" y="20702306"/>
            <a:ext cx="10446514" cy="1015663"/>
          </a:xfrm>
          <a:prstGeom prst="rect">
            <a:avLst/>
          </a:prstGeom>
          <a:noFill/>
        </p:spPr>
        <p:txBody>
          <a:bodyPr wrap="none" rtlCol="0">
            <a:spAutoFit/>
          </a:bodyPr>
          <a:lstStyle/>
          <a:p>
            <a:r>
              <a:rPr lang="en-US" sz="6000" b="1" u="sng" cap="small" dirty="0">
                <a:effectLst>
                  <a:outerShdw blurRad="38100" dist="38100" dir="2700000" algn="tl">
                    <a:srgbClr val="DDDDDD"/>
                  </a:outerShdw>
                </a:effectLst>
                <a:latin typeface="Garamond" pitchFamily="18" charset="0"/>
              </a:rPr>
              <a:t>Conclusion &amp; Future Work</a:t>
            </a:r>
          </a:p>
        </p:txBody>
      </p:sp>
      <p:sp>
        <p:nvSpPr>
          <p:cNvPr id="75" name="Rectangle 74"/>
          <p:cNvSpPr/>
          <p:nvPr/>
        </p:nvSpPr>
        <p:spPr>
          <a:xfrm>
            <a:off x="26439510" y="21817983"/>
            <a:ext cx="15885678" cy="7940635"/>
          </a:xfrm>
          <a:prstGeom prst="rect">
            <a:avLst/>
          </a:prstGeom>
        </p:spPr>
        <p:txBody>
          <a:bodyPr wrap="square">
            <a:spAutoFit/>
          </a:bodyPr>
          <a:lstStyle/>
          <a:p>
            <a:pPr marL="0" indent="0" algn="just">
              <a:buNone/>
            </a:pPr>
            <a:r>
              <a:rPr lang="en-US" sz="3000" dirty="0"/>
              <a:t>In conclusion, our Robotic Infusion Stand is working as what we desired. Our Robotic Infusion Stand is able to maneuver with an input given on the joystick by the strip reaction and try to follow the person who is in control of the strip. Our Robotic Infusion Stand also able to avoid the obstacles. Besides, below are some recommendations that we can do for the future work:</a:t>
            </a:r>
          </a:p>
          <a:p>
            <a:pPr marL="571500" indent="-571500" algn="just">
              <a:buFont typeface="+mj-lt"/>
              <a:buAutoNum type="romanLcPeriod"/>
            </a:pPr>
            <a:r>
              <a:rPr lang="en-US" sz="3000" dirty="0"/>
              <a:t>Improving current joystick module with more quantity of potentiometers, so that we are able to get more accurate location.</a:t>
            </a:r>
          </a:p>
          <a:p>
            <a:pPr marL="571500" indent="-571500" algn="just">
              <a:buFont typeface="+mj-lt"/>
              <a:buAutoNum type="romanLcPeriod"/>
            </a:pPr>
            <a:r>
              <a:rPr lang="en-US" sz="3000" dirty="0"/>
              <a:t>Transforming the current joystick into an advanced drive though automating the Robotic Infusion Stand.</a:t>
            </a:r>
          </a:p>
          <a:p>
            <a:pPr marL="571500" indent="-571500" algn="just">
              <a:buFont typeface="+mj-lt"/>
              <a:buAutoNum type="romanLcPeriod"/>
            </a:pPr>
            <a:r>
              <a:rPr lang="en-US" sz="3000" dirty="0"/>
              <a:t>Implement an alarm system to alert the patients &amp; nurses when the bag of fluids were emptied.</a:t>
            </a:r>
          </a:p>
          <a:p>
            <a:pPr marL="571500" indent="-571500" algn="just">
              <a:buFont typeface="+mj-lt"/>
              <a:buAutoNum type="romanLcPeriod"/>
            </a:pPr>
            <a:r>
              <a:rPr lang="en-US" sz="3000" dirty="0"/>
              <a:t>Improving the drive of motors between the transmitting side &amp; receiving side of Robotic Infusion Stand.</a:t>
            </a:r>
          </a:p>
          <a:p>
            <a:pPr marL="571500" indent="-571500" algn="just">
              <a:buFont typeface="+mj-lt"/>
              <a:buAutoNum type="romanLcPeriod"/>
            </a:pPr>
            <a:r>
              <a:rPr lang="en-US" sz="3000" dirty="0"/>
              <a:t>Optimize obstacle detection with a wider range.</a:t>
            </a:r>
          </a:p>
          <a:p>
            <a:pPr marL="571500" indent="-571500" algn="just">
              <a:buFont typeface="+mj-lt"/>
              <a:buAutoNum type="romanLcPeriod"/>
            </a:pPr>
            <a:r>
              <a:rPr lang="en-US" sz="3000" dirty="0"/>
              <a:t>Implement a non human intervention whereby the Robotic Infusion Stand is not directly tether to the patient.</a:t>
            </a:r>
          </a:p>
          <a:p>
            <a:pPr marL="457200" lvl="1" indent="-457200" algn="just">
              <a:buFont typeface="Wingdings" pitchFamily="2" charset="2"/>
              <a:buChar char="Ø"/>
            </a:pPr>
            <a:endParaRPr lang="en-US" sz="3000" dirty="0">
              <a:solidFill>
                <a:srgbClr val="FF0000"/>
              </a:solidFill>
              <a:latin typeface="Calibri" panose="020F0502020204030204" pitchFamily="34" charset="0"/>
              <a:cs typeface="Times New Roman" pitchFamily="18" charset="0"/>
            </a:endParaRPr>
          </a:p>
        </p:txBody>
      </p:sp>
      <p:sp>
        <p:nvSpPr>
          <p:cNvPr id="52" name="Rectangle 51"/>
          <p:cNvSpPr/>
          <p:nvPr/>
        </p:nvSpPr>
        <p:spPr>
          <a:xfrm>
            <a:off x="36682770" y="4470784"/>
            <a:ext cx="6087779" cy="13018949"/>
          </a:xfrm>
          <a:prstGeom prst="rect">
            <a:avLst/>
          </a:prstGeom>
        </p:spPr>
        <p:txBody>
          <a:bodyPr wrap="square">
            <a:spAutoFit/>
          </a:bodyPr>
          <a:lstStyle/>
          <a:p>
            <a:pPr marL="457200" indent="-457200" algn="just">
              <a:buFont typeface="Wingdings" panose="05000000000000000000" pitchFamily="2" charset="2"/>
              <a:buChar char="q"/>
            </a:pPr>
            <a:r>
              <a:rPr lang="en-US" sz="3000" i="1" dirty="0">
                <a:solidFill>
                  <a:srgbClr val="FF0000"/>
                </a:solidFill>
                <a:latin typeface="Calibri" panose="020F0502020204030204" pitchFamily="34" charset="0"/>
                <a:cs typeface="Times New Roman" pitchFamily="18" charset="0"/>
              </a:rPr>
              <a:t>In summary, various controllers were used to tune angles servos ranging to get the best performance and stability. The graphs in fig5 presents best results tuned using the </a:t>
            </a:r>
            <a:r>
              <a:rPr lang="fr-FR" sz="3000" i="1" dirty="0">
                <a:solidFill>
                  <a:srgbClr val="FF0000"/>
                </a:solidFill>
                <a:latin typeface="Calibri" panose="020F0502020204030204" pitchFamily="34" charset="0"/>
                <a:cs typeface="Times New Roman" pitchFamily="18" charset="0"/>
              </a:rPr>
              <a:t>FAST PID </a:t>
            </a:r>
            <a:r>
              <a:rPr lang="en-US" sz="3000" i="1" dirty="0">
                <a:solidFill>
                  <a:srgbClr val="FF0000"/>
                </a:solidFill>
                <a:latin typeface="Calibri" panose="020F0502020204030204" pitchFamily="34" charset="0"/>
                <a:cs typeface="Times New Roman" pitchFamily="18" charset="0"/>
              </a:rPr>
              <a:t>(PIDF) controller</a:t>
            </a:r>
          </a:p>
          <a:p>
            <a:pPr marL="457200" indent="-457200" algn="just">
              <a:buFont typeface="Wingdings" panose="05000000000000000000" pitchFamily="2" charset="2"/>
              <a:buChar char="q"/>
            </a:pPr>
            <a:r>
              <a:rPr lang="en-US" sz="3000" i="1" dirty="0">
                <a:solidFill>
                  <a:srgbClr val="FF0000"/>
                </a:solidFill>
                <a:latin typeface="Calibri" panose="020F0502020204030204" pitchFamily="34" charset="0"/>
                <a:cs typeface="Times New Roman" pitchFamily="18" charset="0"/>
              </a:rPr>
              <a:t>PIDF controller has been tuned to favor reference tracking, controller effort, input disturbance rejection and output disturbance rejection.</a:t>
            </a:r>
          </a:p>
          <a:p>
            <a:pPr marL="457200" indent="-457200" algn="just">
              <a:buFont typeface="Wingdings" panose="05000000000000000000" pitchFamily="2" charset="2"/>
              <a:buChar char="q"/>
            </a:pPr>
            <a:endParaRPr lang="en-US" sz="3000" i="1" dirty="0">
              <a:solidFill>
                <a:srgbClr val="FF0000"/>
              </a:solidFill>
              <a:latin typeface="Calibri" panose="020F0502020204030204" pitchFamily="34" charset="0"/>
              <a:cs typeface="Times New Roman" pitchFamily="18" charset="0"/>
            </a:endParaRPr>
          </a:p>
          <a:p>
            <a:pPr marL="457200" indent="-457200" algn="just">
              <a:buFont typeface="Wingdings" panose="05000000000000000000" pitchFamily="2" charset="2"/>
              <a:buChar char="q"/>
            </a:pPr>
            <a:endParaRPr lang="en-US" sz="3000" i="1" dirty="0">
              <a:solidFill>
                <a:srgbClr val="FF0000"/>
              </a:solidFill>
              <a:latin typeface="Calibri" panose="020F0502020204030204" pitchFamily="34" charset="0"/>
              <a:cs typeface="Times New Roman" pitchFamily="18" charset="0"/>
            </a:endParaRPr>
          </a:p>
          <a:p>
            <a:pPr marL="1017708" lvl="1" indent="-457200" algn="just">
              <a:buFont typeface="Wingdings" panose="05000000000000000000" pitchFamily="2" charset="2"/>
              <a:buChar char="q"/>
            </a:pPr>
            <a:r>
              <a:rPr lang="en-US" sz="3000" i="1" dirty="0">
                <a:solidFill>
                  <a:srgbClr val="FF0000"/>
                </a:solidFill>
                <a:latin typeface="Calibri" panose="020F0502020204030204" pitchFamily="34" charset="0"/>
                <a:cs typeface="Times New Roman" pitchFamily="18" charset="0"/>
              </a:rPr>
              <a:t>Table 1 presents our desired specifications for the system. The controllers are tuned in such away that they fall within the limits of set specification for rise time, settling time, overshoot and peak.</a:t>
            </a:r>
          </a:p>
          <a:p>
            <a:pPr lvl="1" algn="just"/>
            <a:endParaRPr lang="en-US" sz="3000" i="1" dirty="0">
              <a:solidFill>
                <a:srgbClr val="FF0000"/>
              </a:solidFill>
              <a:latin typeface="Calibri" panose="020F0502020204030204" pitchFamily="34" charset="0"/>
              <a:cs typeface="Times New Roman" pitchFamily="18" charset="0"/>
            </a:endParaRPr>
          </a:p>
          <a:p>
            <a:pPr marL="1017708" lvl="1" indent="-457200" algn="just">
              <a:buFont typeface="Wingdings" panose="05000000000000000000" pitchFamily="2" charset="2"/>
              <a:buChar char="q"/>
            </a:pPr>
            <a:r>
              <a:rPr lang="en-US" sz="3000" i="1" dirty="0">
                <a:solidFill>
                  <a:srgbClr val="FF0000"/>
                </a:solidFill>
                <a:latin typeface="Calibri" panose="020F0502020204030204" pitchFamily="34" charset="0"/>
                <a:cs typeface="Times New Roman" pitchFamily="18" charset="0"/>
              </a:rPr>
              <a:t>Figure 5 shows the result obtained. From the graph  results, one ca conclude that we have no overshoots in any of the cases, our rise and settling times are all acceptable.</a:t>
            </a:r>
          </a:p>
        </p:txBody>
      </p:sp>
      <p:sp>
        <p:nvSpPr>
          <p:cNvPr id="39" name="Rectangle 38"/>
          <p:cNvSpPr/>
          <p:nvPr/>
        </p:nvSpPr>
        <p:spPr>
          <a:xfrm>
            <a:off x="1140558" y="303144"/>
            <a:ext cx="34760277" cy="1107996"/>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600" b="1" dirty="0">
                <a:ln>
                  <a:prstDash val="solid"/>
                </a:ln>
                <a:solidFill>
                  <a:srgbClr val="5097C8"/>
                </a:solidFill>
                <a:effectLst>
                  <a:outerShdw blurRad="88000" dist="50800" dir="5040000" algn="tl">
                    <a:schemeClr val="accent4">
                      <a:tint val="80000"/>
                      <a:satMod val="250000"/>
                      <a:alpha val="45000"/>
                    </a:schemeClr>
                  </a:outerShdw>
                </a:effectLst>
              </a:rPr>
              <a:t>Design &amp; Implementation of  Robotic Infusion Stand.</a:t>
            </a:r>
          </a:p>
        </p:txBody>
      </p:sp>
      <p:sp>
        <p:nvSpPr>
          <p:cNvPr id="40" name="Rectangle 1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1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2" name="Rectangle 1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2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2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2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 name="TextBox 716"/>
          <p:cNvSpPr txBox="1">
            <a:spLocks noChangeArrowheads="1"/>
          </p:cNvSpPr>
          <p:nvPr/>
        </p:nvSpPr>
        <p:spPr bwMode="auto">
          <a:xfrm>
            <a:off x="28610419" y="30509003"/>
            <a:ext cx="13132520" cy="1098080"/>
          </a:xfrm>
          <a:prstGeom prst="rect">
            <a:avLst/>
          </a:prstGeom>
          <a:noFill/>
          <a:ln w="9525">
            <a:noFill/>
            <a:miter lim="800000"/>
            <a:headEnd/>
            <a:tailEnd/>
          </a:ln>
        </p:spPr>
        <p:txBody>
          <a:bodyPr wrap="square" lIns="112102" tIns="56050" rIns="112102" bIns="56050">
            <a:prstTxWarp prst="textNoShape">
              <a:avLst/>
            </a:prstTxWarp>
            <a:spAutoFit/>
          </a:bodyPr>
          <a:lstStyle/>
          <a:p>
            <a:r>
              <a:rPr lang="en-US" sz="3200" dirty="0">
                <a:latin typeface="Calibri" panose="020F0502020204030204" pitchFamily="34" charset="0"/>
                <a:cs typeface="Calibri" pitchFamily="34" charset="0"/>
              </a:rPr>
              <a:t>Special thanks to the course instructor Dr Ahmad </a:t>
            </a:r>
            <a:r>
              <a:rPr lang="en-US" sz="3200" dirty="0" err="1">
                <a:latin typeface="Calibri" panose="020F0502020204030204" pitchFamily="34" charset="0"/>
                <a:cs typeface="Calibri" pitchFamily="34" charset="0"/>
              </a:rPr>
              <a:t>Taher</a:t>
            </a:r>
            <a:r>
              <a:rPr lang="en-US" sz="3200" dirty="0">
                <a:latin typeface="Calibri" panose="020F0502020204030204" pitchFamily="34" charset="0"/>
                <a:cs typeface="Calibri" pitchFamily="34" charset="0"/>
              </a:rPr>
              <a:t> </a:t>
            </a:r>
            <a:r>
              <a:rPr lang="en-US" sz="3200" dirty="0" err="1">
                <a:latin typeface="Calibri" panose="020F0502020204030204" pitchFamily="34" charset="0"/>
                <a:cs typeface="Calibri" pitchFamily="34" charset="0"/>
              </a:rPr>
              <a:t>Azar</a:t>
            </a:r>
            <a:r>
              <a:rPr lang="en-US" sz="3200" dirty="0">
                <a:latin typeface="Calibri" panose="020F0502020204030204" pitchFamily="34" charset="0"/>
                <a:cs typeface="Calibri" pitchFamily="34" charset="0"/>
              </a:rPr>
              <a:t> for his valuable effort during the course and for his guidelines to prepare this project.</a:t>
            </a:r>
            <a:endParaRPr lang="en-US" sz="4000" i="1" dirty="0">
              <a:latin typeface="Calibri" panose="020F0502020204030204" pitchFamily="34" charset="0"/>
              <a:cs typeface="Calibri" pitchFamily="34" charset="0"/>
            </a:endParaRPr>
          </a:p>
        </p:txBody>
      </p:sp>
      <p:sp>
        <p:nvSpPr>
          <p:cNvPr id="65" name="ZoneTexte 55"/>
          <p:cNvSpPr txBox="1"/>
          <p:nvPr/>
        </p:nvSpPr>
        <p:spPr>
          <a:xfrm>
            <a:off x="-22160" y="1441435"/>
            <a:ext cx="23920703" cy="1591764"/>
          </a:xfrm>
          <a:prstGeom prst="rect">
            <a:avLst/>
          </a:prstGeom>
          <a:noFill/>
          <a:ln w="9525">
            <a:noFill/>
            <a:miter lim="800000"/>
            <a:headEnd/>
            <a:tailEnd/>
          </a:ln>
        </p:spPr>
        <p:txBody>
          <a:bodyPr wrap="square" lIns="113331" tIns="56665" rIns="113331" bIns="56665">
            <a:prstTxWarp prst="textNoShape">
              <a:avLst/>
            </a:prstTxWarp>
            <a:spAutoFit/>
          </a:bodyPr>
          <a:lstStyle>
            <a:defPPr>
              <a:defRPr lang="en-US"/>
            </a:defPPr>
            <a:lvl1pPr algn="ctr" defTabSz="5439655">
              <a:defRPr sz="3800" b="1" cap="small"/>
            </a:lvl1pPr>
          </a:lstStyle>
          <a:p>
            <a:pPr algn="l"/>
            <a:r>
              <a:rPr lang="fr-FR" sz="3200" dirty="0">
                <a:latin typeface="Arial" panose="020B0604020202020204" pitchFamily="34" charset="0"/>
                <a:cs typeface="Arial" panose="020B0604020202020204" pitchFamily="34" charset="0"/>
              </a:rPr>
              <a:t>Team </a:t>
            </a:r>
            <a:r>
              <a:rPr lang="en-US" sz="3200" dirty="0">
                <a:latin typeface="Arial" panose="020B0604020202020204" pitchFamily="34" charset="0"/>
                <a:cs typeface="Arial" panose="020B0604020202020204" pitchFamily="34" charset="0"/>
              </a:rPr>
              <a:t>Members</a:t>
            </a:r>
            <a:r>
              <a:rPr lang="fr-FR" sz="3200" dirty="0">
                <a:latin typeface="Arial" panose="020B0604020202020204" pitchFamily="34" charset="0"/>
                <a:cs typeface="Arial" panose="020B0604020202020204" pitchFamily="34" charset="0"/>
              </a:rPr>
              <a:t>:</a:t>
            </a:r>
          </a:p>
          <a:p>
            <a:pPr algn="l"/>
            <a:r>
              <a:rPr lang="en-US" sz="3200" b="0" dirty="0">
                <a:latin typeface="Arial" panose="020B0604020202020204" pitchFamily="34" charset="0"/>
                <a:cs typeface="Arial" panose="020B0604020202020204" pitchFamily="34" charset="0"/>
              </a:rPr>
              <a:t>Berit Adina </a:t>
            </a:r>
            <a:r>
              <a:rPr lang="en-US" sz="3200" b="0" dirty="0" err="1">
                <a:latin typeface="Arial" panose="020B0604020202020204" pitchFamily="34" charset="0"/>
                <a:cs typeface="Arial" panose="020B0604020202020204" pitchFamily="34" charset="0"/>
              </a:rPr>
              <a:t>Haendel</a:t>
            </a:r>
            <a:r>
              <a:rPr lang="en-US" sz="3200" b="0" dirty="0">
                <a:latin typeface="Arial" panose="020B0604020202020204" pitchFamily="34" charset="0"/>
                <a:cs typeface="Arial" panose="020B0604020202020204" pitchFamily="34" charset="0"/>
              </a:rPr>
              <a:t>; Mohd Saiful Akmal Bin Razali, Gabriel de Brito Silva, </a:t>
            </a:r>
            <a:r>
              <a:rPr lang="en-US" sz="3200" b="0" dirty="0" err="1">
                <a:latin typeface="Arial" panose="020B0604020202020204" pitchFamily="34" charset="0"/>
                <a:cs typeface="Arial" panose="020B0604020202020204" pitchFamily="34" charset="0"/>
              </a:rPr>
              <a:t>Hedaya</a:t>
            </a:r>
            <a:r>
              <a:rPr lang="en-US" sz="3200" b="0" dirty="0">
                <a:latin typeface="Arial" panose="020B0604020202020204" pitchFamily="34" charset="0"/>
                <a:cs typeface="Arial" panose="020B0604020202020204" pitchFamily="34" charset="0"/>
              </a:rPr>
              <a:t> Ali </a:t>
            </a:r>
            <a:endParaRPr lang="fr-FR" sz="3200" b="0" dirty="0">
              <a:latin typeface="Arial" panose="020B0604020202020204" pitchFamily="34" charset="0"/>
              <a:cs typeface="Arial" panose="020B0604020202020204" pitchFamily="34" charset="0"/>
            </a:endParaRPr>
          </a:p>
          <a:p>
            <a:pPr algn="l"/>
            <a:r>
              <a:rPr lang="fr-FR" sz="3200" dirty="0" err="1">
                <a:latin typeface="Arial" panose="020B0604020202020204" pitchFamily="34" charset="0"/>
                <a:cs typeface="Arial" panose="020B0604020202020204" pitchFamily="34" charset="0"/>
                <a:hlinkClick r:id="rId3"/>
              </a:rPr>
              <a:t>b.adina@nu.edu.e;g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4"/>
              </a:rPr>
              <a:t>m.saiful@nu.edu.eg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5"/>
              </a:rPr>
              <a:t>g.silva@nu.edu.eg</a:t>
            </a:r>
            <a:r>
              <a:rPr lang="fr-FR"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hlinkClick r:id="rId6"/>
              </a:rPr>
              <a:t>h.raafat@nu.edu.eg</a:t>
            </a:r>
            <a:r>
              <a:rPr lang="fr-FR" sz="3200" dirty="0">
                <a:latin typeface="Arial" panose="020B0604020202020204" pitchFamily="34" charset="0"/>
                <a:cs typeface="Arial" panose="020B0604020202020204" pitchFamily="34" charset="0"/>
              </a:rPr>
              <a:t> </a:t>
            </a:r>
          </a:p>
        </p:txBody>
      </p:sp>
      <p:sp>
        <p:nvSpPr>
          <p:cNvPr id="66" name="Text Box 8"/>
          <p:cNvSpPr txBox="1">
            <a:spLocks noChangeArrowheads="1"/>
          </p:cNvSpPr>
          <p:nvPr/>
        </p:nvSpPr>
        <p:spPr bwMode="auto">
          <a:xfrm>
            <a:off x="17138060" y="1465410"/>
            <a:ext cx="10532534" cy="2084207"/>
          </a:xfrm>
          <a:prstGeom prst="rect">
            <a:avLst/>
          </a:prstGeom>
          <a:noFill/>
          <a:ln w="9525">
            <a:noFill/>
            <a:miter lim="800000"/>
            <a:headEnd/>
            <a:tailEnd/>
          </a:ln>
        </p:spPr>
        <p:txBody>
          <a:bodyPr wrap="square" lIns="113331" tIns="56665" rIns="113331" bIns="56665">
            <a:prstTxWarp prst="textNoShape">
              <a:avLst/>
            </a:prstTxWarp>
            <a:spAutoFit/>
          </a:bodyPr>
          <a:lstStyle/>
          <a:p>
            <a:pPr defTabSz="5439655"/>
            <a:r>
              <a:rPr lang="en-US" sz="3200" b="1" cap="small" dirty="0">
                <a:latin typeface="Andalus" panose="02020603050405020304" pitchFamily="18" charset="-78"/>
                <a:cs typeface="Andalus" panose="02020603050405020304" pitchFamily="18" charset="-78"/>
              </a:rPr>
              <a:t>Supervised by </a:t>
            </a:r>
          </a:p>
          <a:p>
            <a:pPr defTabSz="5439655"/>
            <a:r>
              <a:rPr lang="en-US" sz="3200" cap="small" dirty="0">
                <a:latin typeface="Andalus" panose="02020603050405020304" pitchFamily="18" charset="-78"/>
                <a:cs typeface="Andalus" panose="02020603050405020304" pitchFamily="18" charset="-78"/>
              </a:rPr>
              <a:t>Dr. Ahmad Taher Azar , ENG. Hossam Hassan                                                                                                                                                                                                                                                                                                                 </a:t>
            </a:r>
            <a:r>
              <a:rPr lang="en-US" sz="3200" b="1" cap="small" dirty="0" err="1">
                <a:latin typeface="+mn-lt"/>
                <a:cs typeface="Andalus" panose="02020603050405020304" pitchFamily="18" charset="-78"/>
                <a:hlinkClick r:id="rId7"/>
              </a:rPr>
              <a:t>ahmad_t_azar</a:t>
            </a:r>
            <a:r>
              <a:rPr lang="en-US" sz="3200" b="1" cap="small" dirty="0">
                <a:latin typeface="+mn-lt"/>
                <a:cs typeface="Andalus" panose="02020603050405020304" pitchFamily="18" charset="-78"/>
                <a:hlinkClick r:id="rId7"/>
              </a:rPr>
              <a:t> @ieee.org</a:t>
            </a:r>
            <a:r>
              <a:rPr lang="en-US" sz="3200" b="1" cap="small" dirty="0">
                <a:latin typeface="+mn-lt"/>
                <a:cs typeface="Andalus" panose="02020603050405020304" pitchFamily="18" charset="-78"/>
              </a:rPr>
              <a:t>    </a:t>
            </a:r>
            <a:r>
              <a:rPr lang="en-US" sz="3200" b="1" cap="small" dirty="0">
                <a:latin typeface="+mn-lt"/>
                <a:cs typeface="Andalus" panose="02020603050405020304" pitchFamily="18" charset="-78"/>
                <a:hlinkClick r:id="rId8"/>
              </a:rPr>
              <a:t>Hhassan@nu.edu.eg</a:t>
            </a:r>
            <a:r>
              <a:rPr lang="en-US" sz="3200" b="1" cap="small" dirty="0">
                <a:latin typeface="+mn-lt"/>
                <a:cs typeface="Andalus" panose="02020603050405020304" pitchFamily="18" charset="-78"/>
              </a:rPr>
              <a:t> </a:t>
            </a:r>
          </a:p>
          <a:p>
            <a:pPr defTabSz="5439655"/>
            <a:endParaRPr lang="en-US" sz="3200" dirty="0"/>
          </a:p>
        </p:txBody>
      </p:sp>
      <p:pic>
        <p:nvPicPr>
          <p:cNvPr id="47"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659785" y="30621674"/>
            <a:ext cx="1787599" cy="1241911"/>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78957" y="8780"/>
            <a:ext cx="4446473" cy="3089128"/>
          </a:xfrm>
          <a:prstGeom prst="rect">
            <a:avLst/>
          </a:prstGeom>
        </p:spPr>
      </p:pic>
      <p:grpSp>
        <p:nvGrpSpPr>
          <p:cNvPr id="22" name="Group 21">
            <a:extLst>
              <a:ext uri="{FF2B5EF4-FFF2-40B4-BE49-F238E27FC236}">
                <a16:creationId xmlns:a16="http://schemas.microsoft.com/office/drawing/2014/main" id="{4BEA7F70-BB46-4762-AF4F-BAE225E59480}"/>
              </a:ext>
            </a:extLst>
          </p:cNvPr>
          <p:cNvGrpSpPr/>
          <p:nvPr/>
        </p:nvGrpSpPr>
        <p:grpSpPr>
          <a:xfrm>
            <a:off x="11257680" y="27414494"/>
            <a:ext cx="13629066" cy="4501185"/>
            <a:chOff x="11234831" y="22482200"/>
            <a:chExt cx="13629066" cy="4501185"/>
          </a:xfrm>
        </p:grpSpPr>
        <p:sp>
          <p:nvSpPr>
            <p:cNvPr id="215" name="TextBox 214"/>
            <p:cNvSpPr txBox="1"/>
            <p:nvPr/>
          </p:nvSpPr>
          <p:spPr>
            <a:xfrm>
              <a:off x="11234833" y="22482200"/>
              <a:ext cx="13629064"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Concept of Joystick</a:t>
              </a:r>
            </a:p>
          </p:txBody>
        </p:sp>
        <p:sp>
          <p:nvSpPr>
            <p:cNvPr id="54" name="Rectangle 53"/>
            <p:cNvSpPr/>
            <p:nvPr/>
          </p:nvSpPr>
          <p:spPr>
            <a:xfrm>
              <a:off x="11234831" y="23197733"/>
              <a:ext cx="8298681" cy="3785652"/>
            </a:xfrm>
            <a:prstGeom prst="rect">
              <a:avLst/>
            </a:prstGeom>
          </p:spPr>
          <p:txBody>
            <a:bodyPr wrap="square">
              <a:spAutoFit/>
            </a:bodyPr>
            <a:lstStyle/>
            <a:p>
              <a:r>
                <a:rPr lang="en-US" sz="3000" dirty="0"/>
                <a:t>Joystick is theoretically made up of two potentiometers which are connected to the analog inputs of the microcontroller (Arduino Mega). This joystick will have values from 0 to 1023.</a:t>
              </a:r>
            </a:p>
            <a:p>
              <a:pPr marL="857250" indent="-857250">
                <a:buFont typeface="+mj-lt"/>
                <a:buAutoNum type="romanLcPeriod"/>
              </a:pPr>
              <a:r>
                <a:rPr lang="en-US" sz="3000" dirty="0"/>
                <a:t>Value of the joystick on both axes (x-axis &amp; y-axis) is 512 when the joystick stays in the Centre position.</a:t>
              </a:r>
            </a:p>
          </p:txBody>
        </p:sp>
      </p:grpSp>
      <p:grpSp>
        <p:nvGrpSpPr>
          <p:cNvPr id="23" name="Group 22">
            <a:extLst>
              <a:ext uri="{FF2B5EF4-FFF2-40B4-BE49-F238E27FC236}">
                <a16:creationId xmlns:a16="http://schemas.microsoft.com/office/drawing/2014/main" id="{A0B724B4-BEAA-49F2-A5EE-7B7AA2858817}"/>
              </a:ext>
            </a:extLst>
          </p:cNvPr>
          <p:cNvGrpSpPr/>
          <p:nvPr/>
        </p:nvGrpSpPr>
        <p:grpSpPr>
          <a:xfrm>
            <a:off x="11133973" y="8968852"/>
            <a:ext cx="15087600" cy="5188905"/>
            <a:chOff x="11166294" y="8551140"/>
            <a:chExt cx="15087600" cy="5188905"/>
          </a:xfrm>
        </p:grpSpPr>
        <p:sp>
          <p:nvSpPr>
            <p:cNvPr id="51" name="Rectangle 50"/>
            <p:cNvSpPr/>
            <p:nvPr/>
          </p:nvSpPr>
          <p:spPr>
            <a:xfrm>
              <a:off x="11166294" y="9492728"/>
              <a:ext cx="15087600" cy="4247317"/>
            </a:xfrm>
            <a:prstGeom prst="rect">
              <a:avLst/>
            </a:prstGeom>
          </p:spPr>
          <p:txBody>
            <a:bodyPr wrap="square">
              <a:spAutoFit/>
            </a:bodyPr>
            <a:lstStyle/>
            <a:p>
              <a:pPr algn="just"/>
              <a:r>
                <a:rPr lang="en-US" sz="3000" dirty="0"/>
                <a:t>The overall design of this Robotic Infusion Stand consists of 2 layers of base, wheels, a stand with a joystick. In order to maximize the availability of the space, we installed  the Arduino Mega, L298N H bridge, breadboard on upper side of the first base. Below side of the first base is attached with a L-shape motor hubs, motors, 65mm wheels &amp; caster ball wheel. On the second base, we installed fours 3.5V Li-Ion batteries to make sure that the center of mass is located above the pivot point.  Then, a stand is placed on the first base connected through the second base with a hole in the middle of the base itself. Joystick is placed on the highest point of the Robotic Infusion Stand itself which is on the stand with a strip attached to the joystick.</a:t>
              </a:r>
            </a:p>
          </p:txBody>
        </p:sp>
        <p:sp>
          <p:nvSpPr>
            <p:cNvPr id="110" name="TextBox 109"/>
            <p:cNvSpPr txBox="1"/>
            <p:nvPr/>
          </p:nvSpPr>
          <p:spPr>
            <a:xfrm>
              <a:off x="11166296" y="8551140"/>
              <a:ext cx="6676187"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HARDWARE design : </a:t>
              </a:r>
            </a:p>
          </p:txBody>
        </p:sp>
      </p:grpSp>
      <p:sp>
        <p:nvSpPr>
          <p:cNvPr id="114" name="TextBox 113">
            <a:extLst>
              <a:ext uri="{FF2B5EF4-FFF2-40B4-BE49-F238E27FC236}">
                <a16:creationId xmlns:a16="http://schemas.microsoft.com/office/drawing/2014/main" id="{5493A4DD-6C07-40E2-9003-B44380CFEC39}"/>
              </a:ext>
            </a:extLst>
          </p:cNvPr>
          <p:cNvSpPr txBox="1"/>
          <p:nvPr/>
        </p:nvSpPr>
        <p:spPr>
          <a:xfrm>
            <a:off x="0" y="25054596"/>
            <a:ext cx="10162311" cy="1569660"/>
          </a:xfrm>
          <a:prstGeom prst="rect">
            <a:avLst/>
          </a:prstGeom>
          <a:noFill/>
          <a:ln>
            <a:noFill/>
          </a:ln>
        </p:spPr>
        <p:txBody>
          <a:bodyPr wrap="square" rtlCol="0">
            <a:spAutoFit/>
          </a:bodyPr>
          <a:lstStyle/>
          <a:p>
            <a:pPr algn="just"/>
            <a:r>
              <a:rPr lang="en-US" sz="2400" u="sng" dirty="0"/>
              <a:t>Abbreviations:</a:t>
            </a:r>
          </a:p>
          <a:p>
            <a:pPr algn="just"/>
            <a:r>
              <a:rPr lang="en-US" sz="2400" dirty="0" err="1"/>
              <a:t>vLsp</a:t>
            </a:r>
            <a:r>
              <a:rPr lang="en-US" sz="2400" dirty="0"/>
              <a:t>/</a:t>
            </a:r>
            <a:r>
              <a:rPr lang="en-US" sz="2400" dirty="0" err="1"/>
              <a:t>vRsp</a:t>
            </a:r>
            <a:r>
              <a:rPr lang="en-US" sz="2400" dirty="0"/>
              <a:t> = setpoint speed for motor left/right</a:t>
            </a:r>
          </a:p>
          <a:p>
            <a:pPr algn="just"/>
            <a:r>
              <a:rPr lang="en-US" sz="2400" dirty="0" err="1"/>
              <a:t>vLcurr</a:t>
            </a:r>
            <a:r>
              <a:rPr lang="en-US" sz="2400" dirty="0"/>
              <a:t>/</a:t>
            </a:r>
            <a:r>
              <a:rPr lang="en-US" sz="2400" dirty="0" err="1"/>
              <a:t>vRcurr</a:t>
            </a:r>
            <a:r>
              <a:rPr lang="en-US" sz="2400" dirty="0"/>
              <a:t> =  current motor speed left/right determined by encoder</a:t>
            </a:r>
          </a:p>
          <a:p>
            <a:pPr algn="just"/>
            <a:r>
              <a:rPr lang="en-US" sz="2400" dirty="0" err="1"/>
              <a:t>verrL</a:t>
            </a:r>
            <a:r>
              <a:rPr lang="en-US" sz="2400" dirty="0"/>
              <a:t> = error of motor speed left (</a:t>
            </a:r>
            <a:r>
              <a:rPr lang="en-US" sz="2400" dirty="0" err="1"/>
              <a:t>vLsp-vLcurr</a:t>
            </a:r>
            <a:r>
              <a:rPr lang="en-US" sz="2400" dirty="0"/>
              <a:t>)</a:t>
            </a:r>
          </a:p>
        </p:txBody>
      </p:sp>
      <p:grpSp>
        <p:nvGrpSpPr>
          <p:cNvPr id="9" name="Group 8">
            <a:extLst>
              <a:ext uri="{FF2B5EF4-FFF2-40B4-BE49-F238E27FC236}">
                <a16:creationId xmlns:a16="http://schemas.microsoft.com/office/drawing/2014/main" id="{3179AD37-A9B2-4329-B7A3-0C1B26B3B48D}"/>
              </a:ext>
            </a:extLst>
          </p:cNvPr>
          <p:cNvGrpSpPr/>
          <p:nvPr/>
        </p:nvGrpSpPr>
        <p:grpSpPr>
          <a:xfrm>
            <a:off x="77862" y="3217364"/>
            <a:ext cx="10515600" cy="11049463"/>
            <a:chOff x="77862" y="3217364"/>
            <a:chExt cx="59990006" cy="11049463"/>
          </a:xfrm>
        </p:grpSpPr>
        <p:sp>
          <p:nvSpPr>
            <p:cNvPr id="116" name="TextBox 115">
              <a:extLst>
                <a:ext uri="{FF2B5EF4-FFF2-40B4-BE49-F238E27FC236}">
                  <a16:creationId xmlns:a16="http://schemas.microsoft.com/office/drawing/2014/main" id="{77675E6A-9973-4D70-B898-9F8ABAB3B07D}"/>
                </a:ext>
              </a:extLst>
            </p:cNvPr>
            <p:cNvSpPr txBox="1"/>
            <p:nvPr/>
          </p:nvSpPr>
          <p:spPr>
            <a:xfrm>
              <a:off x="77862" y="3217364"/>
              <a:ext cx="3552576"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ABSTRACT</a:t>
              </a:r>
            </a:p>
          </p:txBody>
        </p:sp>
        <p:sp>
          <p:nvSpPr>
            <p:cNvPr id="117" name="Rectangle 116">
              <a:extLst>
                <a:ext uri="{FF2B5EF4-FFF2-40B4-BE49-F238E27FC236}">
                  <a16:creationId xmlns:a16="http://schemas.microsoft.com/office/drawing/2014/main" id="{E12EE113-9611-4AC6-A0E1-94878354D68A}"/>
                </a:ext>
              </a:extLst>
            </p:cNvPr>
            <p:cNvSpPr/>
            <p:nvPr/>
          </p:nvSpPr>
          <p:spPr>
            <a:xfrm>
              <a:off x="77862" y="4017867"/>
              <a:ext cx="59990006" cy="10248960"/>
            </a:xfrm>
            <a:prstGeom prst="rect">
              <a:avLst/>
            </a:prstGeom>
          </p:spPr>
          <p:txBody>
            <a:bodyPr wrap="square">
              <a:spAutoFit/>
            </a:bodyPr>
            <a:lstStyle/>
            <a:p>
              <a:pPr marL="0" indent="0" algn="just">
                <a:buNone/>
              </a:pPr>
              <a:r>
                <a:rPr lang="en-US" sz="3000" dirty="0"/>
                <a:t>Infusion Stand is one of the medical supportive tools in the field of biomedical that assist in holding and carrying medications to patients via intravenous injections. Mobilization of Infusion Stand from a place to another place is necessary not only for the patients itself but also for the nurses. Therefore, this leads to not only uneasiness but also inconvenience for both parties. Moreover, the massive size of the Infusion Stand also bring a feeling of irritation as it causes difficulty during maneuvering the Infusion Stand. Therefore, in order to improve the existing situation and current Infusion Stand in the market, we come out with a proposal to design and implement a Robotic Infusion Stand. This robotic Infusion Stand comprises two motors with 2 wheels &amp; a caster ball wheel, distance sensor, Arduino Mega as a microcontroller, joystick as an input of the robot and L298N H Bridge driver to control the rotation direction. The novelty of this robotic Infusion Stand is that, it will moving with an input given on the joystick by the strip reaction and try to follow the person who is in control of the strip. In order to make the robotic Infusion Stand stable, we implemented &amp; fine tuned a Proportional-Integral-Derivative controller so that it able to follow the person &amp; to avoid any obstacle.</a:t>
              </a:r>
            </a:p>
          </p:txBody>
        </p:sp>
      </p:grpSp>
      <p:sp>
        <p:nvSpPr>
          <p:cNvPr id="118" name="Rectangle 117">
            <a:extLst>
              <a:ext uri="{FF2B5EF4-FFF2-40B4-BE49-F238E27FC236}">
                <a16:creationId xmlns:a16="http://schemas.microsoft.com/office/drawing/2014/main" id="{165E0C56-2299-4B0D-962F-A37C4B5ACD27}"/>
              </a:ext>
            </a:extLst>
          </p:cNvPr>
          <p:cNvSpPr/>
          <p:nvPr/>
        </p:nvSpPr>
        <p:spPr>
          <a:xfrm>
            <a:off x="11166294" y="4189241"/>
            <a:ext cx="15087600" cy="4708981"/>
          </a:xfrm>
          <a:prstGeom prst="rect">
            <a:avLst/>
          </a:prstGeom>
        </p:spPr>
        <p:txBody>
          <a:bodyPr wrap="square">
            <a:spAutoFit/>
          </a:bodyPr>
          <a:lstStyle/>
          <a:p>
            <a:pPr marL="0" indent="0" algn="just">
              <a:buNone/>
            </a:pPr>
            <a:r>
              <a:rPr lang="en-US" sz="3000" dirty="0"/>
              <a:t>Infusion Stand is that not only used extensively in hospitals, clinics, physical practices but also in the supportive care provided in the home. Normally, a conventional Infusion Stand consists of a stand alone metal structure which includes a rod, a chassis which typically equipped with 3, 4 or 5 legs with and a wheels &amp; a hanger with one or more hooks at the upper part of the Infusion Stand. There are a lot of accessories that will be attached to the Infusion Stand such as bag of fluids like a water, medication &amp; blood, urinary hooks, temporary pacemakers, patient handles &amp; support trays. Meanwhile, robotic Infusion Stand is an improved version of existing Infusion Stand whereby it will moving with an input given due to the new elongation of the joystick, which influence by the strip reaction.  </a:t>
            </a:r>
          </a:p>
        </p:txBody>
      </p:sp>
      <p:grpSp>
        <p:nvGrpSpPr>
          <p:cNvPr id="15" name="Group 14">
            <a:extLst>
              <a:ext uri="{FF2B5EF4-FFF2-40B4-BE49-F238E27FC236}">
                <a16:creationId xmlns:a16="http://schemas.microsoft.com/office/drawing/2014/main" id="{F3C16FDE-8732-44E1-8220-B794227CED46}"/>
              </a:ext>
            </a:extLst>
          </p:cNvPr>
          <p:cNvGrpSpPr/>
          <p:nvPr/>
        </p:nvGrpSpPr>
        <p:grpSpPr>
          <a:xfrm>
            <a:off x="-19263" y="14359095"/>
            <a:ext cx="10648092" cy="4177756"/>
            <a:chOff x="-19263" y="14359095"/>
            <a:chExt cx="10648092" cy="4177756"/>
          </a:xfrm>
        </p:grpSpPr>
        <p:sp>
          <p:nvSpPr>
            <p:cNvPr id="119" name="TextBox 118">
              <a:extLst>
                <a:ext uri="{FF2B5EF4-FFF2-40B4-BE49-F238E27FC236}">
                  <a16:creationId xmlns:a16="http://schemas.microsoft.com/office/drawing/2014/main" id="{A1F3E70F-C5AD-480B-9C38-8D07645BE77E}"/>
                </a:ext>
              </a:extLst>
            </p:cNvPr>
            <p:cNvSpPr txBox="1"/>
            <p:nvPr/>
          </p:nvSpPr>
          <p:spPr>
            <a:xfrm>
              <a:off x="-19263" y="14359095"/>
              <a:ext cx="4089818" cy="861774"/>
            </a:xfrm>
            <a:prstGeom prst="rect">
              <a:avLst/>
            </a:prstGeom>
            <a:noFill/>
          </p:spPr>
          <p:txBody>
            <a:bodyPr wrap="square" rtlCol="0">
              <a:spAutoFit/>
            </a:bodyPr>
            <a:lstStyle/>
            <a:p>
              <a:r>
                <a:rPr lang="en-US" sz="5000" b="1" u="sng" cap="small" dirty="0">
                  <a:effectLst>
                    <a:outerShdw blurRad="38100" dist="38100" dir="2700000" algn="tl">
                      <a:srgbClr val="DDDDDD"/>
                    </a:outerShdw>
                  </a:effectLst>
                  <a:latin typeface="Garamond" pitchFamily="18" charset="0"/>
                </a:rPr>
                <a:t>OBJECTIVE</a:t>
              </a:r>
            </a:p>
          </p:txBody>
        </p:sp>
        <p:sp>
          <p:nvSpPr>
            <p:cNvPr id="120" name="Rectangle 119">
              <a:extLst>
                <a:ext uri="{FF2B5EF4-FFF2-40B4-BE49-F238E27FC236}">
                  <a16:creationId xmlns:a16="http://schemas.microsoft.com/office/drawing/2014/main" id="{C2071271-2225-474D-BD40-E4CF2B02015D}"/>
                </a:ext>
              </a:extLst>
            </p:cNvPr>
            <p:cNvSpPr/>
            <p:nvPr/>
          </p:nvSpPr>
          <p:spPr>
            <a:xfrm>
              <a:off x="113229" y="15212864"/>
              <a:ext cx="10515600" cy="3323987"/>
            </a:xfrm>
            <a:prstGeom prst="rect">
              <a:avLst/>
            </a:prstGeom>
          </p:spPr>
          <p:txBody>
            <a:bodyPr wrap="square">
              <a:spAutoFit/>
            </a:bodyPr>
            <a:lstStyle/>
            <a:p>
              <a:pPr marL="0" indent="0" algn="just">
                <a:buNone/>
              </a:pPr>
              <a:r>
                <a:rPr lang="en-US" sz="3000" dirty="0"/>
                <a:t>There are several objectives for this particular project which are described as follows:</a:t>
              </a:r>
            </a:p>
            <a:p>
              <a:pPr marL="571500" indent="-571500" algn="just">
                <a:buFont typeface="+mj-lt"/>
                <a:buAutoNum type="romanLcPeriod"/>
              </a:pPr>
              <a:r>
                <a:rPr lang="en-US" sz="3000" dirty="0"/>
                <a:t>To design and manufacture a Robotic Infusion Stand that tether to the patient and  able to maneuver with a given direction.</a:t>
              </a:r>
            </a:p>
            <a:p>
              <a:pPr marL="571500" indent="-571500" algn="just">
                <a:buFont typeface="+mj-lt"/>
                <a:buAutoNum type="romanLcPeriod"/>
              </a:pPr>
              <a:r>
                <a:rPr lang="en-US" sz="3000" dirty="0"/>
                <a:t>To implement a PID controller in order to follow the person &amp; to avoid any obstacle.</a:t>
              </a:r>
            </a:p>
          </p:txBody>
        </p:sp>
      </p:grpSp>
      <p:sp>
        <p:nvSpPr>
          <p:cNvPr id="122" name="TextBox 121">
            <a:extLst>
              <a:ext uri="{FF2B5EF4-FFF2-40B4-BE49-F238E27FC236}">
                <a16:creationId xmlns:a16="http://schemas.microsoft.com/office/drawing/2014/main" id="{AA128161-D6A2-4101-9B69-498541ACEBFB}"/>
              </a:ext>
            </a:extLst>
          </p:cNvPr>
          <p:cNvSpPr txBox="1"/>
          <p:nvPr/>
        </p:nvSpPr>
        <p:spPr>
          <a:xfrm>
            <a:off x="157136" y="18704463"/>
            <a:ext cx="6988452"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CONTROL CONCEPT </a:t>
            </a:r>
          </a:p>
        </p:txBody>
      </p:sp>
      <p:pic>
        <p:nvPicPr>
          <p:cNvPr id="11" name="Picture 10">
            <a:extLst>
              <a:ext uri="{FF2B5EF4-FFF2-40B4-BE49-F238E27FC236}">
                <a16:creationId xmlns:a16="http://schemas.microsoft.com/office/drawing/2014/main" id="{EAA4D29F-0F1A-4226-AC49-94F439190174}"/>
              </a:ext>
            </a:extLst>
          </p:cNvPr>
          <p:cNvPicPr>
            <a:picLocks noChangeAspect="1"/>
          </p:cNvPicPr>
          <p:nvPr/>
        </p:nvPicPr>
        <p:blipFill>
          <a:blip r:embed="rId11"/>
          <a:stretch>
            <a:fillRect/>
          </a:stretch>
        </p:blipFill>
        <p:spPr>
          <a:xfrm>
            <a:off x="183255" y="19566647"/>
            <a:ext cx="8742422" cy="5072312"/>
          </a:xfrm>
          <a:prstGeom prst="rect">
            <a:avLst/>
          </a:prstGeom>
        </p:spPr>
      </p:pic>
      <p:sp>
        <p:nvSpPr>
          <p:cNvPr id="123" name="TextBox 122">
            <a:extLst>
              <a:ext uri="{FF2B5EF4-FFF2-40B4-BE49-F238E27FC236}">
                <a16:creationId xmlns:a16="http://schemas.microsoft.com/office/drawing/2014/main" id="{66238CDE-2530-42F1-9245-70027601F2C3}"/>
              </a:ext>
            </a:extLst>
          </p:cNvPr>
          <p:cNvSpPr txBox="1"/>
          <p:nvPr/>
        </p:nvSpPr>
        <p:spPr>
          <a:xfrm>
            <a:off x="77862" y="26697825"/>
            <a:ext cx="7354899" cy="861774"/>
          </a:xfrm>
          <a:prstGeom prst="rect">
            <a:avLst/>
          </a:prstGeom>
          <a:noFill/>
        </p:spPr>
        <p:txBody>
          <a:bodyPr wrap="none" rtlCol="0">
            <a:spAutoFit/>
          </a:bodyPr>
          <a:lstStyle/>
          <a:p>
            <a:r>
              <a:rPr lang="en-US" sz="5000" b="1" u="sng" cap="small" dirty="0">
                <a:effectLst>
                  <a:outerShdw blurRad="38100" dist="38100" dir="2700000" algn="tl">
                    <a:srgbClr val="DDDDDD"/>
                  </a:outerShdw>
                </a:effectLst>
                <a:latin typeface="Garamond" pitchFamily="18" charset="0"/>
              </a:rPr>
              <a:t>SCHEMATIC DIAGRAM</a:t>
            </a:r>
          </a:p>
        </p:txBody>
      </p:sp>
      <p:pic>
        <p:nvPicPr>
          <p:cNvPr id="12" name="Picture 11">
            <a:extLst>
              <a:ext uri="{FF2B5EF4-FFF2-40B4-BE49-F238E27FC236}">
                <a16:creationId xmlns:a16="http://schemas.microsoft.com/office/drawing/2014/main" id="{C4721A31-373C-44B0-A2E8-F5212FB1D621}"/>
              </a:ext>
            </a:extLst>
          </p:cNvPr>
          <p:cNvPicPr>
            <a:picLocks noChangeAspect="1"/>
          </p:cNvPicPr>
          <p:nvPr/>
        </p:nvPicPr>
        <p:blipFill>
          <a:blip r:embed="rId12"/>
          <a:stretch>
            <a:fillRect/>
          </a:stretch>
        </p:blipFill>
        <p:spPr>
          <a:xfrm>
            <a:off x="314436" y="27706738"/>
            <a:ext cx="10051740" cy="4667804"/>
          </a:xfrm>
          <a:prstGeom prst="rect">
            <a:avLst/>
          </a:prstGeom>
        </p:spPr>
      </p:pic>
      <p:pic>
        <p:nvPicPr>
          <p:cNvPr id="111" name="Picture 110">
            <a:extLst>
              <a:ext uri="{FF2B5EF4-FFF2-40B4-BE49-F238E27FC236}">
                <a16:creationId xmlns:a16="http://schemas.microsoft.com/office/drawing/2014/main" id="{27E14638-AAA6-427B-BB14-97CFB509816F}"/>
              </a:ext>
            </a:extLst>
          </p:cNvPr>
          <p:cNvPicPr>
            <a:picLocks noChangeAspect="1"/>
          </p:cNvPicPr>
          <p:nvPr/>
        </p:nvPicPr>
        <p:blipFill rotWithShape="1">
          <a:blip r:embed="rId13">
            <a:extLst>
              <a:ext uri="{28A0092B-C50C-407E-A947-70E740481C1C}">
                <a14:useLocalDpi xmlns:a14="http://schemas.microsoft.com/office/drawing/2010/main" val="0"/>
              </a:ext>
            </a:extLst>
          </a:blip>
          <a:srcRect l="11160" t="8061" r="10834" b="23261"/>
          <a:stretch/>
        </p:blipFill>
        <p:spPr>
          <a:xfrm rot="16200000">
            <a:off x="15514599" y="15343783"/>
            <a:ext cx="4259526" cy="2484887"/>
          </a:xfrm>
          <a:prstGeom prst="rect">
            <a:avLst/>
          </a:prstGeom>
        </p:spPr>
      </p:pic>
      <p:pic>
        <p:nvPicPr>
          <p:cNvPr id="112" name="Picture 111">
            <a:extLst>
              <a:ext uri="{FF2B5EF4-FFF2-40B4-BE49-F238E27FC236}">
                <a16:creationId xmlns:a16="http://schemas.microsoft.com/office/drawing/2014/main" id="{A81E8984-E6F4-4612-92C7-93BE4B152DF6}"/>
              </a:ext>
            </a:extLst>
          </p:cNvPr>
          <p:cNvPicPr>
            <a:picLocks noChangeAspect="1"/>
          </p:cNvPicPr>
          <p:nvPr/>
        </p:nvPicPr>
        <p:blipFill rotWithShape="1">
          <a:blip r:embed="rId14">
            <a:extLst>
              <a:ext uri="{28A0092B-C50C-407E-A947-70E740481C1C}">
                <a14:useLocalDpi xmlns:a14="http://schemas.microsoft.com/office/drawing/2010/main" val="0"/>
              </a:ext>
            </a:extLst>
          </a:blip>
          <a:srcRect l="33610" t="3906" r="35074" b="4670"/>
          <a:stretch/>
        </p:blipFill>
        <p:spPr>
          <a:xfrm>
            <a:off x="13953848" y="14456464"/>
            <a:ext cx="2182619" cy="4222159"/>
          </a:xfrm>
          <a:prstGeom prst="rect">
            <a:avLst/>
          </a:prstGeom>
        </p:spPr>
      </p:pic>
      <p:pic>
        <p:nvPicPr>
          <p:cNvPr id="113" name="Picture 112">
            <a:extLst>
              <a:ext uri="{FF2B5EF4-FFF2-40B4-BE49-F238E27FC236}">
                <a16:creationId xmlns:a16="http://schemas.microsoft.com/office/drawing/2014/main" id="{A1804606-515E-47E5-9B36-9ABF1AA2EAF6}"/>
              </a:ext>
            </a:extLst>
          </p:cNvPr>
          <p:cNvPicPr>
            <a:picLocks noChangeAspect="1"/>
          </p:cNvPicPr>
          <p:nvPr/>
        </p:nvPicPr>
        <p:blipFill rotWithShape="1">
          <a:blip r:embed="rId15">
            <a:extLst>
              <a:ext uri="{28A0092B-C50C-407E-A947-70E740481C1C}">
                <a14:useLocalDpi xmlns:a14="http://schemas.microsoft.com/office/drawing/2010/main" val="0"/>
              </a:ext>
            </a:extLst>
          </a:blip>
          <a:srcRect l="10870" t="13304" r="10834" b="18669"/>
          <a:stretch/>
        </p:blipFill>
        <p:spPr>
          <a:xfrm rot="5400000">
            <a:off x="10361959" y="15305968"/>
            <a:ext cx="4222159" cy="2430716"/>
          </a:xfrm>
          <a:prstGeom prst="rect">
            <a:avLst/>
          </a:prstGeom>
        </p:spPr>
      </p:pic>
      <p:pic>
        <p:nvPicPr>
          <p:cNvPr id="125" name="Picture 124">
            <a:extLst>
              <a:ext uri="{FF2B5EF4-FFF2-40B4-BE49-F238E27FC236}">
                <a16:creationId xmlns:a16="http://schemas.microsoft.com/office/drawing/2014/main" id="{BBF9E6AB-5C19-4768-ACEB-118E03B256F1}"/>
              </a:ext>
            </a:extLst>
          </p:cNvPr>
          <p:cNvPicPr>
            <a:picLocks noChangeAspect="1"/>
          </p:cNvPicPr>
          <p:nvPr/>
        </p:nvPicPr>
        <p:blipFill rotWithShape="1">
          <a:blip r:embed="rId16">
            <a:extLst>
              <a:ext uri="{28A0092B-C50C-407E-A947-70E740481C1C}">
                <a14:useLocalDpi xmlns:a14="http://schemas.microsoft.com/office/drawing/2010/main" val="0"/>
              </a:ext>
            </a:extLst>
          </a:blip>
          <a:srcRect l="25217" t="3905" r="25652" b="12325"/>
          <a:stretch/>
        </p:blipFill>
        <p:spPr>
          <a:xfrm rot="16200000">
            <a:off x="19380958" y="14177136"/>
            <a:ext cx="4304181" cy="4862833"/>
          </a:xfrm>
          <a:prstGeom prst="rect">
            <a:avLst/>
          </a:prstGeom>
        </p:spPr>
      </p:pic>
      <p:pic>
        <p:nvPicPr>
          <p:cNvPr id="17" name="Picture 16">
            <a:extLst>
              <a:ext uri="{FF2B5EF4-FFF2-40B4-BE49-F238E27FC236}">
                <a16:creationId xmlns:a16="http://schemas.microsoft.com/office/drawing/2014/main" id="{F628193C-44DA-40AB-A6BA-C37BB676D0F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923114" y="4413595"/>
            <a:ext cx="9283582" cy="4056144"/>
          </a:xfrm>
          <a:prstGeom prst="rect">
            <a:avLst/>
          </a:prstGeom>
        </p:spPr>
      </p:pic>
      <p:pic>
        <p:nvPicPr>
          <p:cNvPr id="19" name="Picture 18">
            <a:extLst>
              <a:ext uri="{FF2B5EF4-FFF2-40B4-BE49-F238E27FC236}">
                <a16:creationId xmlns:a16="http://schemas.microsoft.com/office/drawing/2014/main" id="{C2810F30-06B4-4BB4-A0ED-80DAFB0B877C}"/>
              </a:ext>
            </a:extLst>
          </p:cNvPr>
          <p:cNvPicPr>
            <a:picLocks noChangeAspect="1"/>
          </p:cNvPicPr>
          <p:nvPr/>
        </p:nvPicPr>
        <p:blipFill rotWithShape="1">
          <a:blip r:embed="rId18">
            <a:extLst>
              <a:ext uri="{28A0092B-C50C-407E-A947-70E740481C1C}">
                <a14:useLocalDpi xmlns:a14="http://schemas.microsoft.com/office/drawing/2010/main" val="0"/>
              </a:ext>
            </a:extLst>
          </a:blip>
          <a:srcRect l="11367" t="21788" r="8217" b="8455"/>
          <a:stretch/>
        </p:blipFill>
        <p:spPr>
          <a:xfrm>
            <a:off x="26994315" y="9400327"/>
            <a:ext cx="9283582" cy="5033153"/>
          </a:xfrm>
          <a:prstGeom prst="rect">
            <a:avLst/>
          </a:prstGeom>
        </p:spPr>
      </p:pic>
      <p:pic>
        <p:nvPicPr>
          <p:cNvPr id="21" name="Picture 20">
            <a:extLst>
              <a:ext uri="{FF2B5EF4-FFF2-40B4-BE49-F238E27FC236}">
                <a16:creationId xmlns:a16="http://schemas.microsoft.com/office/drawing/2014/main" id="{17C2B350-EB38-4FE3-94DD-3D6F820AF15C}"/>
              </a:ext>
            </a:extLst>
          </p:cNvPr>
          <p:cNvPicPr>
            <a:picLocks noChangeAspect="1"/>
          </p:cNvPicPr>
          <p:nvPr/>
        </p:nvPicPr>
        <p:blipFill rotWithShape="1">
          <a:blip r:embed="rId19">
            <a:extLst>
              <a:ext uri="{28A0092B-C50C-407E-A947-70E740481C1C}">
                <a14:useLocalDpi xmlns:a14="http://schemas.microsoft.com/office/drawing/2010/main" val="0"/>
              </a:ext>
            </a:extLst>
          </a:blip>
          <a:srcRect l="7958" r="7267"/>
          <a:stretch/>
        </p:blipFill>
        <p:spPr>
          <a:xfrm>
            <a:off x="26867989" y="15268572"/>
            <a:ext cx="9281160" cy="4783363"/>
          </a:xfrm>
          <a:prstGeom prst="rect">
            <a:avLst/>
          </a:prstGeom>
        </p:spPr>
      </p:pic>
      <p:sp>
        <p:nvSpPr>
          <p:cNvPr id="127" name="TextBox 126">
            <a:extLst>
              <a:ext uri="{FF2B5EF4-FFF2-40B4-BE49-F238E27FC236}">
                <a16:creationId xmlns:a16="http://schemas.microsoft.com/office/drawing/2014/main" id="{C3D06BFF-6EC2-43CB-B9AD-75AF017D853B}"/>
              </a:ext>
            </a:extLst>
          </p:cNvPr>
          <p:cNvSpPr txBox="1"/>
          <p:nvPr/>
        </p:nvSpPr>
        <p:spPr>
          <a:xfrm>
            <a:off x="0" y="24489019"/>
            <a:ext cx="8571146" cy="523220"/>
          </a:xfrm>
          <a:prstGeom prst="rect">
            <a:avLst/>
          </a:prstGeom>
          <a:noFill/>
        </p:spPr>
        <p:txBody>
          <a:bodyPr wrap="square" rtlCol="0">
            <a:spAutoFit/>
          </a:bodyPr>
          <a:lstStyle/>
          <a:p>
            <a:pPr algn="ctr"/>
            <a:r>
              <a:rPr lang="en-US" sz="2800" b="1" i="1" dirty="0">
                <a:latin typeface="Calibri" panose="020F0502020204030204" pitchFamily="34" charset="0"/>
              </a:rPr>
              <a:t>Figure 1: Evolvement of  automation control systems</a:t>
            </a:r>
            <a:endParaRPr lang="en-US" sz="2800" i="1" baseline="-25000" dirty="0">
              <a:latin typeface="Calibri" panose="020F0502020204030204" pitchFamily="34" charset="0"/>
            </a:endParaRPr>
          </a:p>
        </p:txBody>
      </p:sp>
      <p:sp>
        <p:nvSpPr>
          <p:cNvPr id="128" name="TextBox 127">
            <a:extLst>
              <a:ext uri="{FF2B5EF4-FFF2-40B4-BE49-F238E27FC236}">
                <a16:creationId xmlns:a16="http://schemas.microsoft.com/office/drawing/2014/main" id="{7D3E11F7-4BE4-4AEE-B761-1C97BFF8C190}"/>
              </a:ext>
            </a:extLst>
          </p:cNvPr>
          <p:cNvSpPr txBox="1"/>
          <p:nvPr/>
        </p:nvSpPr>
        <p:spPr>
          <a:xfrm>
            <a:off x="-215019" y="32374542"/>
            <a:ext cx="9001183" cy="523220"/>
          </a:xfrm>
          <a:prstGeom prst="rect">
            <a:avLst/>
          </a:prstGeom>
          <a:noFill/>
        </p:spPr>
        <p:txBody>
          <a:bodyPr wrap="square" rtlCol="0">
            <a:spAutoFit/>
          </a:bodyPr>
          <a:lstStyle/>
          <a:p>
            <a:pPr algn="ctr"/>
            <a:r>
              <a:rPr lang="en-US" sz="2800" b="1" i="1" dirty="0">
                <a:latin typeface="Calibri" panose="020F0502020204030204" pitchFamily="34" charset="0"/>
              </a:rPr>
              <a:t>Figure 2: Schematic diagram of Robotic Infusion Stand</a:t>
            </a:r>
            <a:endParaRPr lang="en-US" sz="2800" i="1" baseline="-25000" dirty="0">
              <a:latin typeface="Calibri" panose="020F0502020204030204" pitchFamily="34" charset="0"/>
            </a:endParaRPr>
          </a:p>
        </p:txBody>
      </p:sp>
      <p:pic>
        <p:nvPicPr>
          <p:cNvPr id="29" name="Picture 28">
            <a:extLst>
              <a:ext uri="{FF2B5EF4-FFF2-40B4-BE49-F238E27FC236}">
                <a16:creationId xmlns:a16="http://schemas.microsoft.com/office/drawing/2014/main" id="{B547EC94-7B13-47F9-A27C-2D8528A84AA1}"/>
              </a:ext>
            </a:extLst>
          </p:cNvPr>
          <p:cNvPicPr>
            <a:picLocks noChangeAspect="1"/>
          </p:cNvPicPr>
          <p:nvPr/>
        </p:nvPicPr>
        <p:blipFill rotWithShape="1">
          <a:blip r:embed="rId20">
            <a:extLst>
              <a:ext uri="{28A0092B-C50C-407E-A947-70E740481C1C}">
                <a14:useLocalDpi xmlns:a14="http://schemas.microsoft.com/office/drawing/2010/main" val="0"/>
              </a:ext>
            </a:extLst>
          </a:blip>
          <a:srcRect l="27023" t="4090" r="44102" b="8293"/>
          <a:stretch/>
        </p:blipFill>
        <p:spPr>
          <a:xfrm>
            <a:off x="11191977" y="19246515"/>
            <a:ext cx="4547190" cy="7761170"/>
          </a:xfrm>
          <a:prstGeom prst="rect">
            <a:avLst/>
          </a:prstGeom>
        </p:spPr>
      </p:pic>
      <p:pic>
        <p:nvPicPr>
          <p:cNvPr id="129" name="Picture 128">
            <a:extLst>
              <a:ext uri="{FF2B5EF4-FFF2-40B4-BE49-F238E27FC236}">
                <a16:creationId xmlns:a16="http://schemas.microsoft.com/office/drawing/2014/main" id="{ED5F1285-CFF9-4F77-8F8B-7400928B2357}"/>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t="9974" b="35448"/>
          <a:stretch/>
        </p:blipFill>
        <p:spPr>
          <a:xfrm>
            <a:off x="15903779" y="19303634"/>
            <a:ext cx="5109855" cy="3718481"/>
          </a:xfrm>
          <a:prstGeom prst="rect">
            <a:avLst/>
          </a:prstGeom>
        </p:spPr>
      </p:pic>
      <p:pic>
        <p:nvPicPr>
          <p:cNvPr id="34" name="Picture 33">
            <a:extLst>
              <a:ext uri="{FF2B5EF4-FFF2-40B4-BE49-F238E27FC236}">
                <a16:creationId xmlns:a16="http://schemas.microsoft.com/office/drawing/2014/main" id="{C1D21C56-B7CD-4B7C-9E75-6321C3877E5E}"/>
              </a:ext>
            </a:extLst>
          </p:cNvPr>
          <p:cNvPicPr>
            <a:picLocks noChangeAspect="1"/>
          </p:cNvPicPr>
          <p:nvPr/>
        </p:nvPicPr>
        <p:blipFill>
          <a:blip r:embed="rId22"/>
          <a:stretch>
            <a:fillRect/>
          </a:stretch>
        </p:blipFill>
        <p:spPr>
          <a:xfrm>
            <a:off x="15948558" y="23428924"/>
            <a:ext cx="3976729" cy="3824946"/>
          </a:xfrm>
          <a:prstGeom prst="rect">
            <a:avLst/>
          </a:prstGeom>
        </p:spPr>
      </p:pic>
      <p:sp>
        <p:nvSpPr>
          <p:cNvPr id="131" name="TextBox 130">
            <a:extLst>
              <a:ext uri="{FF2B5EF4-FFF2-40B4-BE49-F238E27FC236}">
                <a16:creationId xmlns:a16="http://schemas.microsoft.com/office/drawing/2014/main" id="{F7AD243C-DD10-4100-84CF-A25CC10AF0B5}"/>
              </a:ext>
            </a:extLst>
          </p:cNvPr>
          <p:cNvSpPr txBox="1"/>
          <p:nvPr/>
        </p:nvSpPr>
        <p:spPr>
          <a:xfrm>
            <a:off x="11984656" y="18568100"/>
            <a:ext cx="807050" cy="523220"/>
          </a:xfrm>
          <a:prstGeom prst="rect">
            <a:avLst/>
          </a:prstGeom>
          <a:noFill/>
        </p:spPr>
        <p:txBody>
          <a:bodyPr wrap="square" rtlCol="0">
            <a:spAutoFit/>
          </a:bodyPr>
          <a:lstStyle/>
          <a:p>
            <a:pPr algn="ctr"/>
            <a:r>
              <a:rPr lang="en-US" sz="2800" i="1" dirty="0">
                <a:latin typeface="Calibri" panose="020F0502020204030204" pitchFamily="34" charset="0"/>
              </a:rPr>
              <a:t>3(a)</a:t>
            </a:r>
            <a:endParaRPr lang="en-US" sz="2800" i="1" baseline="-25000" dirty="0">
              <a:latin typeface="Calibri" panose="020F0502020204030204" pitchFamily="34" charset="0"/>
            </a:endParaRPr>
          </a:p>
        </p:txBody>
      </p:sp>
      <p:sp>
        <p:nvSpPr>
          <p:cNvPr id="132" name="TextBox 131">
            <a:extLst>
              <a:ext uri="{FF2B5EF4-FFF2-40B4-BE49-F238E27FC236}">
                <a16:creationId xmlns:a16="http://schemas.microsoft.com/office/drawing/2014/main" id="{7E7BBFD7-9EE9-42C6-B977-69EB4547D7F6}"/>
              </a:ext>
            </a:extLst>
          </p:cNvPr>
          <p:cNvSpPr txBox="1"/>
          <p:nvPr/>
        </p:nvSpPr>
        <p:spPr>
          <a:xfrm>
            <a:off x="14528707" y="18608497"/>
            <a:ext cx="807050" cy="523220"/>
          </a:xfrm>
          <a:prstGeom prst="rect">
            <a:avLst/>
          </a:prstGeom>
          <a:noFill/>
        </p:spPr>
        <p:txBody>
          <a:bodyPr wrap="square" rtlCol="0">
            <a:spAutoFit/>
          </a:bodyPr>
          <a:lstStyle/>
          <a:p>
            <a:pPr algn="ctr"/>
            <a:r>
              <a:rPr lang="en-US" sz="2800" i="1" dirty="0">
                <a:latin typeface="Calibri" panose="020F0502020204030204" pitchFamily="34" charset="0"/>
              </a:rPr>
              <a:t>3(b)</a:t>
            </a:r>
            <a:endParaRPr lang="en-US" sz="2800" i="1" baseline="-25000" dirty="0">
              <a:latin typeface="Calibri" panose="020F0502020204030204" pitchFamily="34" charset="0"/>
            </a:endParaRPr>
          </a:p>
        </p:txBody>
      </p:sp>
      <p:sp>
        <p:nvSpPr>
          <p:cNvPr id="133" name="TextBox 132">
            <a:extLst>
              <a:ext uri="{FF2B5EF4-FFF2-40B4-BE49-F238E27FC236}">
                <a16:creationId xmlns:a16="http://schemas.microsoft.com/office/drawing/2014/main" id="{16925580-0427-42D8-A170-E36C31E950E9}"/>
              </a:ext>
            </a:extLst>
          </p:cNvPr>
          <p:cNvSpPr txBox="1"/>
          <p:nvPr/>
        </p:nvSpPr>
        <p:spPr>
          <a:xfrm>
            <a:off x="17129873" y="18626617"/>
            <a:ext cx="807050" cy="523220"/>
          </a:xfrm>
          <a:prstGeom prst="rect">
            <a:avLst/>
          </a:prstGeom>
          <a:noFill/>
        </p:spPr>
        <p:txBody>
          <a:bodyPr wrap="square" rtlCol="0">
            <a:spAutoFit/>
          </a:bodyPr>
          <a:lstStyle/>
          <a:p>
            <a:pPr algn="ctr"/>
            <a:r>
              <a:rPr lang="en-US" sz="2800" i="1" dirty="0">
                <a:latin typeface="Calibri" panose="020F0502020204030204" pitchFamily="34" charset="0"/>
              </a:rPr>
              <a:t>3(c)</a:t>
            </a:r>
            <a:endParaRPr lang="en-US" sz="2800" i="1" baseline="-25000" dirty="0">
              <a:latin typeface="Calibri" panose="020F0502020204030204" pitchFamily="34" charset="0"/>
            </a:endParaRPr>
          </a:p>
        </p:txBody>
      </p:sp>
      <p:sp>
        <p:nvSpPr>
          <p:cNvPr id="134" name="TextBox 133">
            <a:extLst>
              <a:ext uri="{FF2B5EF4-FFF2-40B4-BE49-F238E27FC236}">
                <a16:creationId xmlns:a16="http://schemas.microsoft.com/office/drawing/2014/main" id="{F487703B-96D8-4256-AC12-2525F5326934}"/>
              </a:ext>
            </a:extLst>
          </p:cNvPr>
          <p:cNvSpPr txBox="1"/>
          <p:nvPr/>
        </p:nvSpPr>
        <p:spPr>
          <a:xfrm>
            <a:off x="20964661" y="18625219"/>
            <a:ext cx="807050" cy="523220"/>
          </a:xfrm>
          <a:prstGeom prst="rect">
            <a:avLst/>
          </a:prstGeom>
          <a:noFill/>
        </p:spPr>
        <p:txBody>
          <a:bodyPr wrap="square" rtlCol="0">
            <a:spAutoFit/>
          </a:bodyPr>
          <a:lstStyle/>
          <a:p>
            <a:pPr algn="ctr"/>
            <a:r>
              <a:rPr lang="en-US" sz="2800" i="1" dirty="0">
                <a:latin typeface="Calibri" panose="020F0502020204030204" pitchFamily="34" charset="0"/>
              </a:rPr>
              <a:t>3(d)</a:t>
            </a:r>
            <a:endParaRPr lang="en-US" sz="2800" i="1" baseline="-25000" dirty="0">
              <a:latin typeface="Calibri" panose="020F0502020204030204" pitchFamily="34" charset="0"/>
            </a:endParaRPr>
          </a:p>
        </p:txBody>
      </p:sp>
      <p:sp>
        <p:nvSpPr>
          <p:cNvPr id="135" name="TextBox 134">
            <a:extLst>
              <a:ext uri="{FF2B5EF4-FFF2-40B4-BE49-F238E27FC236}">
                <a16:creationId xmlns:a16="http://schemas.microsoft.com/office/drawing/2014/main" id="{DA7C5309-0E22-4E96-B5A0-641C97FA0ADD}"/>
              </a:ext>
            </a:extLst>
          </p:cNvPr>
          <p:cNvSpPr txBox="1"/>
          <p:nvPr/>
        </p:nvSpPr>
        <p:spPr>
          <a:xfrm>
            <a:off x="13146798" y="26983171"/>
            <a:ext cx="807050" cy="523220"/>
          </a:xfrm>
          <a:prstGeom prst="rect">
            <a:avLst/>
          </a:prstGeom>
          <a:noFill/>
        </p:spPr>
        <p:txBody>
          <a:bodyPr wrap="square" rtlCol="0">
            <a:spAutoFit/>
          </a:bodyPr>
          <a:lstStyle/>
          <a:p>
            <a:pPr algn="ctr"/>
            <a:r>
              <a:rPr lang="en-US" sz="2800" i="1" dirty="0">
                <a:latin typeface="Calibri" panose="020F0502020204030204" pitchFamily="34" charset="0"/>
              </a:rPr>
              <a:t>4(a)</a:t>
            </a:r>
            <a:endParaRPr lang="en-US" sz="2800" i="1" baseline="-25000" dirty="0">
              <a:latin typeface="Calibri" panose="020F0502020204030204" pitchFamily="34" charset="0"/>
            </a:endParaRPr>
          </a:p>
        </p:txBody>
      </p:sp>
      <p:sp>
        <p:nvSpPr>
          <p:cNvPr id="136" name="TextBox 135">
            <a:extLst>
              <a:ext uri="{FF2B5EF4-FFF2-40B4-BE49-F238E27FC236}">
                <a16:creationId xmlns:a16="http://schemas.microsoft.com/office/drawing/2014/main" id="{D21AB4F5-BD7C-4D44-99A5-148797115413}"/>
              </a:ext>
            </a:extLst>
          </p:cNvPr>
          <p:cNvSpPr txBox="1"/>
          <p:nvPr/>
        </p:nvSpPr>
        <p:spPr>
          <a:xfrm>
            <a:off x="18005467" y="22943569"/>
            <a:ext cx="807050" cy="523220"/>
          </a:xfrm>
          <a:prstGeom prst="rect">
            <a:avLst/>
          </a:prstGeom>
          <a:noFill/>
        </p:spPr>
        <p:txBody>
          <a:bodyPr wrap="square" rtlCol="0">
            <a:spAutoFit/>
          </a:bodyPr>
          <a:lstStyle/>
          <a:p>
            <a:pPr algn="ctr"/>
            <a:r>
              <a:rPr lang="en-US" sz="2800" i="1" dirty="0">
                <a:latin typeface="Calibri" panose="020F0502020204030204" pitchFamily="34" charset="0"/>
              </a:rPr>
              <a:t>4(b)</a:t>
            </a:r>
            <a:endParaRPr lang="en-US" sz="2800" i="1" baseline="-25000" dirty="0">
              <a:latin typeface="Calibri" panose="020F0502020204030204" pitchFamily="34" charset="0"/>
            </a:endParaRPr>
          </a:p>
        </p:txBody>
      </p:sp>
      <p:sp>
        <p:nvSpPr>
          <p:cNvPr id="137" name="TextBox 136">
            <a:extLst>
              <a:ext uri="{FF2B5EF4-FFF2-40B4-BE49-F238E27FC236}">
                <a16:creationId xmlns:a16="http://schemas.microsoft.com/office/drawing/2014/main" id="{D0EAB105-A8B1-4016-90AE-AC9DAA135004}"/>
              </a:ext>
            </a:extLst>
          </p:cNvPr>
          <p:cNvSpPr txBox="1"/>
          <p:nvPr/>
        </p:nvSpPr>
        <p:spPr>
          <a:xfrm>
            <a:off x="17406637" y="27244781"/>
            <a:ext cx="807050" cy="523220"/>
          </a:xfrm>
          <a:prstGeom prst="rect">
            <a:avLst/>
          </a:prstGeom>
          <a:noFill/>
        </p:spPr>
        <p:txBody>
          <a:bodyPr wrap="square" rtlCol="0">
            <a:spAutoFit/>
          </a:bodyPr>
          <a:lstStyle/>
          <a:p>
            <a:pPr algn="ctr"/>
            <a:r>
              <a:rPr lang="en-US" sz="2800" i="1" dirty="0">
                <a:latin typeface="Calibri" panose="020F0502020204030204" pitchFamily="34" charset="0"/>
              </a:rPr>
              <a:t>4(c)</a:t>
            </a:r>
            <a:endParaRPr lang="en-US" sz="2800" i="1" baseline="-25000" dirty="0">
              <a:latin typeface="Calibri" panose="020F0502020204030204" pitchFamily="34" charset="0"/>
            </a:endParaRPr>
          </a:p>
        </p:txBody>
      </p:sp>
      <p:sp>
        <p:nvSpPr>
          <p:cNvPr id="138" name="TextBox 137">
            <a:extLst>
              <a:ext uri="{FF2B5EF4-FFF2-40B4-BE49-F238E27FC236}">
                <a16:creationId xmlns:a16="http://schemas.microsoft.com/office/drawing/2014/main" id="{135A9E00-D2E8-47FB-9620-C14B57E12D4C}"/>
              </a:ext>
            </a:extLst>
          </p:cNvPr>
          <p:cNvSpPr txBox="1"/>
          <p:nvPr/>
        </p:nvSpPr>
        <p:spPr>
          <a:xfrm>
            <a:off x="21533048" y="19303634"/>
            <a:ext cx="2169485" cy="3867725"/>
          </a:xfrm>
          <a:prstGeom prst="rect">
            <a:avLst/>
          </a:prstGeom>
          <a:noFill/>
        </p:spPr>
        <p:txBody>
          <a:bodyPr wrap="square" rtlCol="0">
            <a:spAutoFit/>
          </a:bodyPr>
          <a:lstStyle/>
          <a:p>
            <a:pPr marL="0" indent="0">
              <a:buNone/>
            </a:pPr>
            <a:r>
              <a:rPr lang="en-US" sz="2800" i="1" dirty="0">
                <a:latin typeface="Calibri" panose="020F0502020204030204" pitchFamily="34" charset="0"/>
              </a:rPr>
              <a:t>Figure 3: Hardware Design (CAD). (a) Front View. (b) Side View. (c) Back View. (d) Top View</a:t>
            </a:r>
          </a:p>
          <a:p>
            <a:pPr algn="ctr"/>
            <a:endParaRPr lang="en-US" sz="3200" i="1" baseline="-25000" dirty="0">
              <a:latin typeface="Calibri" panose="020F0502020204030204" pitchFamily="34" charset="0"/>
            </a:endParaRPr>
          </a:p>
        </p:txBody>
      </p:sp>
      <p:sp>
        <p:nvSpPr>
          <p:cNvPr id="139" name="TextBox 138">
            <a:extLst>
              <a:ext uri="{FF2B5EF4-FFF2-40B4-BE49-F238E27FC236}">
                <a16:creationId xmlns:a16="http://schemas.microsoft.com/office/drawing/2014/main" id="{36304D59-0592-4775-A163-C4E4F861687B}"/>
              </a:ext>
            </a:extLst>
          </p:cNvPr>
          <p:cNvSpPr txBox="1"/>
          <p:nvPr/>
        </p:nvSpPr>
        <p:spPr>
          <a:xfrm>
            <a:off x="20022601" y="23466789"/>
            <a:ext cx="3344821" cy="1815882"/>
          </a:xfrm>
          <a:prstGeom prst="rect">
            <a:avLst/>
          </a:prstGeom>
          <a:noFill/>
        </p:spPr>
        <p:txBody>
          <a:bodyPr wrap="square" rtlCol="0">
            <a:spAutoFit/>
          </a:bodyPr>
          <a:lstStyle/>
          <a:p>
            <a:pPr marL="0" indent="0">
              <a:buNone/>
            </a:pPr>
            <a:r>
              <a:rPr lang="en-US" sz="2800" i="1" dirty="0">
                <a:latin typeface="Calibri" panose="020F0502020204030204" pitchFamily="34" charset="0"/>
              </a:rPr>
              <a:t>Figure 4: Hardware Design (Real). (a) Side View. (b) Back View. (c) Front View. (</a:t>
            </a:r>
            <a:endParaRPr lang="en-US" sz="3200" i="1" baseline="-25000" dirty="0">
              <a:latin typeface="Calibri" panose="020F0502020204030204" pitchFamily="34" charset="0"/>
            </a:endParaRPr>
          </a:p>
        </p:txBody>
      </p:sp>
      <p:pic>
        <p:nvPicPr>
          <p:cNvPr id="35" name="Picture 34">
            <a:extLst>
              <a:ext uri="{FF2B5EF4-FFF2-40B4-BE49-F238E27FC236}">
                <a16:creationId xmlns:a16="http://schemas.microsoft.com/office/drawing/2014/main" id="{6B7EB216-4603-4BF1-B1AE-86EED08933DF}"/>
              </a:ext>
            </a:extLst>
          </p:cNvPr>
          <p:cNvPicPr>
            <a:picLocks noChangeAspect="1"/>
          </p:cNvPicPr>
          <p:nvPr/>
        </p:nvPicPr>
        <p:blipFill>
          <a:blip r:embed="rId23"/>
          <a:stretch>
            <a:fillRect/>
          </a:stretch>
        </p:blipFill>
        <p:spPr>
          <a:xfrm>
            <a:off x="20084645" y="26794461"/>
            <a:ext cx="4179690" cy="4557210"/>
          </a:xfrm>
          <a:prstGeom prst="rect">
            <a:avLst/>
          </a:prstGeom>
        </p:spPr>
      </p:pic>
      <p:sp>
        <p:nvSpPr>
          <p:cNvPr id="141" name="TextBox 140">
            <a:extLst>
              <a:ext uri="{FF2B5EF4-FFF2-40B4-BE49-F238E27FC236}">
                <a16:creationId xmlns:a16="http://schemas.microsoft.com/office/drawing/2014/main" id="{236EE29F-C48D-4D10-B616-8ACC32964145}"/>
              </a:ext>
            </a:extLst>
          </p:cNvPr>
          <p:cNvSpPr txBox="1"/>
          <p:nvPr/>
        </p:nvSpPr>
        <p:spPr>
          <a:xfrm>
            <a:off x="20022601" y="31595569"/>
            <a:ext cx="4663440" cy="523220"/>
          </a:xfrm>
          <a:prstGeom prst="rect">
            <a:avLst/>
          </a:prstGeom>
          <a:noFill/>
        </p:spPr>
        <p:txBody>
          <a:bodyPr wrap="square" rtlCol="0">
            <a:spAutoFit/>
          </a:bodyPr>
          <a:lstStyle/>
          <a:p>
            <a:pPr marL="0" indent="0">
              <a:buNone/>
            </a:pPr>
            <a:r>
              <a:rPr lang="en-US" sz="2800" i="1" dirty="0">
                <a:latin typeface="Calibri" panose="020F0502020204030204" pitchFamily="34" charset="0"/>
              </a:rPr>
              <a:t>Figure 5: Concept of Joystick</a:t>
            </a:r>
            <a:endParaRPr lang="en-US" sz="3200" i="1" baseline="-250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1988</TotalTime>
  <Words>1237</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Andalus</vt:lpstr>
      <vt:lpstr>Arial</vt:lpstr>
      <vt:lpstr>Calibri</vt:lpstr>
      <vt:lpstr>Garamond</vt:lpstr>
      <vt:lpstr>Times New Roman</vt:lpstr>
      <vt:lpstr>Wingdings</vt:lpstr>
      <vt:lpstr>Office Theme</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 Polikar</dc:creator>
  <dc:description>with pictures</dc:description>
  <cp:lastModifiedBy>Mohd  Saiful Akmal Razali</cp:lastModifiedBy>
  <cp:revision>93</cp:revision>
  <dcterms:created xsi:type="dcterms:W3CDTF">2015-05-10T16:32:00Z</dcterms:created>
  <dcterms:modified xsi:type="dcterms:W3CDTF">2017-12-16T21:05:56Z</dcterms:modified>
  <cp:category>Poster presentation</cp:category>
</cp:coreProperties>
</file>