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3"/>
  </p:notesMasterIdLst>
  <p:sldIdLst>
    <p:sldId id="29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330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E0EA1-F058-4EDC-8B1D-E9FD32BD9C33}" type="datetimeFigureOut">
              <a:rPr lang="en-US" smtClean="0"/>
              <a:t>15/12/2017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E9AAC-5362-49E7-85B7-072687189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8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rgbClr val="008BC9"/>
                </a:solidFill>
                <a:latin typeface="+mj-lt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ED1466-4427-4784-B75B-B076353DD2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" b="29273"/>
          <a:stretch/>
        </p:blipFill>
        <p:spPr>
          <a:xfrm>
            <a:off x="76200" y="76200"/>
            <a:ext cx="2705725" cy="1288974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8FE2FBD-D24B-40C7-BBAE-01FDFFF4CCD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053328"/>
            <a:ext cx="2240280" cy="70408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Enter Date</a:t>
            </a:r>
          </a:p>
        </p:txBody>
      </p:sp>
    </p:spTree>
    <p:extLst>
      <p:ext uri="{BB962C8B-B14F-4D97-AF65-F5344CB8AC3E}">
        <p14:creationId xmlns:p14="http://schemas.microsoft.com/office/powerpoint/2010/main" val="1576018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51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048000"/>
            <a:ext cx="7620000" cy="3276600"/>
          </a:xfrm>
        </p:spPr>
        <p:txBody>
          <a:bodyPr anchor="t"/>
          <a:lstStyle>
            <a:lvl1pPr marL="0" indent="0" algn="l" eaLnBrk="1" latinLnBrk="0" hangingPunct="1">
              <a:buNone/>
              <a:defRPr sz="18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5000"/>
            <a:ext cx="7620000" cy="990600"/>
          </a:xfrm>
        </p:spPr>
        <p:txBody>
          <a:bodyPr/>
          <a:lstStyle>
            <a:lvl1pPr algn="ctr">
              <a:buNone/>
              <a:defRPr sz="4400" b="0" cap="none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accent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E4617-E9AE-47CC-AC95-160452509CCE}"/>
              </a:ext>
            </a:extLst>
          </p:cNvPr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9E12F2-E345-44DC-9DD5-8DA2712A82ED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accent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7FA577-E722-4A7E-AE6F-525A358459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" b="29273"/>
          <a:stretch/>
        </p:blipFill>
        <p:spPr>
          <a:xfrm>
            <a:off x="15441" y="250634"/>
            <a:ext cx="2705725" cy="128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5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46" y="838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E29772E-2B11-4C70-B453-2DD3F9482667}" type="slidenum">
              <a:rPr kumimoji="0" lang="en-US" sz="1600" b="0" kern="1200" smtClean="0">
                <a:solidFill>
                  <a:srgbClr val="008BC9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kumimoji="0" lang="en-US" sz="1600" b="0" kern="1200" dirty="0">
              <a:solidFill>
                <a:srgbClr val="008BC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472CB16-F713-4078-A9C9-E52470CFA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7429" y="1371600"/>
            <a:ext cx="8158619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Placeholder 21">
            <a:extLst>
              <a:ext uri="{FF2B5EF4-FFF2-40B4-BE49-F238E27FC236}">
                <a16:creationId xmlns:a16="http://schemas.microsoft.com/office/drawing/2014/main" id="{3EF49515-3275-41D2-B8FC-E7ED57F1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8153400" cy="609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624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9CA-ECCA-4B2B-B103-F4D4326D192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D887CA-B23C-474B-944C-EE9B41A3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444498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3ED9CA-ECCA-4B2B-B103-F4D4326D19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3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057400"/>
            <a:ext cx="3886200" cy="39624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057400"/>
            <a:ext cx="3886200" cy="39624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3ED9CA-ECCA-4B2B-B103-F4D4326D19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447800"/>
            <a:ext cx="3886200" cy="457200"/>
          </a:xfrm>
          <a:solidFill>
            <a:schemeClr val="accent3"/>
          </a:solidFill>
          <a:ln>
            <a:noFill/>
          </a:ln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447800"/>
            <a:ext cx="3886200" cy="457200"/>
          </a:xfrm>
          <a:solidFill>
            <a:srgbClr val="92D050"/>
          </a:solidFill>
          <a:ln>
            <a:noFill/>
          </a:ln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864AB4D-2806-4032-A5E0-299FBC5B3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8153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80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419600"/>
          </a:xfrm>
          <a:solidFill>
            <a:schemeClr val="accent2"/>
          </a:solidFill>
          <a:ln w="50800" cap="sq" cmpd="dbl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1BA03A1A-BF51-475F-BFB7-B8920797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8153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DCD52AC8-283A-4642-84E8-60DC4212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875982"/>
            <a:ext cx="533400" cy="244476"/>
          </a:xfrm>
        </p:spPr>
        <p:txBody>
          <a:bodyPr/>
          <a:lstStyle/>
          <a:p>
            <a:fld id="{623ED9CA-ECCA-4B2B-B103-F4D4326D19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4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>
                <a:solidFill>
                  <a:srgbClr val="008BC9"/>
                </a:solidFill>
              </a:defRPr>
            </a:lvl1pPr>
          </a:lstStyle>
          <a:p>
            <a:fld id="{623ED9CA-ECCA-4B2B-B103-F4D4326D192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06970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73078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153400" cy="609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403858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83820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88392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88392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87598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600" b="0">
                <a:solidFill>
                  <a:srgbClr val="008BC9"/>
                </a:solidFill>
              </a:defRPr>
            </a:lvl1pPr>
          </a:lstStyle>
          <a:p>
            <a:fld id="{623ED9CA-ECCA-4B2B-B103-F4D4326D192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F8394E-28CA-41DD-AD3D-60C5622EAF2E}"/>
              </a:ext>
            </a:extLst>
          </p:cNvPr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id="{A80862EC-BC90-400F-8BA8-A5AA63B1A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0243" y="6686802"/>
            <a:ext cx="973023" cy="14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lnSpc>
                <a:spcPts val="975"/>
              </a:lnSpc>
            </a:pPr>
            <a:r>
              <a:rPr lang="en-US" sz="1400" b="1" dirty="0">
                <a:solidFill>
                  <a:srgbClr val="03386F"/>
                </a:solidFill>
                <a:latin typeface="+mn-lt"/>
                <a:cs typeface="Times New Roman" panose="02020603050405020304" pitchFamily="18" charset="0"/>
              </a:rPr>
              <a:t>Automation I</a:t>
            </a:r>
            <a:endParaRPr lang="en-CA" sz="1400" b="1" dirty="0">
              <a:solidFill>
                <a:srgbClr val="03386F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BF942DD-E84E-43FA-90C0-B68C968646F6}"/>
              </a:ext>
            </a:extLst>
          </p:cNvPr>
          <p:cNvSpPr txBox="1">
            <a:spLocks/>
          </p:cNvSpPr>
          <p:nvPr/>
        </p:nvSpPr>
        <p:spPr>
          <a:xfrm>
            <a:off x="8699648" y="6588666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600" b="0" kern="1200">
                <a:solidFill>
                  <a:srgbClr val="03386F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3CA378B-C219-41FA-8E44-C11C6745FC65}" type="slidenum">
              <a:rPr lang="ar-SA" sz="1600" smtClean="0">
                <a:latin typeface="+mj-lt"/>
              </a:rPr>
              <a:pPr>
                <a:defRPr/>
              </a:pPr>
              <a:t>‹#›</a:t>
            </a:fld>
            <a:endParaRPr lang="en-US" sz="1600" dirty="0">
              <a:latin typeface="+mj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4125EC-84C0-4E4C-831A-867BB94C777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0"/>
            <a:ext cx="1289140" cy="89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1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4" r:id="rId2"/>
    <p:sldLayoutId id="2147483785" r:id="rId3"/>
    <p:sldLayoutId id="2147483787" r:id="rId4"/>
    <p:sldLayoutId id="2147483788" r:id="rId5"/>
    <p:sldLayoutId id="2147483789" r:id="rId6"/>
    <p:sldLayoutId id="2147483792" r:id="rId7"/>
    <p:sldLayoutId id="2147483793" r:id="rId8"/>
    <p:sldLayoutId id="2147483795" r:id="rId9"/>
    <p:sldLayoutId id="2147483791" r:id="rId10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lang="en-US" sz="3600" b="0" kern="1200" dirty="0">
          <a:solidFill>
            <a:schemeClr val="tx1"/>
          </a:solidFill>
          <a:latin typeface="+mj-lt"/>
          <a:ea typeface="+mj-ea"/>
          <a:cs typeface="Arial" pitchFamily="34" charset="0"/>
        </a:defRPr>
      </a:lvl1pPr>
    </p:titleStyle>
    <p:bodyStyle>
      <a:lvl1pPr marL="457200" indent="-457200" algn="l" rtl="0" eaLnBrk="1" latinLnBrk="0" hangingPunct="1">
        <a:spcBef>
          <a:spcPts val="700"/>
        </a:spcBef>
        <a:buClr>
          <a:srgbClr val="008BC9"/>
        </a:buClr>
        <a:buSzPct val="100000"/>
        <a:buFont typeface="Wingdings 3" panose="05040102010807070707" pitchFamily="18" charset="2"/>
        <a:buChar char=""/>
        <a:defRPr kumimoji="0" lang="en-US" sz="29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35000" indent="-406400" algn="l" rtl="0" eaLnBrk="1" latinLnBrk="0" hangingPunct="1">
        <a:spcBef>
          <a:spcPts val="550"/>
        </a:spcBef>
        <a:buClr>
          <a:srgbClr val="008BC9"/>
        </a:buClr>
        <a:buSzPct val="100000"/>
        <a:buFont typeface="Wingdings 3" panose="05040102010807070707" pitchFamily="18" charset="2"/>
        <a:buChar char=""/>
        <a:defRPr kumimoji="0" lang="en-US" sz="28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342900" algn="l" rtl="0" eaLnBrk="1" latinLnBrk="0" hangingPunct="1">
        <a:spcBef>
          <a:spcPts val="500"/>
        </a:spcBef>
        <a:buClr>
          <a:srgbClr val="008BC9"/>
        </a:buClr>
        <a:buSzPct val="100000"/>
        <a:buFont typeface="Wingdings 3" panose="05040102010807070707" pitchFamily="18" charset="2"/>
        <a:buChar char=""/>
        <a:defRPr kumimoji="0" lang="en-US" sz="2400" b="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330200" algn="l" rtl="0" eaLnBrk="1" latinLnBrk="0" hangingPunct="1">
        <a:spcBef>
          <a:spcPts val="400"/>
        </a:spcBef>
        <a:buClr>
          <a:srgbClr val="008BC9"/>
        </a:buClr>
        <a:buSzPct val="100000"/>
        <a:buFont typeface="Wingdings 3" panose="05040102010807070707" pitchFamily="18" charset="2"/>
        <a:buChar char=""/>
        <a:defRPr kumimoji="0" lang="en-US" sz="2000" b="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79400" algn="l" rtl="0" eaLnBrk="1" latinLnBrk="0" hangingPunct="1">
        <a:spcBef>
          <a:spcPts val="400"/>
        </a:spcBef>
        <a:buClr>
          <a:srgbClr val="008BC9"/>
        </a:buClr>
        <a:buSzPct val="100000"/>
        <a:buFont typeface="Wingdings 3" panose="05040102010807070707" pitchFamily="18" charset="2"/>
        <a:buChar char=""/>
        <a:defRPr kumimoji="0" lang="en-US" sz="1800" b="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E4DDA4-FECB-4FBE-B23B-E66D30E8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Diagram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7E553862-B0DE-4830-93DD-46BE92E14C2B}"/>
              </a:ext>
            </a:extLst>
          </p:cNvPr>
          <p:cNvGrpSpPr/>
          <p:nvPr/>
        </p:nvGrpSpPr>
        <p:grpSpPr>
          <a:xfrm>
            <a:off x="289822" y="1458669"/>
            <a:ext cx="8564356" cy="1970332"/>
            <a:chOff x="289822" y="1458669"/>
            <a:chExt cx="8564356" cy="19703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1A8012-F9BD-49C5-B1A8-5453EC910347}"/>
                </a:ext>
              </a:extLst>
            </p:cNvPr>
            <p:cNvSpPr/>
            <p:nvPr/>
          </p:nvSpPr>
          <p:spPr>
            <a:xfrm>
              <a:off x="901141" y="1693128"/>
              <a:ext cx="1315843" cy="609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Controller 2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F99A4C-B744-48D9-BF74-D4B20F400570}"/>
                </a:ext>
              </a:extLst>
            </p:cNvPr>
            <p:cNvSpPr/>
            <p:nvPr/>
          </p:nvSpPr>
          <p:spPr>
            <a:xfrm>
              <a:off x="901141" y="2713465"/>
              <a:ext cx="1315844" cy="609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Controller 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7E88BCA-D2FC-47B1-9F82-55D8737A5ACB}"/>
                </a:ext>
              </a:extLst>
            </p:cNvPr>
            <p:cNvSpPr/>
            <p:nvPr/>
          </p:nvSpPr>
          <p:spPr>
            <a:xfrm>
              <a:off x="4770611" y="1587191"/>
              <a:ext cx="1605775" cy="82147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Subsystem: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Motor Left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Speed Control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ED4C31-4461-4797-9599-1807D68B6B69}"/>
                </a:ext>
              </a:extLst>
            </p:cNvPr>
            <p:cNvSpPr/>
            <p:nvPr/>
          </p:nvSpPr>
          <p:spPr>
            <a:xfrm>
              <a:off x="4770611" y="2607528"/>
              <a:ext cx="1605775" cy="82147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Subsystem: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Motor Right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Speed Control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6B8B278-0D00-4F44-815C-F2AD5DCC1C22}"/>
                </a:ext>
              </a:extLst>
            </p:cNvPr>
            <p:cNvCxnSpPr>
              <a:cxnSpLocks/>
              <a:stCxn id="17" idx="3"/>
              <a:endCxn id="4" idx="1"/>
            </p:cNvCxnSpPr>
            <p:nvPr/>
          </p:nvCxnSpPr>
          <p:spPr>
            <a:xfrm flipV="1">
              <a:off x="531433" y="1997928"/>
              <a:ext cx="369708" cy="3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7EF1386-6062-430E-80F4-8C6756961C88}"/>
                </a:ext>
              </a:extLst>
            </p:cNvPr>
            <p:cNvCxnSpPr>
              <a:cxnSpLocks/>
              <a:stCxn id="18" idx="3"/>
              <a:endCxn id="5" idx="1"/>
            </p:cNvCxnSpPr>
            <p:nvPr/>
          </p:nvCxnSpPr>
          <p:spPr>
            <a:xfrm>
              <a:off x="520283" y="3018261"/>
              <a:ext cx="380858" cy="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7B5C393-627C-424C-928D-A6CACA6DC17F}"/>
                </a:ext>
              </a:extLst>
            </p:cNvPr>
            <p:cNvSpPr/>
            <p:nvPr/>
          </p:nvSpPr>
          <p:spPr>
            <a:xfrm>
              <a:off x="289822" y="1693487"/>
              <a:ext cx="241611" cy="6096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50DDBF-1072-4B3F-996E-B073BC66282F}"/>
                </a:ext>
              </a:extLst>
            </p:cNvPr>
            <p:cNvSpPr/>
            <p:nvPr/>
          </p:nvSpPr>
          <p:spPr>
            <a:xfrm>
              <a:off x="289822" y="2713461"/>
              <a:ext cx="230461" cy="6096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1498F9A-D048-4F49-8B98-C68B1DB87BDC}"/>
                </a:ext>
              </a:extLst>
            </p:cNvPr>
            <p:cNvCxnSpPr>
              <a:cxnSpLocks/>
              <a:stCxn id="4" idx="3"/>
              <a:endCxn id="35" idx="2"/>
            </p:cNvCxnSpPr>
            <p:nvPr/>
          </p:nvCxnSpPr>
          <p:spPr>
            <a:xfrm flipV="1">
              <a:off x="2216984" y="1997926"/>
              <a:ext cx="1076926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D493D02-1B98-4F28-BB22-1F8E559166BA}"/>
                </a:ext>
              </a:extLst>
            </p:cNvPr>
            <p:cNvCxnSpPr>
              <a:cxnSpLocks/>
              <a:stCxn id="5" idx="3"/>
              <a:endCxn id="36" idx="2"/>
            </p:cNvCxnSpPr>
            <p:nvPr/>
          </p:nvCxnSpPr>
          <p:spPr>
            <a:xfrm flipV="1">
              <a:off x="2216985" y="3018264"/>
              <a:ext cx="1458018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1E4FA877-2F8B-4D37-A290-B78D829E194A}"/>
                </a:ext>
              </a:extLst>
            </p:cNvPr>
            <p:cNvSpPr/>
            <p:nvPr/>
          </p:nvSpPr>
          <p:spPr>
            <a:xfrm rot="5400000">
              <a:off x="2854922" y="2196328"/>
              <a:ext cx="356839" cy="525038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7F21010-0CE2-42BF-8F9B-9576A72A4238}"/>
                </a:ext>
              </a:extLst>
            </p:cNvPr>
            <p:cNvSpPr/>
            <p:nvPr/>
          </p:nvSpPr>
          <p:spPr>
            <a:xfrm>
              <a:off x="3293910" y="1792557"/>
              <a:ext cx="411480" cy="41073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EE63924-4B19-4233-8A92-BBE4CB23C0ED}"/>
                </a:ext>
              </a:extLst>
            </p:cNvPr>
            <p:cNvCxnSpPr>
              <a:cxnSpLocks/>
              <a:stCxn id="36" idx="6"/>
              <a:endCxn id="8" idx="1"/>
            </p:cNvCxnSpPr>
            <p:nvPr/>
          </p:nvCxnSpPr>
          <p:spPr>
            <a:xfrm>
              <a:off x="4086483" y="3018264"/>
              <a:ext cx="684128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66B515C-EB21-49E3-A1EC-9DBA950F3B53}"/>
                </a:ext>
              </a:extLst>
            </p:cNvPr>
            <p:cNvCxnSpPr>
              <a:cxnSpLocks/>
              <a:stCxn id="35" idx="6"/>
              <a:endCxn id="7" idx="1"/>
            </p:cNvCxnSpPr>
            <p:nvPr/>
          </p:nvCxnSpPr>
          <p:spPr>
            <a:xfrm>
              <a:off x="3705390" y="1997926"/>
              <a:ext cx="1065221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8C5A8F3-7DB2-4010-84A0-D582A35AF271}"/>
                </a:ext>
              </a:extLst>
            </p:cNvPr>
            <p:cNvCxnSpPr>
              <a:cxnSpLocks/>
            </p:cNvCxnSpPr>
            <p:nvPr/>
          </p:nvCxnSpPr>
          <p:spPr>
            <a:xfrm>
              <a:off x="2474017" y="1997926"/>
              <a:ext cx="0" cy="4539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B5B8A10-C9C7-4066-B2AC-8E7E1CA14AE8}"/>
                </a:ext>
              </a:extLst>
            </p:cNvPr>
            <p:cNvCxnSpPr>
              <a:cxnSpLocks/>
              <a:endCxn id="34" idx="3"/>
            </p:cNvCxnSpPr>
            <p:nvPr/>
          </p:nvCxnSpPr>
          <p:spPr>
            <a:xfrm>
              <a:off x="2462866" y="2458847"/>
              <a:ext cx="307957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29B5A4C8-B0A0-494D-BC27-026152CFF9A8}"/>
                </a:ext>
              </a:extLst>
            </p:cNvPr>
            <p:cNvCxnSpPr>
              <a:cxnSpLocks/>
              <a:stCxn id="34" idx="0"/>
              <a:endCxn id="36" idx="0"/>
            </p:cNvCxnSpPr>
            <p:nvPr/>
          </p:nvCxnSpPr>
          <p:spPr>
            <a:xfrm>
              <a:off x="3295861" y="2458848"/>
              <a:ext cx="584882" cy="354047"/>
            </a:xfrm>
            <a:prstGeom prst="bent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85DABB8-3946-4305-BF9B-493F7DFF6F69}"/>
                </a:ext>
              </a:extLst>
            </p:cNvPr>
            <p:cNvCxnSpPr>
              <a:stCxn id="35" idx="4"/>
            </p:cNvCxnSpPr>
            <p:nvPr/>
          </p:nvCxnSpPr>
          <p:spPr>
            <a:xfrm>
              <a:off x="3499650" y="2203294"/>
              <a:ext cx="0" cy="8149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6F0223E-504B-4B6B-88F1-48F9DB1509CD}"/>
                </a:ext>
              </a:extLst>
            </p:cNvPr>
            <p:cNvSpPr txBox="1"/>
            <p:nvPr/>
          </p:nvSpPr>
          <p:spPr>
            <a:xfrm>
              <a:off x="2717597" y="2275210"/>
              <a:ext cx="403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0ABF5AE-70EE-4845-87D5-EDC0DF80F3AC}"/>
                </a:ext>
              </a:extLst>
            </p:cNvPr>
            <p:cNvSpPr txBox="1"/>
            <p:nvPr/>
          </p:nvSpPr>
          <p:spPr>
            <a:xfrm>
              <a:off x="3268959" y="1847724"/>
              <a:ext cx="403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+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EBD5ABE-1888-4B4A-A83B-561150C34C89}"/>
                </a:ext>
              </a:extLst>
            </p:cNvPr>
            <p:cNvSpPr txBox="1"/>
            <p:nvPr/>
          </p:nvSpPr>
          <p:spPr>
            <a:xfrm>
              <a:off x="3356914" y="1947900"/>
              <a:ext cx="403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+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293C4EEA-DAE5-4AA5-B38A-A5D270A55629}"/>
                </a:ext>
              </a:extLst>
            </p:cNvPr>
            <p:cNvGrpSpPr/>
            <p:nvPr/>
          </p:nvGrpSpPr>
          <p:grpSpPr>
            <a:xfrm>
              <a:off x="3638275" y="2795317"/>
              <a:ext cx="501452" cy="428315"/>
              <a:chOff x="4013808" y="2795316"/>
              <a:chExt cx="501452" cy="42831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0B25341-9E52-45D8-904C-1670F873E5CD}"/>
                  </a:ext>
                </a:extLst>
              </p:cNvPr>
              <p:cNvSpPr/>
              <p:nvPr/>
            </p:nvSpPr>
            <p:spPr>
              <a:xfrm>
                <a:off x="4050536" y="2812894"/>
                <a:ext cx="411480" cy="41073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445CB0D-619C-43DA-9EDE-2108C7B43742}"/>
                  </a:ext>
                </a:extLst>
              </p:cNvPr>
              <p:cNvSpPr txBox="1"/>
              <p:nvPr/>
            </p:nvSpPr>
            <p:spPr>
              <a:xfrm>
                <a:off x="4112004" y="2795316"/>
                <a:ext cx="4032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+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9D126D7-5433-4C32-BF7A-D30DC277C642}"/>
                  </a:ext>
                </a:extLst>
              </p:cNvPr>
              <p:cNvSpPr txBox="1"/>
              <p:nvPr/>
            </p:nvSpPr>
            <p:spPr>
              <a:xfrm>
                <a:off x="4013808" y="2893735"/>
                <a:ext cx="4032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+</a:t>
                </a:r>
              </a:p>
            </p:txBody>
          </p:sp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ADE8F0A-B1BA-4C85-B2D6-9C75E95D7D52}"/>
                </a:ext>
              </a:extLst>
            </p:cNvPr>
            <p:cNvSpPr/>
            <p:nvPr/>
          </p:nvSpPr>
          <p:spPr>
            <a:xfrm>
              <a:off x="7082624" y="1583472"/>
              <a:ext cx="1222916" cy="18455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Physical System</a:t>
              </a:r>
            </a:p>
            <a:p>
              <a:pPr algn="ctr"/>
              <a:endParaRPr lang="en-US" sz="500" dirty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Robot moves to new position and the strip reaction influences the new elongation of the joystick.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9C667CAB-6879-45FB-99F3-317FF37E8AF8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6376386" y="1986223"/>
              <a:ext cx="7315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5377BA07-B73F-4C5D-82A4-DED58419A027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6376386" y="3018265"/>
              <a:ext cx="7315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A8653008-DDD5-4D09-AEC0-AE1D57674C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3089" y="1997924"/>
              <a:ext cx="319478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A9AA77A-7FD8-434B-B7C6-2231771EC8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3089" y="3018261"/>
              <a:ext cx="319478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C0F007A-4375-456A-9EEC-E3AEF630D3E3}"/>
                </a:ext>
              </a:extLst>
            </p:cNvPr>
            <p:cNvSpPr/>
            <p:nvPr/>
          </p:nvSpPr>
          <p:spPr>
            <a:xfrm>
              <a:off x="8612567" y="1693128"/>
              <a:ext cx="241611" cy="6096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E5D99F6-FAFA-4C82-BDD4-4B077F00D565}"/>
                </a:ext>
              </a:extLst>
            </p:cNvPr>
            <p:cNvSpPr/>
            <p:nvPr/>
          </p:nvSpPr>
          <p:spPr>
            <a:xfrm>
              <a:off x="8612567" y="2713102"/>
              <a:ext cx="230461" cy="6096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8E79EFB-EE7D-455C-8947-4D24A3FA466B}"/>
                </a:ext>
              </a:extLst>
            </p:cNvPr>
            <p:cNvSpPr/>
            <p:nvPr/>
          </p:nvSpPr>
          <p:spPr>
            <a:xfrm>
              <a:off x="2277957" y="2672030"/>
              <a:ext cx="1167384" cy="44158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translation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3D97169-F1E8-40CC-80F2-4A5887122957}"/>
                </a:ext>
              </a:extLst>
            </p:cNvPr>
            <p:cNvSpPr/>
            <p:nvPr/>
          </p:nvSpPr>
          <p:spPr>
            <a:xfrm>
              <a:off x="2188754" y="1667720"/>
              <a:ext cx="1167384" cy="44158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rotation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6936E28-840A-419E-90E8-CECA18279817}"/>
                </a:ext>
              </a:extLst>
            </p:cNvPr>
            <p:cNvSpPr/>
            <p:nvPr/>
          </p:nvSpPr>
          <p:spPr>
            <a:xfrm>
              <a:off x="3931025" y="1458669"/>
              <a:ext cx="645728" cy="78784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vLsp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0DCBFAD-FB86-4B2B-B17B-504E96A7C8A1}"/>
                </a:ext>
              </a:extLst>
            </p:cNvPr>
            <p:cNvSpPr/>
            <p:nvPr/>
          </p:nvSpPr>
          <p:spPr>
            <a:xfrm>
              <a:off x="4045161" y="2506236"/>
              <a:ext cx="645728" cy="78784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vRsp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BA18A68B-7302-4DA0-9BC4-AB1722A67ECF}"/>
                </a:ext>
              </a:extLst>
            </p:cNvPr>
            <p:cNvSpPr/>
            <p:nvPr/>
          </p:nvSpPr>
          <p:spPr>
            <a:xfrm>
              <a:off x="6363745" y="1694983"/>
              <a:ext cx="731520" cy="222187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vLcurr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96BDA56-E15B-4AC3-B1D7-0EB2EC200148}"/>
                </a:ext>
              </a:extLst>
            </p:cNvPr>
            <p:cNvSpPr/>
            <p:nvPr/>
          </p:nvSpPr>
          <p:spPr>
            <a:xfrm>
              <a:off x="6351104" y="2754266"/>
              <a:ext cx="756802" cy="194946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vRcurr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2830EF1F-9275-433E-A188-7E05894B54B5}"/>
              </a:ext>
            </a:extLst>
          </p:cNvPr>
          <p:cNvGrpSpPr/>
          <p:nvPr/>
        </p:nvGrpSpPr>
        <p:grpSpPr>
          <a:xfrm>
            <a:off x="230112" y="3856117"/>
            <a:ext cx="6356195" cy="2227453"/>
            <a:chOff x="1003610" y="3872262"/>
            <a:chExt cx="6356195" cy="2227453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B8BD359-0879-43A1-B82F-CB55BF12AC9A}"/>
                </a:ext>
              </a:extLst>
            </p:cNvPr>
            <p:cNvSpPr/>
            <p:nvPr/>
          </p:nvSpPr>
          <p:spPr>
            <a:xfrm>
              <a:off x="5012676" y="4641228"/>
              <a:ext cx="1041045" cy="61610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Motor TF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D01F0935-EE9D-4BF5-AB27-12FBDE99610E}"/>
                </a:ext>
              </a:extLst>
            </p:cNvPr>
            <p:cNvSpPr/>
            <p:nvPr/>
          </p:nvSpPr>
          <p:spPr>
            <a:xfrm>
              <a:off x="2008534" y="4743913"/>
              <a:ext cx="411480" cy="41073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7B5D878F-8048-426C-9709-3B3E825ECC59}"/>
                </a:ext>
              </a:extLst>
            </p:cNvPr>
            <p:cNvCxnSpPr>
              <a:cxnSpLocks/>
              <a:stCxn id="111" idx="6"/>
              <a:endCxn id="147" idx="1"/>
            </p:cNvCxnSpPr>
            <p:nvPr/>
          </p:nvCxnSpPr>
          <p:spPr>
            <a:xfrm>
              <a:off x="2420014" y="4949282"/>
              <a:ext cx="621917" cy="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D1110951-FA18-4119-B506-78E0975B9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4020" y="5151863"/>
              <a:ext cx="5072" cy="5594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216FAB24-1C7D-44CF-ABA4-12C49CDF55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4020" y="5711280"/>
              <a:ext cx="4074656" cy="69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FF98238-583F-42FC-A4F4-DA16C8F24490}"/>
                </a:ext>
              </a:extLst>
            </p:cNvPr>
            <p:cNvSpPr txBox="1"/>
            <p:nvPr/>
          </p:nvSpPr>
          <p:spPr>
            <a:xfrm>
              <a:off x="1983583" y="4799080"/>
              <a:ext cx="403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+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F44694E-D6C6-401F-86A6-47B473CA374D}"/>
                </a:ext>
              </a:extLst>
            </p:cNvPr>
            <p:cNvSpPr txBox="1"/>
            <p:nvPr/>
          </p:nvSpPr>
          <p:spPr>
            <a:xfrm>
              <a:off x="2100957" y="4910213"/>
              <a:ext cx="403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-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8F347A9-E7B1-4689-9B00-E16513478675}"/>
                </a:ext>
              </a:extLst>
            </p:cNvPr>
            <p:cNvCxnSpPr>
              <a:cxnSpLocks/>
              <a:stCxn id="110" idx="3"/>
            </p:cNvCxnSpPr>
            <p:nvPr/>
          </p:nvCxnSpPr>
          <p:spPr>
            <a:xfrm>
              <a:off x="6053721" y="4949282"/>
              <a:ext cx="13060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71050656-5F6E-4995-A4F3-A332F701D057}"/>
                </a:ext>
              </a:extLst>
            </p:cNvPr>
            <p:cNvCxnSpPr>
              <a:cxnSpLocks/>
            </p:cNvCxnSpPr>
            <p:nvPr/>
          </p:nvCxnSpPr>
          <p:spPr>
            <a:xfrm>
              <a:off x="6300439" y="4949281"/>
              <a:ext cx="0" cy="7619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D825A6D7-2F63-44DE-ACA4-F95CF7FD296D}"/>
                </a:ext>
              </a:extLst>
            </p:cNvPr>
            <p:cNvCxnSpPr>
              <a:cxnSpLocks/>
            </p:cNvCxnSpPr>
            <p:nvPr/>
          </p:nvCxnSpPr>
          <p:spPr>
            <a:xfrm>
              <a:off x="1003610" y="4941807"/>
              <a:ext cx="10112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D1F501B-DD9B-4EA8-8AF2-834BC8E891AF}"/>
                </a:ext>
              </a:extLst>
            </p:cNvPr>
            <p:cNvSpPr/>
            <p:nvPr/>
          </p:nvSpPr>
          <p:spPr>
            <a:xfrm>
              <a:off x="6268520" y="4684161"/>
              <a:ext cx="731520" cy="222187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vLcurr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330B95E-EC39-4417-98E4-2025AA99E114}"/>
                </a:ext>
              </a:extLst>
            </p:cNvPr>
            <p:cNvSpPr/>
            <p:nvPr/>
          </p:nvSpPr>
          <p:spPr>
            <a:xfrm>
              <a:off x="1208603" y="4377030"/>
              <a:ext cx="645728" cy="78784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vLsp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D263CB1F-A2A3-4763-9B04-A54EFBC804AD}"/>
                </a:ext>
              </a:extLst>
            </p:cNvPr>
            <p:cNvSpPr/>
            <p:nvPr/>
          </p:nvSpPr>
          <p:spPr>
            <a:xfrm>
              <a:off x="3041931" y="4670691"/>
              <a:ext cx="1097795" cy="55873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Controller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18850327-A78E-4734-B0E6-4491ECEFCFAE}"/>
                </a:ext>
              </a:extLst>
            </p:cNvPr>
            <p:cNvCxnSpPr>
              <a:cxnSpLocks/>
              <a:stCxn id="147" idx="3"/>
              <a:endCxn id="110" idx="1"/>
            </p:cNvCxnSpPr>
            <p:nvPr/>
          </p:nvCxnSpPr>
          <p:spPr>
            <a:xfrm flipV="1">
              <a:off x="4139726" y="4949282"/>
              <a:ext cx="872950" cy="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455241E-CF4F-4412-B3F0-8E3419B85B25}"/>
                </a:ext>
              </a:extLst>
            </p:cNvPr>
            <p:cNvSpPr/>
            <p:nvPr/>
          </p:nvSpPr>
          <p:spPr>
            <a:xfrm>
              <a:off x="2393266" y="4411531"/>
              <a:ext cx="645728" cy="78784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verrL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486E385F-E559-4879-8023-47551538C9C4}"/>
                </a:ext>
              </a:extLst>
            </p:cNvPr>
            <p:cNvSpPr/>
            <p:nvPr/>
          </p:nvSpPr>
          <p:spPr>
            <a:xfrm>
              <a:off x="4169141" y="4449821"/>
              <a:ext cx="748819" cy="78784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PWM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B6C959E-4B44-46E7-84CE-27AF6190444A}"/>
                </a:ext>
              </a:extLst>
            </p:cNvPr>
            <p:cNvSpPr/>
            <p:nvPr/>
          </p:nvSpPr>
          <p:spPr>
            <a:xfrm>
              <a:off x="1252134" y="4203041"/>
              <a:ext cx="5747906" cy="1896674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2210D1D-BF72-4315-8F52-A8925166CD91}"/>
                </a:ext>
              </a:extLst>
            </p:cNvPr>
            <p:cNvSpPr txBox="1"/>
            <p:nvPr/>
          </p:nvSpPr>
          <p:spPr>
            <a:xfrm>
              <a:off x="1449660" y="3872262"/>
              <a:ext cx="3098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Motor Subsystem (example left)</a:t>
              </a:r>
            </a:p>
          </p:txBody>
        </p: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5493A4DD-6C07-40E2-9003-B44380CFEC39}"/>
              </a:ext>
            </a:extLst>
          </p:cNvPr>
          <p:cNvSpPr txBox="1"/>
          <p:nvPr/>
        </p:nvSpPr>
        <p:spPr>
          <a:xfrm>
            <a:off x="6903241" y="3747209"/>
            <a:ext cx="1857547" cy="27392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Abbreviations:</a:t>
            </a:r>
          </a:p>
          <a:p>
            <a:r>
              <a:rPr lang="en-US" sz="1400" b="1" dirty="0" err="1">
                <a:solidFill>
                  <a:schemeClr val="accent1"/>
                </a:solidFill>
              </a:rPr>
              <a:t>vLsp</a:t>
            </a:r>
            <a:r>
              <a:rPr lang="en-US" sz="1400" dirty="0">
                <a:solidFill>
                  <a:schemeClr val="accent1"/>
                </a:solidFill>
              </a:rPr>
              <a:t>/</a:t>
            </a:r>
            <a:r>
              <a:rPr lang="en-US" sz="1400" b="1" dirty="0" err="1">
                <a:solidFill>
                  <a:schemeClr val="accent1"/>
                </a:solidFill>
              </a:rPr>
              <a:t>vRsp</a:t>
            </a:r>
            <a:r>
              <a:rPr lang="en-US" sz="1400" dirty="0">
                <a:solidFill>
                  <a:schemeClr val="accent1"/>
                </a:solidFill>
              </a:rPr>
              <a:t> = setpoint speed for motor left/right</a:t>
            </a:r>
          </a:p>
          <a:p>
            <a:endParaRPr lang="en-US" sz="1400" dirty="0">
              <a:solidFill>
                <a:schemeClr val="accent1"/>
              </a:solidFill>
            </a:endParaRPr>
          </a:p>
          <a:p>
            <a:r>
              <a:rPr lang="en-US" sz="1400" b="1" dirty="0" err="1">
                <a:solidFill>
                  <a:schemeClr val="accent1"/>
                </a:solidFill>
              </a:rPr>
              <a:t>vLcurr</a:t>
            </a:r>
            <a:r>
              <a:rPr lang="en-US" sz="1400" dirty="0">
                <a:solidFill>
                  <a:schemeClr val="accent1"/>
                </a:solidFill>
              </a:rPr>
              <a:t>/</a:t>
            </a:r>
            <a:r>
              <a:rPr lang="en-US" sz="1400" b="1" dirty="0" err="1">
                <a:solidFill>
                  <a:schemeClr val="accent1"/>
                </a:solidFill>
              </a:rPr>
              <a:t>vRcurr</a:t>
            </a:r>
            <a:r>
              <a:rPr lang="en-US" sz="1400" dirty="0">
                <a:solidFill>
                  <a:schemeClr val="accent1"/>
                </a:solidFill>
              </a:rPr>
              <a:t> =  current motor speed left/right determined by encoder</a:t>
            </a:r>
          </a:p>
          <a:p>
            <a:endParaRPr lang="en-US" sz="1400" dirty="0">
              <a:solidFill>
                <a:schemeClr val="accent1"/>
              </a:solidFill>
            </a:endParaRPr>
          </a:p>
          <a:p>
            <a:r>
              <a:rPr lang="en-US" sz="1400" b="1" dirty="0" err="1">
                <a:solidFill>
                  <a:schemeClr val="accent1"/>
                </a:solidFill>
              </a:rPr>
              <a:t>verrL</a:t>
            </a:r>
            <a:r>
              <a:rPr lang="en-US" sz="1400" dirty="0">
                <a:solidFill>
                  <a:schemeClr val="accent1"/>
                </a:solidFill>
              </a:rPr>
              <a:t> = error of motor speed left (</a:t>
            </a:r>
            <a:r>
              <a:rPr lang="en-US" sz="1400" dirty="0" err="1">
                <a:solidFill>
                  <a:schemeClr val="accent1"/>
                </a:solidFill>
              </a:rPr>
              <a:t>vLsp-vLcurr</a:t>
            </a:r>
            <a:r>
              <a:rPr lang="en-US" sz="1400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3879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terTheme">
  <a:themeElements>
    <a:clrScheme name="NUtemplate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008BC9"/>
      </a:accent1>
      <a:accent2>
        <a:srgbClr val="FEB80A"/>
      </a:accent2>
      <a:accent3>
        <a:srgbClr val="C32D2E"/>
      </a:accent3>
      <a:accent4>
        <a:srgbClr val="84AA33"/>
      </a:accent4>
      <a:accent5>
        <a:srgbClr val="F88630"/>
      </a:accent5>
      <a:accent6>
        <a:srgbClr val="475A8D"/>
      </a:accent6>
      <a:hlink>
        <a:srgbClr val="00B050"/>
      </a:hlink>
      <a:folHlink>
        <a:srgbClr val="005828"/>
      </a:folHlink>
    </a:clrScheme>
    <a:fontScheme name="NUtemplate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Theme" id="{FB37B25A-5EE1-4BCB-A690-A50DB3068ED5}" vid="{A8D4768E-D7AD-4A38-B106-AAB6F7915C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MasterTheme</Template>
  <TotalTime>792</TotalTime>
  <Words>104</Words>
  <Application>Microsoft Office PowerPoint</Application>
  <PresentationFormat>On-screen Show (4:3)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Times New Roman</vt:lpstr>
      <vt:lpstr>Tw Cen MT</vt:lpstr>
      <vt:lpstr>Wingdings</vt:lpstr>
      <vt:lpstr>Wingdings 3</vt:lpstr>
      <vt:lpstr>MasterTheme</vt:lpstr>
      <vt:lpstr>Schematic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Berit  Adina Handel</cp:lastModifiedBy>
  <cp:revision>115</cp:revision>
  <dcterms:created xsi:type="dcterms:W3CDTF">2017-11-07T17:24:21Z</dcterms:created>
  <dcterms:modified xsi:type="dcterms:W3CDTF">2017-12-15T21:51:13Z</dcterms:modified>
</cp:coreProperties>
</file>