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50" d="100"/>
          <a:sy n="50" d="100"/>
        </p:scale>
        <p:origin x="166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28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34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51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73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71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85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87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22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5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63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7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0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54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51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AF120E-B3CC-4ED7-9DAB-B3D5B50D94B3}" type="datetimeFigureOut">
              <a:rPr lang="pt-BR" smtClean="0"/>
              <a:t>17/07/2020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53B1D5-D8AB-4C5F-90E0-48BA6054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422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47979-3689-4E45-86BC-A1489EDA6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 </a:t>
            </a:r>
            <a:r>
              <a:rPr lang="pt-BR" b="1" dirty="0" err="1"/>
              <a:t>Acanno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78EE01-7C48-4EF3-AEFD-6458D9BA8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Um Jogo Eletrônico de RPG com acessibilidade em LIBRAS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49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D8854-B49D-4CFE-B3E5-E6764ED3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09147-3795-40B7-96C8-520935A8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RPG</a:t>
            </a:r>
          </a:p>
          <a:p>
            <a:pPr lvl="1"/>
            <a:r>
              <a:rPr lang="pt-BR" dirty="0"/>
              <a:t>Jogador controla um ou mais personagens</a:t>
            </a:r>
          </a:p>
          <a:p>
            <a:pPr lvl="1"/>
            <a:r>
              <a:rPr lang="pt-BR" dirty="0"/>
              <a:t>Progressão do jogo acompanha a sua história</a:t>
            </a:r>
          </a:p>
          <a:p>
            <a:pPr lvl="1"/>
            <a:r>
              <a:rPr lang="pt-BR" dirty="0"/>
              <a:t>Saga do herói</a:t>
            </a:r>
          </a:p>
          <a:p>
            <a:pPr lvl="1"/>
            <a:endParaRPr lang="pt-BR" dirty="0"/>
          </a:p>
          <a:p>
            <a:r>
              <a:rPr lang="pt-BR" dirty="0"/>
              <a:t>NPC</a:t>
            </a:r>
          </a:p>
          <a:p>
            <a:pPr lvl="1"/>
            <a:r>
              <a:rPr lang="pt-BR" dirty="0"/>
              <a:t>Personagens não jogáveis do jogo</a:t>
            </a:r>
          </a:p>
          <a:p>
            <a:pPr lvl="1"/>
            <a:r>
              <a:rPr lang="pt-BR" dirty="0"/>
              <a:t>Compõem o mundo e auxiliam na composição do ambiente e narrativa</a:t>
            </a:r>
          </a:p>
        </p:txBody>
      </p:sp>
    </p:spTree>
    <p:extLst>
      <p:ext uri="{BB962C8B-B14F-4D97-AF65-F5344CB8AC3E}">
        <p14:creationId xmlns:p14="http://schemas.microsoft.com/office/powerpoint/2010/main" val="182645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D8854-B49D-4CFE-B3E5-E6764ED3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Referencial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09147-3795-40B7-96C8-520935A8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LIBRAS</a:t>
            </a:r>
          </a:p>
          <a:p>
            <a:pPr lvl="1"/>
            <a:r>
              <a:rPr lang="pt-BR" dirty="0"/>
              <a:t>Forma de comunicação e expressão com estrutura gramatical própria</a:t>
            </a:r>
          </a:p>
          <a:p>
            <a:pPr lvl="1"/>
            <a:r>
              <a:rPr lang="pt-BR" dirty="0"/>
              <a:t>Natureza visual-motora</a:t>
            </a:r>
          </a:p>
          <a:p>
            <a:pPr lvl="1"/>
            <a:r>
              <a:rPr lang="pt-BR" dirty="0"/>
              <a:t>Língua oficial brasileira.</a:t>
            </a:r>
          </a:p>
          <a:p>
            <a:pPr lvl="1"/>
            <a:r>
              <a:rPr lang="pt-BR" dirty="0"/>
              <a:t>Produzida pelas mãos, movimentos e expressões faciais e corporais</a:t>
            </a:r>
          </a:p>
          <a:p>
            <a:pPr lvl="1"/>
            <a:r>
              <a:rPr lang="pt-BR" dirty="0"/>
              <a:t>Variações linguísticas de região para região</a:t>
            </a:r>
          </a:p>
          <a:p>
            <a:pPr lvl="1"/>
            <a:r>
              <a:rPr lang="pt-BR" dirty="0"/>
              <a:t>Surdo e deficiente auditivo são termos diferentes</a:t>
            </a:r>
          </a:p>
        </p:txBody>
      </p:sp>
    </p:spTree>
    <p:extLst>
      <p:ext uri="{BB962C8B-B14F-4D97-AF65-F5344CB8AC3E}">
        <p14:creationId xmlns:p14="http://schemas.microsoft.com/office/powerpoint/2010/main" val="293879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77DAD-BAEA-4BB0-95E9-65578BF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8E040-6619-4B8E-9238-98B46203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Criação da história</a:t>
            </a:r>
          </a:p>
          <a:p>
            <a:pPr lvl="1"/>
            <a:r>
              <a:rPr lang="pt-BR" dirty="0"/>
              <a:t>Protagonistas</a:t>
            </a:r>
          </a:p>
          <a:p>
            <a:pPr lvl="1"/>
            <a:r>
              <a:rPr lang="pt-BR" dirty="0"/>
              <a:t>Vilões</a:t>
            </a:r>
          </a:p>
          <a:p>
            <a:pPr lvl="1"/>
            <a:r>
              <a:rPr lang="pt-BR" dirty="0"/>
              <a:t>Elementos principais</a:t>
            </a:r>
          </a:p>
          <a:p>
            <a:pPr marL="450000" lvl="1" indent="0">
              <a:buNone/>
            </a:pPr>
            <a:endParaRPr lang="pt-BR" dirty="0"/>
          </a:p>
          <a:p>
            <a:r>
              <a:rPr lang="pt-BR" dirty="0"/>
              <a:t>Criação dos cenários</a:t>
            </a:r>
          </a:p>
          <a:p>
            <a:pPr lvl="1"/>
            <a:r>
              <a:rPr lang="pt-BR" dirty="0"/>
              <a:t>Mapas</a:t>
            </a:r>
          </a:p>
          <a:p>
            <a:pPr lvl="1"/>
            <a:r>
              <a:rPr lang="pt-BR" dirty="0"/>
              <a:t>Casas</a:t>
            </a:r>
          </a:p>
          <a:p>
            <a:pPr lvl="1"/>
            <a:r>
              <a:rPr lang="pt-BR" dirty="0"/>
              <a:t>Localidades</a:t>
            </a:r>
          </a:p>
          <a:p>
            <a:endParaRPr lang="pt-BR" dirty="0"/>
          </a:p>
          <a:p>
            <a:r>
              <a:rPr lang="pt-BR" dirty="0"/>
              <a:t>Passíveis de mudança</a:t>
            </a:r>
          </a:p>
        </p:txBody>
      </p:sp>
    </p:spTree>
    <p:extLst>
      <p:ext uri="{BB962C8B-B14F-4D97-AF65-F5344CB8AC3E}">
        <p14:creationId xmlns:p14="http://schemas.microsoft.com/office/powerpoint/2010/main" val="111000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77DAD-BAEA-4BB0-95E9-65578BF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8E040-6619-4B8E-9238-98B46203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pt-BR" dirty="0"/>
              <a:t>Criação das mensagens do jogo</a:t>
            </a:r>
          </a:p>
          <a:p>
            <a:endParaRPr lang="pt-BR" dirty="0"/>
          </a:p>
          <a:p>
            <a:r>
              <a:rPr lang="pt-BR" dirty="0"/>
              <a:t>Tradução das falas</a:t>
            </a:r>
          </a:p>
          <a:p>
            <a:pPr lvl="1"/>
            <a:r>
              <a:rPr lang="pt-BR" dirty="0"/>
              <a:t>Validadas por um profissional em LIBRAS</a:t>
            </a:r>
          </a:p>
          <a:p>
            <a:pPr lvl="1"/>
            <a:endParaRPr lang="pt-BR" dirty="0"/>
          </a:p>
          <a:p>
            <a:r>
              <a:rPr lang="pt-BR" dirty="0"/>
              <a:t>Reprodução dos sinais em fotos</a:t>
            </a:r>
          </a:p>
          <a:p>
            <a:endParaRPr lang="pt-BR" dirty="0"/>
          </a:p>
          <a:p>
            <a:r>
              <a:rPr lang="pt-BR" dirty="0"/>
              <a:t>Criação dos sinais vetoriais com base nas fotos</a:t>
            </a:r>
          </a:p>
          <a:p>
            <a:pPr lvl="1"/>
            <a:r>
              <a:rPr lang="pt-BR" dirty="0"/>
              <a:t>Desenho feito pelo </a:t>
            </a:r>
            <a:r>
              <a:rPr lang="pt-BR" i="1" dirty="0" err="1"/>
              <a:t>Inkscape</a:t>
            </a:r>
            <a:r>
              <a:rPr lang="pt-BR" dirty="0"/>
              <a:t> por cima das fotos</a:t>
            </a:r>
          </a:p>
        </p:txBody>
      </p:sp>
    </p:spTree>
    <p:extLst>
      <p:ext uri="{BB962C8B-B14F-4D97-AF65-F5344CB8AC3E}">
        <p14:creationId xmlns:p14="http://schemas.microsoft.com/office/powerpoint/2010/main" val="384570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77DAD-BAEA-4BB0-95E9-65578BF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68E040-6619-4B8E-9238-98B46203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pt-BR" dirty="0"/>
              <a:t>Criação das variações de expressões faciais</a:t>
            </a:r>
          </a:p>
          <a:p>
            <a:pPr lvl="1"/>
            <a:r>
              <a:rPr lang="pt-BR" dirty="0"/>
              <a:t>16 expressões para cada sinal</a:t>
            </a:r>
          </a:p>
          <a:p>
            <a:endParaRPr lang="pt-BR" dirty="0"/>
          </a:p>
          <a:p>
            <a:r>
              <a:rPr lang="pt-BR" dirty="0"/>
              <a:t>Carregamento dos sinais no </a:t>
            </a:r>
            <a:r>
              <a:rPr lang="pt-BR" i="1" dirty="0" err="1"/>
              <a:t>FontForge</a:t>
            </a:r>
            <a:endParaRPr lang="pt-BR" i="1" dirty="0"/>
          </a:p>
          <a:p>
            <a:pPr lvl="1"/>
            <a:r>
              <a:rPr lang="pt-BR" dirty="0"/>
              <a:t>Cada sinal entra em um espaço correspondente a um caractere especial</a:t>
            </a:r>
          </a:p>
          <a:p>
            <a:pPr lvl="1"/>
            <a:r>
              <a:rPr lang="pt-BR" dirty="0"/>
              <a:t>Uma fonte para cada expressão facial</a:t>
            </a:r>
          </a:p>
          <a:p>
            <a:pPr lvl="1"/>
            <a:endParaRPr lang="pt-BR" dirty="0"/>
          </a:p>
          <a:p>
            <a:r>
              <a:rPr lang="pt-BR" dirty="0"/>
              <a:t>Utilização das fontes no </a:t>
            </a:r>
            <a:r>
              <a:rPr lang="pt-BR" i="1" dirty="0"/>
              <a:t>RPG </a:t>
            </a:r>
            <a:r>
              <a:rPr lang="pt-BR" i="1" dirty="0" err="1"/>
              <a:t>Maker</a:t>
            </a:r>
            <a:r>
              <a:rPr lang="pt-BR" i="1" dirty="0"/>
              <a:t> MV</a:t>
            </a:r>
          </a:p>
          <a:p>
            <a:pPr lvl="1"/>
            <a:r>
              <a:rPr lang="pt-BR" dirty="0"/>
              <a:t>Uso de </a:t>
            </a:r>
            <a:r>
              <a:rPr lang="pt-BR" i="1" dirty="0"/>
              <a:t>plugins </a:t>
            </a:r>
            <a:r>
              <a:rPr lang="pt-BR" dirty="0"/>
              <a:t>que permitem a configuração dos sinais e sua utilização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86865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BB9A2-9E89-4139-9E67-EBE247B0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8AF25-AB4E-4FCF-A37D-AA5ADF09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Tela inicial do jogo</a:t>
            </a:r>
          </a:p>
        </p:txBody>
      </p:sp>
      <p:pic>
        <p:nvPicPr>
          <p:cNvPr id="6" name="Imagem 1">
            <a:extLst>
              <a:ext uri="{FF2B5EF4-FFF2-40B4-BE49-F238E27FC236}">
                <a16:creationId xmlns:a16="http://schemas.microsoft.com/office/drawing/2014/main" id="{A24EBDBC-30E2-41BD-B9BD-39AA4672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95" y="2280558"/>
            <a:ext cx="7693210" cy="435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22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BB9A2-9E89-4139-9E67-EBE247B0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8AF25-AB4E-4FCF-A37D-AA5ADF09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Tela de diálogo das interações</a:t>
            </a:r>
          </a:p>
        </p:txBody>
      </p:sp>
      <p:pic>
        <p:nvPicPr>
          <p:cNvPr id="9" name="Imagem 1">
            <a:extLst>
              <a:ext uri="{FF2B5EF4-FFF2-40B4-BE49-F238E27FC236}">
                <a16:creationId xmlns:a16="http://schemas.microsoft.com/office/drawing/2014/main" id="{01CC95A4-A8AE-4557-83DD-1AA96AFE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95" y="2280558"/>
            <a:ext cx="7693210" cy="432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35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BB9A2-9E89-4139-9E67-EBE247B0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8AF25-AB4E-4FCF-A37D-AA5ADF09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Menu do jogo</a:t>
            </a:r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44C285F4-01C6-4DC3-83C1-0717C3395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95" y="2280558"/>
            <a:ext cx="7693210" cy="435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57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BB9A2-9E89-4139-9E67-EBE247B0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8AF25-AB4E-4FCF-A37D-AA5ADF09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Tela de batalha do jogo</a:t>
            </a:r>
          </a:p>
        </p:txBody>
      </p:sp>
      <p:pic>
        <p:nvPicPr>
          <p:cNvPr id="5" name="Imagem 1">
            <a:extLst>
              <a:ext uri="{FF2B5EF4-FFF2-40B4-BE49-F238E27FC236}">
                <a16:creationId xmlns:a16="http://schemas.microsoft.com/office/drawing/2014/main" id="{704BDF34-A9CB-4E6C-8122-B55A1FCD3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394" y="2280558"/>
            <a:ext cx="7693209" cy="428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2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14F70-1492-4D74-BAC8-F1AA08D6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6B988-BA47-4CB1-A5BF-4CE33540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Comunidade surda busca que suas especificidades sejam atendidas e respeitadas</a:t>
            </a:r>
          </a:p>
          <a:p>
            <a:endParaRPr lang="pt-BR" dirty="0"/>
          </a:p>
          <a:p>
            <a:r>
              <a:rPr lang="pt-BR" dirty="0"/>
              <a:t>Longo caminho a percorrer</a:t>
            </a:r>
          </a:p>
          <a:p>
            <a:endParaRPr lang="pt-BR" dirty="0"/>
          </a:p>
          <a:p>
            <a:r>
              <a:rPr lang="pt-BR" dirty="0" err="1"/>
              <a:t>Acanno</a:t>
            </a:r>
            <a:r>
              <a:rPr lang="pt-BR" dirty="0"/>
              <a:t> busca atender essa necessidade na área do entretenimento pelos jogos eletrônicos</a:t>
            </a:r>
          </a:p>
        </p:txBody>
      </p:sp>
    </p:spTree>
    <p:extLst>
      <p:ext uri="{BB962C8B-B14F-4D97-AF65-F5344CB8AC3E}">
        <p14:creationId xmlns:p14="http://schemas.microsoft.com/office/powerpoint/2010/main" val="422574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68D4C-F10D-4077-8455-0C64C0D3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41C62-ED95-402A-A730-C105D3EC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Jogos eletrônicos</a:t>
            </a:r>
          </a:p>
          <a:p>
            <a:pPr lvl="1"/>
            <a:r>
              <a:rPr lang="pt-BR" dirty="0"/>
              <a:t>Softwares de entretenimento</a:t>
            </a:r>
          </a:p>
          <a:p>
            <a:pPr lvl="1"/>
            <a:r>
              <a:rPr lang="pt-BR" dirty="0"/>
              <a:t>Regras pré-estabelecidas</a:t>
            </a:r>
          </a:p>
          <a:p>
            <a:pPr lvl="1"/>
            <a:r>
              <a:rPr lang="pt-BR" dirty="0"/>
              <a:t>Condição de vitória e de derrota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RPG</a:t>
            </a:r>
            <a:r>
              <a:rPr lang="pt-BR" sz="3200" dirty="0"/>
              <a:t> </a:t>
            </a:r>
          </a:p>
          <a:p>
            <a:pPr lvl="1"/>
            <a:r>
              <a:rPr lang="pt-BR" dirty="0"/>
              <a:t>Jogador controla um ou mais personagens</a:t>
            </a:r>
          </a:p>
          <a:p>
            <a:pPr lvl="1"/>
            <a:r>
              <a:rPr lang="pt-BR" dirty="0"/>
              <a:t>Fazendo favores e combatendo inimigos</a:t>
            </a:r>
          </a:p>
          <a:p>
            <a:pPr lvl="1"/>
            <a:r>
              <a:rPr lang="pt-BR" dirty="0"/>
              <a:t>Contar a história desses personagens em um mundo fictício</a:t>
            </a:r>
          </a:p>
        </p:txBody>
      </p:sp>
    </p:spTree>
    <p:extLst>
      <p:ext uri="{BB962C8B-B14F-4D97-AF65-F5344CB8AC3E}">
        <p14:creationId xmlns:p14="http://schemas.microsoft.com/office/powerpoint/2010/main" val="244401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66CF-A211-420A-A1D9-EA37F2CA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B3D73-1913-43EE-AD67-45A57173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pt-BR" dirty="0" err="1"/>
              <a:t>Bisol</a:t>
            </a:r>
            <a:r>
              <a:rPr lang="pt-BR" dirty="0"/>
              <a:t>, C. A., &amp; </a:t>
            </a:r>
            <a:r>
              <a:rPr lang="pt-BR" dirty="0" err="1"/>
              <a:t>Valentini</a:t>
            </a:r>
            <a:r>
              <a:rPr lang="pt-BR" dirty="0"/>
              <a:t>, C. B</a:t>
            </a:r>
            <a:r>
              <a:rPr lang="pt-BR" i="1" dirty="0"/>
              <a:t>. </a:t>
            </a:r>
            <a:r>
              <a:rPr lang="pt-BR" dirty="0"/>
              <a:t>(2011). Surdez e Deficiência Auditiva - qual a diferença?. Recuperado em 01 de Junho, 2020, de http://www.grupoelri.com.br/Incluir/downloads/OA_SURDEZ_Surdez_X_Def_Audit_Texto.doc </a:t>
            </a:r>
          </a:p>
          <a:p>
            <a:r>
              <a:rPr lang="pt-BR" dirty="0"/>
              <a:t>BRASIL. Lei nº 10.436, de 24 de abril de 2002. (2002, 24 abril). Dispõe sobre a Língua Brasileira de Sinais – LIBRAS e dá outras providências. Recuperado em 01 de Junho, 2020 de http://www.planalto.gov.br/ccivil_03/leis/2002/l10436.htm#:~:</a:t>
            </a:r>
            <a:r>
              <a:rPr lang="pt-BR" dirty="0" err="1"/>
              <a:t>text</a:t>
            </a:r>
            <a:r>
              <a:rPr lang="pt-BR" dirty="0"/>
              <a:t>=LEI%20Nº%2010.436%2C%20DE%2024%20DE%20ABRIL%20DE%202002.&amp;text=Dispõe%20sobre%20a%20Língua%20Brasileira,Art. </a:t>
            </a:r>
          </a:p>
          <a:p>
            <a:r>
              <a:rPr lang="pt-BR" dirty="0"/>
              <a:t>Buarque, C. (2011). Projeto de Lei nº 2040, de 2011. Estabelece condições de oferta de ensino da Língua Brasileira de Sinais (LIBRAS), em todas as etapas e modalidades da educação básica (Arquivada). Recuperado em 1 de Junho, 2020, de https://www.camara.leg.br/proposicoesWeb/fichadetramitacao?idProposicao=515874 </a:t>
            </a:r>
          </a:p>
        </p:txBody>
      </p:sp>
    </p:spTree>
    <p:extLst>
      <p:ext uri="{BB962C8B-B14F-4D97-AF65-F5344CB8AC3E}">
        <p14:creationId xmlns:p14="http://schemas.microsoft.com/office/powerpoint/2010/main" val="331703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66CF-A211-420A-A1D9-EA37F2CA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B3D73-1913-43EE-AD67-45A57173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pt-BR" dirty="0"/>
              <a:t>Burke, B. (2015). </a:t>
            </a:r>
            <a:r>
              <a:rPr lang="pt-BR" dirty="0" err="1"/>
              <a:t>Gamificar</a:t>
            </a:r>
            <a:r>
              <a:rPr lang="pt-BR" dirty="0"/>
              <a:t>: como a gamificação motiva as pessoas a fazerem coisas extraordinárias. DVS Editora. </a:t>
            </a:r>
          </a:p>
          <a:p>
            <a:r>
              <a:rPr lang="pt-BR" dirty="0"/>
              <a:t>Fundação Getúlio Vargas. (2020). Brasil tem 424 milhões de dispositivos digitais em uso, revela a 31ª Pesquisa Anual do </a:t>
            </a:r>
            <a:r>
              <a:rPr lang="pt-BR" dirty="0" err="1"/>
              <a:t>FGVcia</a:t>
            </a:r>
            <a:r>
              <a:rPr lang="pt-BR" dirty="0"/>
              <a:t>. Recuperado em 14 de Julho, 2020, de https://portal.fgv.br/noticias/brasil-tem-424-milhoes-dispositivos-digitais-uso-revela-31a-pesquisa-anual-fgvcia </a:t>
            </a:r>
          </a:p>
          <a:p>
            <a:r>
              <a:rPr lang="pt-BR" dirty="0" err="1"/>
              <a:t>Gabrilli</a:t>
            </a:r>
            <a:r>
              <a:rPr lang="pt-BR" dirty="0"/>
              <a:t>, M. (2019). Projeto de Lei nº5188, de 2019. Determina que as instituições de ensino da educação básica, públicas e privadas, mantenham profissional intérprete da Língua Brasileira de Sinais (LIBRAS) para o atendimento de pais ou responsáveis surdos. Recuperado em 1 de Junho, 2020, de https://www25.senado.leg.br/web/atividade/materias/-/materia/138939 </a:t>
            </a:r>
          </a:p>
          <a:p>
            <a:r>
              <a:rPr lang="pt-BR" dirty="0"/>
              <a:t>Instituto Brasileiro de Geografia e Estatística. (2019). Educação 2019. Recuperado em 01 de Junho, 2020, de https://biblioteca.ibge.gov.br/visualizacao/livros/liv101736_informativo.pdf </a:t>
            </a:r>
          </a:p>
        </p:txBody>
      </p:sp>
    </p:spTree>
    <p:extLst>
      <p:ext uri="{BB962C8B-B14F-4D97-AF65-F5344CB8AC3E}">
        <p14:creationId xmlns:p14="http://schemas.microsoft.com/office/powerpoint/2010/main" val="3018555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66CF-A211-420A-A1D9-EA37F2CA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B3D73-1913-43EE-AD67-45A57173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pt-BR" dirty="0"/>
              <a:t>Instituto Nacional de Geografia e Estatística. (2010). Censo Demográfico 2010: Deficientes auditivos. Recuperado em 01 de Junho, 2020, de https://www.ibge.gov.br/apps/snig/v1/?loc=0&amp;cat=-1,-2,-3,128&amp;ind=4643 </a:t>
            </a:r>
          </a:p>
          <a:p>
            <a:r>
              <a:rPr lang="pt-BR" dirty="0"/>
              <a:t>Leite, H. (2015). Projeto de Lei nº1690, de 2015. Torna obrigatória a presença de tradutor e intérprete de LIBRAS - Língua Portuguesa, para viabilizar o acesso à comunicação, à informação e à educação de alunos surdos. Recuperado em 1 de Junho, 2020, de https://www.camara.leg.br/proposicoesWeb/fichadetramitacao?idProposicao=1295994 </a:t>
            </a:r>
          </a:p>
          <a:p>
            <a:r>
              <a:rPr lang="pt-BR" dirty="0"/>
              <a:t>Luciano. N. (2018). Telefonia celular alcança 98,2% da população brasileira. Recuperado dia 10 de Novembro, 2019, de https://agenciabrasil.ebc.com.br/economia/noticia/2018-09/telefonia-celular-alcanca-982-da-populacao-brasileira </a:t>
            </a:r>
          </a:p>
          <a:p>
            <a:r>
              <a:rPr lang="pt-BR" dirty="0"/>
              <a:t>Martins, H. (2018). Censo aponta que escolas públicas ainda têm deficiências de infraestrutura. Recuperado em 01 de Junho, 2020, de https://agenciabrasil.ebc.com.br/educacao/noticia/2018-01/censo-aponta-que-escolas-publicas-ainda-tem-deficiencias-de-infraestrutura </a:t>
            </a:r>
          </a:p>
        </p:txBody>
      </p:sp>
    </p:spTree>
    <p:extLst>
      <p:ext uri="{BB962C8B-B14F-4D97-AF65-F5344CB8AC3E}">
        <p14:creationId xmlns:p14="http://schemas.microsoft.com/office/powerpoint/2010/main" val="237236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66CF-A211-420A-A1D9-EA37F2CA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B3D73-1913-43EE-AD67-45A57173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pt-BR" dirty="0"/>
              <a:t>Oliveira, R, C. A, Marques, R. R. (Ano II, N. I, 2014). Uso da variação linguística na língua brasileira de sinais. Revista Diálogos, 85-91. </a:t>
            </a:r>
          </a:p>
          <a:p>
            <a:r>
              <a:rPr lang="pt-BR" dirty="0" err="1"/>
              <a:t>Schlünzen</a:t>
            </a:r>
            <a:r>
              <a:rPr lang="pt-BR" dirty="0"/>
              <a:t>, Elisa T. M., Benedetto, Laís dos S. Di, Santos, Danielle A. do N. dos. (2012). O que é LIBRAS? - volume 11 - D24 - Unesp/UNIVESP - 1a edição 2012 graduação em Pedagogia. Recuperado em 02 de Junho, 2020, de https://acervodigital.unesp.br/bitstream/123456789/47933/1/u1_d24_v21_t01.pdf </a:t>
            </a:r>
          </a:p>
          <a:p>
            <a:r>
              <a:rPr lang="pt-BR" dirty="0"/>
              <a:t>Universidade Gama Filho. (2012). Como aprimorar a memória. Recuperado em 15 de Julho, 2020, de http://www.posugf.com.br/noticias/todas/1971-como-aprimorar-a-memoria </a:t>
            </a:r>
          </a:p>
          <a:p>
            <a:r>
              <a:rPr lang="pt-BR" dirty="0"/>
              <a:t>Valente, J. (2019). Brasil é 5º país em ranking de uso diário de celulares no mundo. Recuperado em 01 de Junho, 2020, de https://agenciabrasil.ebc.com.br/geral/noticia/2019-01/brasil-foi-5o-pais-em-ranking-de-uso-diario-de-celulares-no-mundo </a:t>
            </a:r>
          </a:p>
        </p:txBody>
      </p:sp>
    </p:spTree>
    <p:extLst>
      <p:ext uri="{BB962C8B-B14F-4D97-AF65-F5344CB8AC3E}">
        <p14:creationId xmlns:p14="http://schemas.microsoft.com/office/powerpoint/2010/main" val="240276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866CF-A211-420A-A1D9-EA37F2CA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B3D73-1913-43EE-AD67-45A57173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pt-BR" dirty="0" err="1"/>
              <a:t>Westin</a:t>
            </a:r>
            <a:r>
              <a:rPr lang="pt-BR" dirty="0"/>
              <a:t>, R. (2019). Baixo alcance da língua de sinais leva surdos ao isolamento; Recuperado em 09 de Novembro, 2019, de https://www12.senado.leg.br/noticias/especiais/especial-cidadania/baixo-alcance-da-lingua-de-sinais-leva-surdos-ao-isolamento </a:t>
            </a:r>
          </a:p>
        </p:txBody>
      </p:sp>
    </p:spTree>
    <p:extLst>
      <p:ext uri="{BB962C8B-B14F-4D97-AF65-F5344CB8AC3E}">
        <p14:creationId xmlns:p14="http://schemas.microsoft.com/office/powerpoint/2010/main" val="214604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7012-FDEF-445F-A6C3-513012F4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5D901-D6DF-40D4-8A62-ED47E321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Necessidade de maior difusão de LIBRAS no Brasil</a:t>
            </a:r>
          </a:p>
          <a:p>
            <a:pPr lvl="1"/>
            <a:r>
              <a:rPr lang="pt-BR" dirty="0"/>
              <a:t>Ampliação de acessibilidade linguística</a:t>
            </a:r>
          </a:p>
          <a:p>
            <a:pPr marL="450000" lvl="1" indent="0">
              <a:buNone/>
            </a:pPr>
            <a:endParaRPr lang="pt-BR" dirty="0"/>
          </a:p>
          <a:p>
            <a:r>
              <a:rPr lang="pt-BR" dirty="0"/>
              <a:t>Há um aparato legal </a:t>
            </a:r>
          </a:p>
          <a:p>
            <a:pPr lvl="1"/>
            <a:r>
              <a:rPr lang="pt-BR" dirty="0"/>
              <a:t>Presença de tradutores ou intérpretes em escolas, empresas, eventos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Longo caminho ainda precisa ser percorrido </a:t>
            </a:r>
          </a:p>
          <a:p>
            <a:endParaRPr lang="pt-BR" dirty="0"/>
          </a:p>
          <a:p>
            <a:r>
              <a:rPr lang="pt-BR" dirty="0"/>
              <a:t>Entretenimento dos jogos eletrônicos pouco explorado.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400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7012-FDEF-445F-A6C3-513012F4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5D901-D6DF-40D4-8A62-ED47E321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Necessidade de maior difusão de LIBRAS no Brasil</a:t>
            </a:r>
          </a:p>
          <a:p>
            <a:pPr lvl="1"/>
            <a:r>
              <a:rPr lang="pt-BR" dirty="0"/>
              <a:t>Ampliação de acessibilidade linguística</a:t>
            </a:r>
          </a:p>
          <a:p>
            <a:pPr marL="450000" lvl="1" indent="0">
              <a:buNone/>
            </a:pPr>
            <a:endParaRPr lang="pt-BR" dirty="0"/>
          </a:p>
          <a:p>
            <a:r>
              <a:rPr lang="pt-BR" dirty="0"/>
              <a:t>Há um aparato legal </a:t>
            </a:r>
          </a:p>
          <a:p>
            <a:pPr lvl="1"/>
            <a:r>
              <a:rPr lang="pt-BR" dirty="0"/>
              <a:t>Presença de tradutores ou intérpretes em escolas, empresas, eventos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Longo caminho ainda precisa ser percorrido </a:t>
            </a:r>
          </a:p>
          <a:p>
            <a:endParaRPr lang="pt-BR" dirty="0"/>
          </a:p>
          <a:p>
            <a:r>
              <a:rPr lang="pt-BR" dirty="0"/>
              <a:t>Entretenimento dos jogos eletrônicos pouco explorado.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9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7012-FDEF-445F-A6C3-513012F4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5D901-D6DF-40D4-8A62-ED47E321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 de um jogo em LIBRAS</a:t>
            </a:r>
          </a:p>
          <a:p>
            <a:endParaRPr lang="pt-BR" dirty="0"/>
          </a:p>
          <a:p>
            <a:r>
              <a:rPr lang="pt-BR" dirty="0"/>
              <a:t>Inclusivo para alunos surdos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66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7012-FDEF-445F-A6C3-513012F4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5D901-D6DF-40D4-8A62-ED47E321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infraestrutura adequada prejudica a educação</a:t>
            </a:r>
          </a:p>
          <a:p>
            <a:pPr lvl="1"/>
            <a:r>
              <a:rPr lang="pt-BR" dirty="0"/>
              <a:t>Surdos são afetados pela falta de oportunidades</a:t>
            </a:r>
          </a:p>
          <a:p>
            <a:endParaRPr lang="pt-BR" dirty="0"/>
          </a:p>
          <a:p>
            <a:r>
              <a:rPr lang="pt-BR" dirty="0"/>
              <a:t>LIBRAS não possui um protagonismo no currículo</a:t>
            </a:r>
          </a:p>
          <a:p>
            <a:pPr lvl="1"/>
            <a:r>
              <a:rPr lang="pt-BR" dirty="0"/>
              <a:t>Problemática se estende a outros setores da sociedade</a:t>
            </a:r>
          </a:p>
          <a:p>
            <a:endParaRPr lang="pt-BR" dirty="0"/>
          </a:p>
          <a:p>
            <a:r>
              <a:rPr lang="pt-BR" dirty="0"/>
              <a:t>Número crescente de usuários de </a:t>
            </a:r>
            <a:r>
              <a:rPr lang="pt-BR" i="1" dirty="0"/>
              <a:t>smartphones</a:t>
            </a:r>
          </a:p>
          <a:p>
            <a:pPr lvl="1"/>
            <a:r>
              <a:rPr lang="pt-BR" dirty="0"/>
              <a:t>Utilização da base de usuários para tornar o jogo acessível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00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F7012-FDEF-445F-A6C3-513012F4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5D901-D6DF-40D4-8A62-ED47E321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Gamificação</a:t>
            </a:r>
          </a:p>
          <a:p>
            <a:pPr lvl="1"/>
            <a:r>
              <a:rPr lang="pt-BR" dirty="0"/>
              <a:t>Torna mais divertido o progresso.</a:t>
            </a:r>
          </a:p>
          <a:p>
            <a:endParaRPr lang="pt-BR" dirty="0"/>
          </a:p>
          <a:p>
            <a:r>
              <a:rPr lang="pt-BR" dirty="0"/>
              <a:t>Outros projetos buscam trazer a LIBRAS para os jogos</a:t>
            </a:r>
          </a:p>
          <a:p>
            <a:pPr lvl="1"/>
            <a:r>
              <a:rPr lang="pt-BR" dirty="0"/>
              <a:t>Limitam-se a ensinar palavras e frases, fragmentado a linguagem</a:t>
            </a:r>
          </a:p>
          <a:p>
            <a:endParaRPr lang="pt-BR" dirty="0"/>
          </a:p>
          <a:p>
            <a:r>
              <a:rPr lang="pt-BR" dirty="0" err="1"/>
              <a:t>Acanno</a:t>
            </a:r>
            <a:r>
              <a:rPr lang="pt-BR" dirty="0"/>
              <a:t> busca trazer uma maior quantidade de itens lexicais e sua organização sintática</a:t>
            </a:r>
          </a:p>
          <a:p>
            <a:endParaRPr lang="pt-BR" dirty="0"/>
          </a:p>
          <a:p>
            <a:r>
              <a:rPr lang="pt-BR" dirty="0"/>
              <a:t>Estilo RPG permite um jogo mais comunicativo</a:t>
            </a:r>
          </a:p>
        </p:txBody>
      </p:sp>
    </p:spTree>
    <p:extLst>
      <p:ext uri="{BB962C8B-B14F-4D97-AF65-F5344CB8AC3E}">
        <p14:creationId xmlns:p14="http://schemas.microsoft.com/office/powerpoint/2010/main" val="77495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C0D26-E902-4F2D-8DE3-B1D60421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7DA53-B7F4-47FF-813A-0A826C4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RPG </a:t>
            </a:r>
            <a:r>
              <a:rPr lang="pt-BR" i="1" dirty="0" err="1"/>
              <a:t>Maker</a:t>
            </a:r>
            <a:r>
              <a:rPr lang="pt-BR" i="1" dirty="0"/>
              <a:t> MV</a:t>
            </a:r>
          </a:p>
          <a:p>
            <a:pPr lvl="1"/>
            <a:r>
              <a:rPr lang="pt-BR" dirty="0"/>
              <a:t>Ferramenta especializada em criação de RPG</a:t>
            </a:r>
          </a:p>
          <a:p>
            <a:pPr lvl="1"/>
            <a:endParaRPr lang="pt-BR" dirty="0"/>
          </a:p>
          <a:p>
            <a:r>
              <a:rPr lang="pt-BR" i="1" dirty="0" err="1"/>
              <a:t>Inkscape</a:t>
            </a:r>
            <a:endParaRPr lang="pt-BR" i="1" dirty="0"/>
          </a:p>
          <a:p>
            <a:pPr lvl="1"/>
            <a:r>
              <a:rPr lang="pt-BR" dirty="0"/>
              <a:t>Criação de desenhos vetoriais</a:t>
            </a:r>
          </a:p>
          <a:p>
            <a:pPr lvl="1"/>
            <a:endParaRPr lang="pt-BR" dirty="0"/>
          </a:p>
          <a:p>
            <a:r>
              <a:rPr lang="pt-BR" i="1" dirty="0" err="1"/>
              <a:t>FontForge</a:t>
            </a:r>
            <a:endParaRPr lang="pt-BR" i="1" dirty="0"/>
          </a:p>
          <a:p>
            <a:pPr lvl="1"/>
            <a:r>
              <a:rPr lang="pt-BR" dirty="0"/>
              <a:t>Montagem e configuração de fontes</a:t>
            </a:r>
          </a:p>
        </p:txBody>
      </p:sp>
    </p:spTree>
    <p:extLst>
      <p:ext uri="{BB962C8B-B14F-4D97-AF65-F5344CB8AC3E}">
        <p14:creationId xmlns:p14="http://schemas.microsoft.com/office/powerpoint/2010/main" val="10665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C0D26-E902-4F2D-8DE3-B1D60421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7DA53-B7F4-47FF-813A-0A826C47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 ágil, iterativa e incremental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Etapas de desenvolvimento</a:t>
            </a:r>
          </a:p>
          <a:p>
            <a:pPr lvl="1"/>
            <a:r>
              <a:rPr lang="pt-BR" dirty="0"/>
              <a:t>Idealização</a:t>
            </a:r>
          </a:p>
          <a:p>
            <a:pPr lvl="1"/>
            <a:r>
              <a:rPr lang="pt-BR" dirty="0"/>
              <a:t>Protótipo de média fidelidade</a:t>
            </a:r>
          </a:p>
          <a:p>
            <a:pPr lvl="1"/>
            <a:r>
              <a:rPr lang="pt-BR" dirty="0"/>
              <a:t>Protótipo de alta fidelidade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31FFB1-A7E6-4AFD-AF78-04C96EA6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47" y="4550590"/>
            <a:ext cx="9633857" cy="186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0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79</TotalTime>
  <Words>1381</Words>
  <Application>Microsoft Office PowerPoint</Application>
  <PresentationFormat>Widescreen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Calisto MT</vt:lpstr>
      <vt:lpstr>Wingdings 2</vt:lpstr>
      <vt:lpstr>Ardósia</vt:lpstr>
      <vt:lpstr>  Acanno</vt:lpstr>
      <vt:lpstr>Introdução</vt:lpstr>
      <vt:lpstr>Introdução</vt:lpstr>
      <vt:lpstr>Introdução</vt:lpstr>
      <vt:lpstr>Introdução</vt:lpstr>
      <vt:lpstr>Justificativa</vt:lpstr>
      <vt:lpstr>Justificativa</vt:lpstr>
      <vt:lpstr>Metodologia</vt:lpstr>
      <vt:lpstr>Metodologia</vt:lpstr>
      <vt:lpstr>Referencial Teórico</vt:lpstr>
      <vt:lpstr>Referencial Teórico</vt:lpstr>
      <vt:lpstr>Desenvolvimento</vt:lpstr>
      <vt:lpstr>Desenvolvimento</vt:lpstr>
      <vt:lpstr>Desenvolvimento</vt:lpstr>
      <vt:lpstr>Software</vt:lpstr>
      <vt:lpstr>Software</vt:lpstr>
      <vt:lpstr>Software</vt:lpstr>
      <vt:lpstr>Software</vt:lpstr>
      <vt:lpstr>Conclusão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Acanno</dc:title>
  <dc:creator>gabriel barroso</dc:creator>
  <cp:lastModifiedBy>gabriel barroso</cp:lastModifiedBy>
  <cp:revision>7</cp:revision>
  <dcterms:created xsi:type="dcterms:W3CDTF">2020-07-17T22:34:58Z</dcterms:created>
  <dcterms:modified xsi:type="dcterms:W3CDTF">2020-07-17T23:54:39Z</dcterms:modified>
</cp:coreProperties>
</file>