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42100" cy="428498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8" d="100"/>
          <a:sy n="18" d="100"/>
        </p:scale>
        <p:origin x="298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" name="Text Box6"/>
          <p:cNvSpPr txBox="1"/>
          <p:nvPr/>
        </p:nvSpPr>
        <p:spPr>
          <a:xfrm>
            <a:off x="1833285" y="6881518"/>
            <a:ext cx="8939359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0"/>
              </a:lnSpc>
            </a:pPr>
            <a:endParaRPr dirty="0"/>
          </a:p>
          <a:p>
            <a:pPr marL="333994" algn="l" rtl="0">
              <a:lnSpc>
                <a:spcPts val="4456"/>
              </a:lnSpc>
            </a:pPr>
            <a:r>
              <a:rPr lang="pt-BR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Introdução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1833285" y="21640924"/>
            <a:ext cx="8939359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5"/>
              </a:lnSpc>
            </a:pPr>
            <a:endParaRPr dirty="0"/>
          </a:p>
          <a:p>
            <a:pPr marL="333994" algn="l" rtl="0">
              <a:lnSpc>
                <a:spcPts val="4456"/>
              </a:lnSpc>
            </a:pPr>
            <a:r>
              <a:rPr lang="pt-BR" altLang="zh-CN" sz="4000" b="1" spc="-1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Trabalhos relacionados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9" name="Text Box9"/>
          <p:cNvSpPr txBox="1"/>
          <p:nvPr/>
        </p:nvSpPr>
        <p:spPr>
          <a:xfrm>
            <a:off x="21260312" y="19839792"/>
            <a:ext cx="8937832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7"/>
              </a:lnSpc>
            </a:pPr>
            <a:endParaRPr dirty="0"/>
          </a:p>
          <a:p>
            <a:pPr marL="333740" algn="l" rtl="0">
              <a:lnSpc>
                <a:spcPts val="4456"/>
              </a:lnSpc>
            </a:pPr>
            <a:r>
              <a:rPr lang="pt-BR" altLang="zh-CN" sz="4000" b="1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Considerações Finais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10" name="Text Box10"/>
          <p:cNvSpPr txBox="1"/>
          <p:nvPr/>
        </p:nvSpPr>
        <p:spPr>
          <a:xfrm>
            <a:off x="21260312" y="35095046"/>
            <a:ext cx="8937836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5"/>
              </a:lnSpc>
            </a:pPr>
            <a:endParaRPr dirty="0"/>
          </a:p>
          <a:p>
            <a:pPr marL="333742" algn="l" rtl="0">
              <a:lnSpc>
                <a:spcPts val="4456"/>
              </a:lnSpc>
            </a:pPr>
            <a:r>
              <a:rPr lang="pt-BR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Referências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1840904" y="14276664"/>
            <a:ext cx="8937836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2"/>
              </a:lnSpc>
            </a:pPr>
            <a:endParaRPr dirty="0"/>
          </a:p>
          <a:p>
            <a:pPr marL="332852" algn="l" rtl="0">
              <a:lnSpc>
                <a:spcPts val="4456"/>
              </a:lnSpc>
            </a:pPr>
            <a:r>
              <a:rPr lang="pt-BR" altLang="zh-CN" sz="4000" b="1" spc="-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Justificativa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7325519" y="1030960"/>
            <a:ext cx="17376457" cy="8784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ctr" rtl="0">
              <a:lnSpc>
                <a:spcPts val="6397"/>
              </a:lnSpc>
            </a:pPr>
            <a:r>
              <a:rPr lang="pt-BR" altLang="zh-CN" sz="6400" b="1" spc="-17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Acanno</a:t>
            </a:r>
            <a:r>
              <a:rPr lang="pt-BR" altLang="zh-CN" sz="6400" b="1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um jogo eletrônico</a:t>
            </a:r>
            <a:endParaRPr lang="pt-BR" altLang="zh-CN" sz="6400" dirty="0">
              <a:latin typeface="Calibri"/>
              <a:ea typeface="Calibri"/>
              <a:cs typeface="Calibri"/>
            </a:endParaRPr>
          </a:p>
        </p:txBody>
      </p:sp>
      <p:sp>
        <p:nvSpPr>
          <p:cNvPr id="14" name="Text Box14"/>
          <p:cNvSpPr txBox="1"/>
          <p:nvPr/>
        </p:nvSpPr>
        <p:spPr>
          <a:xfrm>
            <a:off x="7622685" y="1811093"/>
            <a:ext cx="16784111" cy="8784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 rtl="0">
              <a:lnSpc>
                <a:spcPts val="6399"/>
              </a:lnSpc>
            </a:pPr>
            <a:r>
              <a:rPr lang="pt-BR" altLang="zh-CN" sz="6400" b="1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 </a:t>
            </a:r>
            <a:r>
              <a:rPr lang="pt-BR" altLang="zh-CN" sz="6400" b="1" spc="-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RPG com acessibilidade</a:t>
            </a:r>
            <a:endParaRPr lang="pt-BR" altLang="zh-CN" sz="64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 Box15"/>
          <p:cNvSpPr txBox="1"/>
          <p:nvPr/>
        </p:nvSpPr>
        <p:spPr>
          <a:xfrm>
            <a:off x="7994524" y="2592065"/>
            <a:ext cx="16038676" cy="87844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pt-BR" dirty="0"/>
          </a:p>
          <a:p>
            <a:pPr algn="ctr" rtl="0">
              <a:lnSpc>
                <a:spcPts val="6397"/>
              </a:lnSpc>
            </a:pPr>
            <a:r>
              <a:rPr lang="pt-BR" altLang="zh-CN" sz="6400" b="1" spc="-4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 LIBRAS</a:t>
            </a:r>
            <a:endParaRPr lang="pt-BR" altLang="zh-CN" sz="64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Text Box16"/>
          <p:cNvSpPr txBox="1"/>
          <p:nvPr/>
        </p:nvSpPr>
        <p:spPr>
          <a:xfrm>
            <a:off x="1395918" y="3992070"/>
            <a:ext cx="29522372" cy="623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ctr" rtl="0">
              <a:lnSpc>
                <a:spcPts val="4456"/>
              </a:lnSpc>
            </a:pPr>
            <a:r>
              <a:rPr lang="en-US" altLang="zh-CN" sz="4000" b="1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Gabriel B. da Silva Lima, Marcos R. dos Santos,</a:t>
            </a:r>
            <a:endParaRPr lang="en-US" altLang="zh-CN" sz="4000" dirty="0">
              <a:latin typeface="Arial"/>
              <a:ea typeface="Arial"/>
              <a:cs typeface="Arial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7862196" y="4601729"/>
            <a:ext cx="16587936" cy="623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ctr" rtl="0">
              <a:lnSpc>
                <a:spcPts val="4456"/>
              </a:lnSpc>
            </a:pPr>
            <a:r>
              <a:rPr lang="en-US" altLang="zh-CN" sz="4000" b="1" spc="-56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Almir</a:t>
            </a:r>
            <a:r>
              <a:rPr lang="en-US" altLang="zh-CN" sz="4000" b="1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 O. Costa Junior, </a:t>
            </a:r>
            <a:r>
              <a:rPr lang="en-US" altLang="zh-CN" sz="4000" b="1" spc="-56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Jucimar</a:t>
            </a:r>
            <a:r>
              <a:rPr lang="en-US" altLang="zh-CN" sz="4000" b="1" spc="-56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M. da Silva Jr</a:t>
            </a:r>
            <a:endParaRPr lang="en-US" altLang="zh-CN" sz="4000" dirty="0">
              <a:latin typeface="Arial"/>
              <a:ea typeface="Arial"/>
              <a:cs typeface="Arial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8316195" y="5333315"/>
            <a:ext cx="15717006" cy="623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ctr" rtl="0">
              <a:lnSpc>
                <a:spcPts val="4456"/>
              </a:lnSpc>
            </a:pPr>
            <a:r>
              <a:rPr lang="pt-BR" altLang="zh-CN" sz="4000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Escola Superior de Tecnologia, Escola Normal Superior</a:t>
            </a:r>
            <a:endParaRPr lang="pt-BR" altLang="zh-CN" sz="4000" dirty="0">
              <a:latin typeface="Arial"/>
              <a:ea typeface="Arial"/>
              <a:cs typeface="Arial"/>
            </a:endParaRPr>
          </a:p>
        </p:txBody>
      </p:sp>
      <p:sp>
        <p:nvSpPr>
          <p:cNvPr id="19" name="Text Box19"/>
          <p:cNvSpPr txBox="1"/>
          <p:nvPr/>
        </p:nvSpPr>
        <p:spPr>
          <a:xfrm>
            <a:off x="11496510" y="5942974"/>
            <a:ext cx="9133052" cy="6233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ctr" rtl="0">
              <a:lnSpc>
                <a:spcPts val="4456"/>
              </a:lnSpc>
            </a:pPr>
            <a:r>
              <a:rPr lang="pt-BR" altLang="zh-CN" sz="4000" spc="-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Universidade do Estado do Amazonas</a:t>
            </a:r>
            <a:endParaRPr lang="pt-BR" altLang="zh-CN" sz="4000" dirty="0">
              <a:latin typeface="Arial"/>
              <a:ea typeface="Arial"/>
              <a:cs typeface="Arial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2167279" y="8512210"/>
            <a:ext cx="8316273" cy="327788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52"/>
              </a:lnSpc>
            </a:pPr>
            <a:r>
              <a:rPr lang="pt-BR" altLang="zh-CN" sz="3500" spc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Existe hoje necessidade de maior difusão de LIBRAS no Brasil, possibilitando a ampliação de acessibilidade linguística dos surdos a mais serviços prestados à sociedade. Uma área que ainda é pouco explorada é os jogos eletrônicos.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2167279" y="11979638"/>
            <a:ext cx="8316901" cy="21493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pt-BR" dirty="0"/>
          </a:p>
          <a:p>
            <a:pPr algn="just" rtl="0">
              <a:lnSpc>
                <a:spcPts val="4128"/>
              </a:lnSpc>
            </a:pPr>
            <a:r>
              <a:rPr lang="pt-BR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Esse trabalho descreve o processo de desenvolvimento de um jogo eletrônico de RPG acessível em LIBRAS para alunos do Ensino Fundamental (I e II)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2223156" y="16002868"/>
            <a:ext cx="8318474" cy="38164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 rtl="0">
              <a:lnSpc>
                <a:spcPts val="4171"/>
              </a:lnSpc>
            </a:pPr>
            <a:r>
              <a:rPr lang="pt-BR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 Brasil, a falta de infraestrutura adequada nas escolas prejudica a educação. Junto a isso, tem-se que a LIBRAS não possuir um protagonismo no currículo escolar. Por outra via, existe o número crescente de usuários de smartphones e do avanço da internet.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2167279" y="23193402"/>
            <a:ext cx="8317979" cy="22006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59"/>
              </a:lnSpc>
            </a:pP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Alguns projetos buscam utilizar-se de jogos eletrônicos para o ensino de LIBRAS como o jogo Vega,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Memolibras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 Alfabeto Libras mostrados na Fig. 1.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1898444" y="31437338"/>
            <a:ext cx="8643186" cy="410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0"/>
              </a:lnSpc>
            </a:pPr>
            <a:endParaRPr dirty="0"/>
          </a:p>
          <a:p>
            <a:pPr algn="ctr" rtl="0">
              <a:lnSpc>
                <a:spcPts val="2796"/>
              </a:lnSpc>
            </a:pPr>
            <a:r>
              <a:rPr lang="pt-BR" altLang="zh-CN" sz="2800" spc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pt-BR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pt-BR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pt-BR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Telas de Vega, </a:t>
            </a:r>
            <a:r>
              <a:rPr lang="pt-BR" altLang="zh-CN" sz="2800" spc="-15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Memolibras</a:t>
            </a:r>
            <a:r>
              <a:rPr lang="pt-BR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Alfabeto Libras</a:t>
            </a:r>
            <a:endParaRPr lang="pt-BR" altLang="zh-C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32" name="Text Box32"/>
          <p:cNvSpPr txBox="1"/>
          <p:nvPr/>
        </p:nvSpPr>
        <p:spPr>
          <a:xfrm>
            <a:off x="11883842" y="8494552"/>
            <a:ext cx="8318952" cy="43551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 rtl="0">
              <a:lnSpc>
                <a:spcPts val="4171"/>
              </a:lnSpc>
            </a:pPr>
            <a:r>
              <a:rPr lang="pt-BR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Para o desenvolvimento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foram utilizadas três ferramentas: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Inkscape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esse que permite a criação de desenhos vetoriais, essencial para fazer os caracteres das fontes em LIBRAS como a da Fig. 2;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FontForge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que permite montar as fontes utilizadas no jogo e; RPG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Maker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MV: a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engine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usada na criação do jogo de RPG.  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11873808" y="34676220"/>
            <a:ext cx="8318246" cy="5432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 rtl="0">
              <a:lnSpc>
                <a:spcPts val="4174"/>
              </a:lnSpc>
            </a:pPr>
            <a:r>
              <a:rPr lang="pt-BR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jogo segue elementos comuns em </a:t>
            </a:r>
            <a:r>
              <a:rPr lang="pt-BR" altLang="zh-CN" sz="3500" spc="3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RPGs</a:t>
            </a:r>
            <a:r>
              <a:rPr lang="pt-BR" altLang="zh-CN" sz="3500" spc="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sistema de batalha em turnos, itens que podem ser usados ao teu favor ou contra o seu inimigo, sistema de compra e venda, mundo aberto para exploração e personagens e história cativantes. Porém, o seu diferencial se encontra nas interações do jogador com o mundo ao seu redor, como mostrado na Fig. 4.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39" name="Text Box39"/>
          <p:cNvSpPr txBox="1"/>
          <p:nvPr/>
        </p:nvSpPr>
        <p:spPr>
          <a:xfrm>
            <a:off x="21611067" y="16774961"/>
            <a:ext cx="8316902" cy="273927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 rtl="0">
              <a:lnSpc>
                <a:spcPts val="4171"/>
              </a:lnSpc>
            </a:pPr>
            <a:r>
              <a:rPr lang="pt-BR" altLang="zh-CN" sz="35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As mensagens são exibidas em três linhas: a primeira exibe o sinal em LIBRAS; a segunda exibe sua tradução literal e a Terceira, em azul, exibe a tradução contextual da frase exibida.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21611068" y="21534244"/>
            <a:ext cx="8318250" cy="70481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52"/>
              </a:lnSpc>
            </a:pP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comunidade surda ainda busca reconhecimento e, apesar de todas as conquistas, muito caminho precisa percorrido. Esse trabalho busca atender essa necessidade na área dos jogos eletrônicos. O jogo ainda será expandido, com uma história mais rica e mais personagens com mais diálogos. Diante do cenário atual, o jogo ainda não foi testado, mas foi validado por um especialista na área de desenvolvimento de jogos e por um especialista no ensino de LIBRAS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21611068" y="29002806"/>
            <a:ext cx="8317162" cy="650953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just">
              <a:lnSpc>
                <a:spcPts val="4168"/>
              </a:lnSpc>
            </a:pPr>
            <a:r>
              <a:rPr lang="pt-BR" sz="3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Os autores agradecem ao LUDUS Lab. e a Universidade do Estado do Amazonas (UEA) pela ajuda na elaboração do poster. Os resultados desse trabalho foram publicados por meio das atividades de pesquisa e desenvolvimento do Projeto ARKADE, financiados pela TRANSIRE FABRICAÇÃO DE COMPONENTES ELETRÔNICOS LTDA, com o suporte da SUFRAMA sobre os termos da Lei Federal No 8.387/1991.</a:t>
            </a:r>
            <a:endParaRPr lang="pt-BR" sz="35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rtl="0">
              <a:lnSpc>
                <a:spcPts val="4168"/>
              </a:lnSpc>
            </a:pPr>
            <a:endParaRPr lang="en-US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21539824" y="36402564"/>
            <a:ext cx="8287220" cy="9310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sz="2000" dirty="0"/>
          </a:p>
          <a:p>
            <a:pPr marL="228590" indent="-228590">
              <a:lnSpc>
                <a:spcPts val="2340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Martins, H. (2018). Censo aponta que escolas públicas ainda têm deficiências de infraestrutura. Recuperado em 01 de Junho, 2020, de https://bit.ly/3iMNUrl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590" indent="-228590" algn="l" rtl="0">
              <a:lnSpc>
                <a:spcPts val="2340"/>
              </a:lnSpc>
            </a:pPr>
            <a:endParaRPr lang="en-US" altLang="zh-CN"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21539824" y="37134580"/>
            <a:ext cx="8145230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2000" dirty="0"/>
          </a:p>
          <a:p>
            <a:pPr marL="228590" indent="-228590">
              <a:lnSpc>
                <a:spcPts val="2340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Noclaf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Tech. (2016). Alfabeto LIBRAS. Recuperado em 12 de Setembro, 2020, de https://bit.ly/32I61sG</a:t>
            </a:r>
            <a:endParaRPr lang="en-US" altLang="zh-CN"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21539824" y="37842724"/>
            <a:ext cx="8061646" cy="93108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590" indent="-228590">
              <a:lnSpc>
                <a:spcPts val="2309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Grupo de Mídia Interativa da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Unifor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(2013). </a:t>
            </a:r>
            <a:r>
              <a:rPr lang="pt-BR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Memolibras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Conhecendo os Animais na Língua Brasileira de Sinais. Recuperado em 15 de Setembro, 2020, de https://bit.ly/3iQyBxK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21539824" y="38850836"/>
            <a:ext cx="7946906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590" indent="-228590">
              <a:lnSpc>
                <a:spcPts val="2309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de Tecnologia da Amazônia. (2020). Vega. Recuperado em 14 de Setembro, 2020, de https://bit.ly/32KE6Zp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443413" y="41905136"/>
            <a:ext cx="11243235" cy="6617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800"/>
              </a:lnSpc>
            </a:pPr>
            <a:r>
              <a:rPr lang="en-US" altLang="zh-CN" sz="4800" b="1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Brazilian</a:t>
            </a:r>
            <a:r>
              <a:rPr lang="en-US" altLang="zh-CN" sz="4800" b="1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4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Technology</a:t>
            </a:r>
            <a:r>
              <a:rPr lang="en-US" altLang="zh-CN" sz="4800" b="1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Symposium</a:t>
            </a:r>
            <a:r>
              <a:rPr lang="en-US" altLang="zh-CN" sz="4800" b="1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-3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(BTSym</a:t>
            </a:r>
            <a:r>
              <a:rPr lang="en-US" altLang="zh-CN" sz="4800" b="1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’20)</a:t>
            </a:r>
            <a:endParaRPr lang="en-US" altLang="zh-CN" sz="4800" dirty="0">
              <a:latin typeface="Calibri"/>
              <a:ea typeface="Calibri"/>
              <a:cs typeface="Calibri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21077694" y="41884408"/>
            <a:ext cx="8757402" cy="6617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800"/>
              </a:lnSpc>
            </a:pPr>
            <a:r>
              <a:rPr lang="en-US" altLang="zh-CN" sz="4800" b="1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October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26th,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27th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28th,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48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2020</a:t>
            </a:r>
            <a:endParaRPr lang="en-US" altLang="zh-CN" sz="4800" dirty="0">
              <a:latin typeface="Calibri"/>
              <a:ea typeface="Calibri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49FDA4-7A75-422A-AF49-2E83A8724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66" y="408651"/>
            <a:ext cx="5982735" cy="59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EA Universidade Federal do Amazonas Logo Vector">
            <a:extLst>
              <a:ext uri="{FF2B5EF4-FFF2-40B4-BE49-F238E27FC236}">
                <a16:creationId xmlns:a16="http://schemas.microsoft.com/office/drawing/2014/main" id="{0B245189-5173-4BFD-A239-B7D2B43B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71" y="654323"/>
            <a:ext cx="5944118" cy="562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26">
            <a:extLst>
              <a:ext uri="{FF2B5EF4-FFF2-40B4-BE49-F238E27FC236}">
                <a16:creationId xmlns:a16="http://schemas.microsoft.com/office/drawing/2014/main" id="{B79F31B3-A7BE-4FCC-982B-D505D44F1D92}"/>
              </a:ext>
            </a:extLst>
          </p:cNvPr>
          <p:cNvSpPr txBox="1"/>
          <p:nvPr/>
        </p:nvSpPr>
        <p:spPr>
          <a:xfrm>
            <a:off x="2167279" y="19961148"/>
            <a:ext cx="8317979" cy="166205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71"/>
              </a:lnSpc>
            </a:pPr>
            <a:r>
              <a:rPr lang="pt-BR" altLang="zh-CN" sz="3500" spc="2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Baseando-se nisso, pensou-se em um jogo para smartphones que pudesse tornar LIBRAS acessível para estudantes.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62" name="Text Box26">
            <a:extLst>
              <a:ext uri="{FF2B5EF4-FFF2-40B4-BE49-F238E27FC236}">
                <a16:creationId xmlns:a16="http://schemas.microsoft.com/office/drawing/2014/main" id="{03F14771-62D4-4073-B90A-1BF726AC9DFE}"/>
              </a:ext>
            </a:extLst>
          </p:cNvPr>
          <p:cNvSpPr txBox="1"/>
          <p:nvPr/>
        </p:nvSpPr>
        <p:spPr>
          <a:xfrm>
            <a:off x="2223651" y="31924380"/>
            <a:ext cx="8317979" cy="543232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59"/>
              </a:lnSpc>
            </a:pP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jogo </a:t>
            </a:r>
            <a:r>
              <a:rPr lang="pt-BR" altLang="zh-CN" sz="350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Acanno</a:t>
            </a: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se diferencia dos jogos apresentados por apresentar uma quantidade de itens lexicais mais ampliada e diversificada, além de exibir esses sinais de acordo com o seu contexto enunciativo, esses organizados sintaticamente de acordo com o sistema linguístico da LIBRAS, bem como os recursos não-manuais por meio das expressões faciais. 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63" name="Text Box26">
            <a:extLst>
              <a:ext uri="{FF2B5EF4-FFF2-40B4-BE49-F238E27FC236}">
                <a16:creationId xmlns:a16="http://schemas.microsoft.com/office/drawing/2014/main" id="{2C5BD66C-256E-4FA5-8839-136401246C1E}"/>
              </a:ext>
            </a:extLst>
          </p:cNvPr>
          <p:cNvSpPr txBox="1"/>
          <p:nvPr/>
        </p:nvSpPr>
        <p:spPr>
          <a:xfrm>
            <a:off x="2223651" y="37507570"/>
            <a:ext cx="8317979" cy="220066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en-US" dirty="0"/>
          </a:p>
          <a:p>
            <a:pPr algn="just" rtl="0">
              <a:lnSpc>
                <a:spcPts val="4159"/>
              </a:lnSpc>
            </a:pP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Tudo isso permite exibir os sinais de uma forma mais natural e próxima do que seria uma conversação normal entre surdos.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sp>
        <p:nvSpPr>
          <p:cNvPr id="64" name="Text Box6">
            <a:extLst>
              <a:ext uri="{FF2B5EF4-FFF2-40B4-BE49-F238E27FC236}">
                <a16:creationId xmlns:a16="http://schemas.microsoft.com/office/drawing/2014/main" id="{29F8C6D9-A3AA-48D9-882F-20D99122994A}"/>
              </a:ext>
            </a:extLst>
          </p:cNvPr>
          <p:cNvSpPr txBox="1"/>
          <p:nvPr/>
        </p:nvSpPr>
        <p:spPr>
          <a:xfrm>
            <a:off x="11496509" y="6881518"/>
            <a:ext cx="8939359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0"/>
              </a:lnSpc>
            </a:pPr>
            <a:endParaRPr dirty="0"/>
          </a:p>
          <a:p>
            <a:pPr marL="333994" algn="l" rtl="0">
              <a:lnSpc>
                <a:spcPts val="4456"/>
              </a:lnSpc>
            </a:pPr>
            <a:r>
              <a:rPr lang="pt-BR" altLang="zh-CN" sz="4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Metodologia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pt-BR" altLang="zh-CN" sz="12000" dirty="0">
              <a:latin typeface="Arial"/>
              <a:ea typeface="Arial"/>
              <a:cs typeface="Arial"/>
            </a:endParaRPr>
          </a:p>
        </p:txBody>
      </p:sp>
      <p:sp>
        <p:nvSpPr>
          <p:cNvPr id="65" name="Text Box32">
            <a:extLst>
              <a:ext uri="{FF2B5EF4-FFF2-40B4-BE49-F238E27FC236}">
                <a16:creationId xmlns:a16="http://schemas.microsoft.com/office/drawing/2014/main" id="{0ED72C30-42E0-4D63-9072-A1982CAC410A}"/>
              </a:ext>
            </a:extLst>
          </p:cNvPr>
          <p:cNvSpPr txBox="1"/>
          <p:nvPr/>
        </p:nvSpPr>
        <p:spPr>
          <a:xfrm>
            <a:off x="11903560" y="20380923"/>
            <a:ext cx="8318952" cy="48937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lang="pt-BR" dirty="0"/>
          </a:p>
          <a:p>
            <a:pPr algn="just" rtl="0">
              <a:lnSpc>
                <a:spcPts val="4171"/>
              </a:lnSpc>
            </a:pPr>
            <a:r>
              <a:rPr lang="pt-BR" altLang="zh-CN" sz="35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criação do jogo seguiu uma metodologia ágil, iterativa e incremental seguindo três etapas: 1) a idealização: definindo elementos do jogo e seu embasamento; 2) o protótipo de média fidelidade: criando um modelo inicial do jogo e; 3) o protótipo de alta fidelidade: finalizando o jogo em questão de gameplay e design.</a:t>
            </a:r>
            <a:endParaRPr lang="pt-BR" altLang="zh-CN" sz="3500" dirty="0">
              <a:latin typeface="Arial"/>
              <a:ea typeface="Arial"/>
              <a:cs typeface="Arial"/>
            </a:endParaRP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DD61231B-38F9-4397-8020-5E963F670F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83842" y="13170107"/>
            <a:ext cx="8245718" cy="6357680"/>
          </a:xfrm>
          <a:prstGeom prst="rect">
            <a:avLst/>
          </a:prstGeom>
        </p:spPr>
      </p:pic>
      <p:sp>
        <p:nvSpPr>
          <p:cNvPr id="67" name="Text Box29">
            <a:extLst>
              <a:ext uri="{FF2B5EF4-FFF2-40B4-BE49-F238E27FC236}">
                <a16:creationId xmlns:a16="http://schemas.microsoft.com/office/drawing/2014/main" id="{6AC7A977-E19D-4036-9483-979E97D4E1C8}"/>
              </a:ext>
            </a:extLst>
          </p:cNvPr>
          <p:cNvSpPr txBox="1"/>
          <p:nvPr/>
        </p:nvSpPr>
        <p:spPr>
          <a:xfrm>
            <a:off x="11548868" y="19641038"/>
            <a:ext cx="8643186" cy="410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0"/>
              </a:lnSpc>
            </a:pPr>
            <a:endParaRPr dirty="0"/>
          </a:p>
          <a:p>
            <a:pPr algn="ctr" rtl="0">
              <a:lnSpc>
                <a:spcPts val="2796"/>
              </a:lnSpc>
            </a:pPr>
            <a:r>
              <a:rPr lang="pt-BR" altLang="zh-CN" sz="2800" spc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pt-BR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pt-BR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pt-BR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Sinal, em LIBRAS, da palavra “aranha”</a:t>
            </a:r>
            <a:endParaRPr lang="pt-BR" altLang="zh-CN" sz="2800" dirty="0">
              <a:latin typeface="Calibri"/>
              <a:ea typeface="Calibri"/>
              <a:cs typeface="Calibri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833A4B52-39A6-4C2C-B7B4-7A68198D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616" y="25394069"/>
            <a:ext cx="7213834" cy="691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 Box29">
            <a:extLst>
              <a:ext uri="{FF2B5EF4-FFF2-40B4-BE49-F238E27FC236}">
                <a16:creationId xmlns:a16="http://schemas.microsoft.com/office/drawing/2014/main" id="{2894A41C-9C3E-488F-A947-D6F2E3970AF5}"/>
              </a:ext>
            </a:extLst>
          </p:cNvPr>
          <p:cNvSpPr txBox="1"/>
          <p:nvPr/>
        </p:nvSpPr>
        <p:spPr>
          <a:xfrm>
            <a:off x="11486374" y="32474492"/>
            <a:ext cx="8643186" cy="410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0"/>
              </a:lnSpc>
            </a:pPr>
            <a:endParaRPr dirty="0"/>
          </a:p>
          <a:p>
            <a:pPr algn="ctr" rtl="0">
              <a:lnSpc>
                <a:spcPts val="2796"/>
              </a:lnSpc>
            </a:pPr>
            <a:r>
              <a:rPr lang="pt-BR" altLang="zh-CN" sz="2800" spc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pt-BR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</a:t>
            </a:r>
            <a:r>
              <a:rPr lang="pt-BR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pt-BR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Modelo do processo de desenvolvimento</a:t>
            </a:r>
            <a:endParaRPr lang="pt-BR" altLang="zh-C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70" name="Text Box10">
            <a:extLst>
              <a:ext uri="{FF2B5EF4-FFF2-40B4-BE49-F238E27FC236}">
                <a16:creationId xmlns:a16="http://schemas.microsoft.com/office/drawing/2014/main" id="{D055EE05-6A91-4A5C-B109-4A5B27F2A939}"/>
              </a:ext>
            </a:extLst>
          </p:cNvPr>
          <p:cNvSpPr txBox="1"/>
          <p:nvPr/>
        </p:nvSpPr>
        <p:spPr>
          <a:xfrm>
            <a:off x="11537783" y="32947504"/>
            <a:ext cx="8937836" cy="1201163"/>
          </a:xfrm>
          <a:prstGeom prst="rect">
            <a:avLst/>
          </a:prstGeom>
          <a:solidFill>
            <a:srgbClr val="E46C0A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05"/>
              </a:lnSpc>
            </a:pPr>
            <a:endParaRPr lang="pt-BR" dirty="0"/>
          </a:p>
          <a:p>
            <a:pPr marL="333742" algn="l" rtl="0">
              <a:lnSpc>
                <a:spcPts val="4456"/>
              </a:lnSpc>
            </a:pPr>
            <a:r>
              <a:rPr lang="en-US" altLang="zh-CN" sz="4000" b="1" spc="-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Software</a:t>
            </a:r>
            <a:r>
              <a:rPr lang="pt-BR" altLang="zh-CN" sz="12000" b="1" spc="-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en-US" altLang="zh-CN" sz="12000" dirty="0">
              <a:latin typeface="Arial"/>
              <a:ea typeface="Arial"/>
              <a:cs typeface="Arial"/>
            </a:endParaRPr>
          </a:p>
        </p:txBody>
      </p:sp>
      <p:pic>
        <p:nvPicPr>
          <p:cNvPr id="71" name="Imagem 1">
            <a:extLst>
              <a:ext uri="{FF2B5EF4-FFF2-40B4-BE49-F238E27FC236}">
                <a16:creationId xmlns:a16="http://schemas.microsoft.com/office/drawing/2014/main" id="{A65171B0-43C1-4751-A37C-9BF100AC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443" y="25456394"/>
            <a:ext cx="4356989" cy="247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5">
            <a:extLst>
              <a:ext uri="{FF2B5EF4-FFF2-40B4-BE49-F238E27FC236}">
                <a16:creationId xmlns:a16="http://schemas.microsoft.com/office/drawing/2014/main" id="{E6A2AB76-09F6-4239-B1C0-ECF5F9D9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432" y="25457347"/>
            <a:ext cx="4398527" cy="247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>
            <a:extLst>
              <a:ext uri="{FF2B5EF4-FFF2-40B4-BE49-F238E27FC236}">
                <a16:creationId xmlns:a16="http://schemas.microsoft.com/office/drawing/2014/main" id="{79C7B6C3-37C2-4958-9121-C0CE9700A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26" y="27930540"/>
            <a:ext cx="5640212" cy="328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Imagem 1">
            <a:extLst>
              <a:ext uri="{FF2B5EF4-FFF2-40B4-BE49-F238E27FC236}">
                <a16:creationId xmlns:a16="http://schemas.microsoft.com/office/drawing/2014/main" id="{6A0993BD-8335-438A-98E3-20210A86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067" y="6886328"/>
            <a:ext cx="8233519" cy="467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Imagem 1">
            <a:extLst>
              <a:ext uri="{FF2B5EF4-FFF2-40B4-BE49-F238E27FC236}">
                <a16:creationId xmlns:a16="http://schemas.microsoft.com/office/drawing/2014/main" id="{0ED53058-6FF6-4246-AAE1-7C5BD548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067" y="11565809"/>
            <a:ext cx="8207877" cy="461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 Box29">
            <a:extLst>
              <a:ext uri="{FF2B5EF4-FFF2-40B4-BE49-F238E27FC236}">
                <a16:creationId xmlns:a16="http://schemas.microsoft.com/office/drawing/2014/main" id="{55A8C2D6-3DF6-4C3A-875D-3D8437A95601}"/>
              </a:ext>
            </a:extLst>
          </p:cNvPr>
          <p:cNvSpPr txBox="1"/>
          <p:nvPr/>
        </p:nvSpPr>
        <p:spPr>
          <a:xfrm>
            <a:off x="21361841" y="16373701"/>
            <a:ext cx="8643186" cy="4103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0"/>
              </a:lnSpc>
            </a:pPr>
            <a:endParaRPr dirty="0"/>
          </a:p>
          <a:p>
            <a:pPr algn="ctr" rtl="0">
              <a:lnSpc>
                <a:spcPts val="2796"/>
              </a:lnSpc>
            </a:pPr>
            <a:r>
              <a:rPr lang="pt-BR" altLang="zh-CN" sz="2800" spc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Fig</a:t>
            </a:r>
            <a:r>
              <a:rPr lang="pt-BR" altLang="zh-C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</a:t>
            </a:r>
            <a:r>
              <a:rPr lang="pt-BR" altLang="zh-CN" sz="28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altLang="zh-CN" sz="28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–</a:t>
            </a:r>
            <a:r>
              <a:rPr lang="pt-BR" altLang="zh-CN" sz="28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Telas do jogo exibindo os sinais em LIBRAS </a:t>
            </a:r>
            <a:endParaRPr lang="pt-BR" altLang="zh-C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93" name="Text Box48">
            <a:extLst>
              <a:ext uri="{FF2B5EF4-FFF2-40B4-BE49-F238E27FC236}">
                <a16:creationId xmlns:a16="http://schemas.microsoft.com/office/drawing/2014/main" id="{224F5435-D01B-4AA5-9E25-93C6FA19AB7F}"/>
              </a:ext>
            </a:extLst>
          </p:cNvPr>
          <p:cNvSpPr txBox="1"/>
          <p:nvPr/>
        </p:nvSpPr>
        <p:spPr>
          <a:xfrm>
            <a:off x="21539824" y="39560384"/>
            <a:ext cx="7946906" cy="6361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marL="228590" indent="-228590">
              <a:lnSpc>
                <a:spcPts val="2309"/>
              </a:lnSpc>
            </a:pPr>
            <a:r>
              <a:rPr lang="en-US" altLang="zh-CN" sz="2000" spc="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lang="en-US" altLang="zh-CN" sz="2000" spc="-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pt-B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Valente, J. (2019). Brasil é 5º país em ranking de uso diário de celulares no mundo. Recuperado em 01 de Junho, 2020, de https://bit.ly/3ky0FXi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897</Words>
  <Application>Microsoft Office PowerPoint</Application>
  <PresentationFormat>Personalizar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gabriel barroso</cp:lastModifiedBy>
  <cp:revision>14</cp:revision>
  <dcterms:created xsi:type="dcterms:W3CDTF">2017-10-23T09:06:44Z</dcterms:created>
  <dcterms:modified xsi:type="dcterms:W3CDTF">2020-10-24T20:05:57Z</dcterms:modified>
</cp:coreProperties>
</file>