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actorizare cholesky"/>
          <p:cNvSpPr txBox="1"/>
          <p:nvPr>
            <p:ph type="title"/>
          </p:nvPr>
        </p:nvSpPr>
        <p:spPr>
          <a:xfrm>
            <a:off x="406400" y="6432549"/>
            <a:ext cx="12192001" cy="2705101"/>
          </a:xfrm>
          <a:prstGeom prst="rect">
            <a:avLst/>
          </a:prstGeom>
        </p:spPr>
        <p:txBody>
          <a:bodyPr/>
          <a:lstStyle>
            <a:lvl1pPr algn="ctr" defTabSz="438150">
              <a:defRPr sz="12750"/>
            </a:lvl1pPr>
          </a:lstStyle>
          <a:p>
            <a:pPr/>
            <a:r>
              <a:t>Factorizare cholesky</a:t>
            </a:r>
          </a:p>
        </p:txBody>
      </p:sp>
      <p:sp>
        <p:nvSpPr>
          <p:cNvPr id="167" name="Paralelizări posibile ale algoritmului d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Paralelizări posibile ale algoritmului de </a:t>
            </a:r>
          </a:p>
        </p:txBody>
      </p:sp>
      <p:sp>
        <p:nvSpPr>
          <p:cNvPr id="168" name="Gabriel Bădilă…"/>
          <p:cNvSpPr txBox="1"/>
          <p:nvPr/>
        </p:nvSpPr>
        <p:spPr>
          <a:xfrm>
            <a:off x="406400" y="7589237"/>
            <a:ext cx="1219200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ctr">
              <a:lnSpc>
                <a:spcPct val="80000"/>
              </a:lnSpc>
              <a:spcBef>
                <a:spcPts val="2300"/>
              </a:spcBef>
              <a:defRPr sz="3400">
                <a:solidFill>
                  <a:srgbClr val="A6AAA9"/>
                </a:solidFill>
              </a:defRPr>
            </a:pPr>
            <a:r>
              <a:t>Gabriel Bădilă</a:t>
            </a:r>
          </a:p>
          <a:p>
            <a:pPr algn="ctr">
              <a:lnSpc>
                <a:spcPct val="80000"/>
              </a:lnSpc>
              <a:spcBef>
                <a:spcPts val="2300"/>
              </a:spcBef>
              <a:defRPr sz="3400">
                <a:solidFill>
                  <a:srgbClr val="A6AAA9"/>
                </a:solidFill>
              </a:defRPr>
            </a:pPr>
            <a:r>
              <a:t>Alexandru Sever Crăciun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aralelizare PTHREADS"/>
          <p:cNvSpPr txBox="1"/>
          <p:nvPr>
            <p:ph type="title"/>
          </p:nvPr>
        </p:nvSpPr>
        <p:spPr>
          <a:xfrm>
            <a:off x="406400" y="2616200"/>
            <a:ext cx="12192000" cy="4521200"/>
          </a:xfrm>
          <a:prstGeom prst="rect">
            <a:avLst/>
          </a:prstGeom>
        </p:spPr>
        <p:txBody>
          <a:bodyPr anchor="ctr"/>
          <a:lstStyle>
            <a:lvl1pPr algn="ctr">
              <a:defRPr sz="10000"/>
            </a:lvl1pPr>
          </a:lstStyle>
          <a:p>
            <a:pPr/>
            <a:r>
              <a:t>Paralelizare PTHREADS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26827806_1594486030597094_42024366_o.png" descr="26827806_1594486030597094_42024366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37862"/>
            <a:ext cx="13004800" cy="5877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mParații"/>
          <p:cNvSpPr txBox="1"/>
          <p:nvPr>
            <p:ph type="title"/>
          </p:nvPr>
        </p:nvSpPr>
        <p:spPr>
          <a:xfrm>
            <a:off x="406400" y="2616200"/>
            <a:ext cx="12192000" cy="4521200"/>
          </a:xfrm>
          <a:prstGeom prst="rect">
            <a:avLst/>
          </a:prstGeom>
        </p:spPr>
        <p:txBody>
          <a:bodyPr anchor="ctr"/>
          <a:lstStyle>
            <a:lvl1pPr algn="ctr">
              <a:defRPr sz="10000"/>
            </a:lvl1pPr>
          </a:lstStyle>
          <a:p>
            <a:pPr/>
            <a:r>
              <a:t>ComParații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26781964_1594486037263760_1649953384_o.png" descr="26781964_1594486037263760_1649953384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31058"/>
            <a:ext cx="13004800" cy="4291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01" name="Mediu de test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Mediu de testare</a:t>
            </a:r>
          </a:p>
        </p:txBody>
      </p:sp>
      <p:sp>
        <p:nvSpPr>
          <p:cNvPr id="202" name="Toate testele au fost realizate pe coada campus-haswell.q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Toate testele au fost realizate pe coada campus-haswell.q.</a:t>
            </a:r>
          </a:p>
          <a:p>
            <a:pPr/>
            <a:r>
              <a:t>Toate testele au fost realizate cu ajutorul unui fișier ce conține o matrice de dimensiune 3000 x 3000.</a:t>
            </a:r>
          </a:p>
          <a:p>
            <a:pPr/>
            <a:r>
              <a:t>În vederea testării s-a asigurat faptul că matricea inferior triunghiulară rezultată garantează o descompunere corectă.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05" name="CONcluzi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CONcluzii</a:t>
            </a:r>
          </a:p>
        </p:txBody>
      </p:sp>
      <p:sp>
        <p:nvSpPr>
          <p:cNvPr id="206" name="Cea mai bună variantă de paralelizare o reprezintă paralelizarea utilizând Pthreads (POSIX threads) și cel puțin 32 thread-ur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2100"/>
              </a:spcBef>
              <a:defRPr sz="2651"/>
            </a:pPr>
            <a:r>
              <a:t>Cea mai bună variantă de paralelizare o reprezintă paralelizarea utilizând Pthreads (POSIX threads) și cel puțin 32 thread-uri.</a:t>
            </a:r>
          </a:p>
          <a:p>
            <a:pPr marL="346709" indent="-346709" defTabSz="455675">
              <a:spcBef>
                <a:spcPts val="2100"/>
              </a:spcBef>
              <a:defRPr sz="2651"/>
            </a:pPr>
            <a:r>
              <a:t>Se observă că la creșterea numărului de thread-uri, în paralelizarea cu Pthreads, peste limita de 32, timpul obținut nu se mai îmbunătățește, din contră, se înrăutățește.</a:t>
            </a:r>
          </a:p>
          <a:p>
            <a:pPr marL="346709" indent="-346709" defTabSz="455675">
              <a:spcBef>
                <a:spcPts val="2100"/>
              </a:spcBef>
              <a:defRPr sz="2651"/>
            </a:pPr>
            <a:r>
              <a:t>Cu toate că varianta Pthreads este cea mai bună opțiune, se observă că și celelalte modele de paralelizare aduc o îmbunătățire semnificativă a timpului de execuție față de varianta serială.</a:t>
            </a:r>
          </a:p>
          <a:p>
            <a:pPr marL="346709" indent="-346709" defTabSz="455675">
              <a:spcBef>
                <a:spcPts val="2100"/>
              </a:spcBef>
              <a:defRPr sz="2651"/>
            </a:pPr>
            <a:r>
              <a:t>S-a observat o anomalie în utilizarea cluster-ului pe orice coadă, observându-se o discrepanță între timpul de rulare al versiunilor folosind un singur thread, respectiv un proces.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Vă Mulțumim!"/>
          <p:cNvSpPr txBox="1"/>
          <p:nvPr>
            <p:ph type="title"/>
          </p:nvPr>
        </p:nvSpPr>
        <p:spPr>
          <a:xfrm>
            <a:off x="406400" y="2616200"/>
            <a:ext cx="12192000" cy="4521200"/>
          </a:xfrm>
          <a:prstGeom prst="rect">
            <a:avLst/>
          </a:prstGeom>
        </p:spPr>
        <p:txBody>
          <a:bodyPr anchor="ctr"/>
          <a:lstStyle>
            <a:lvl1pPr algn="ctr">
              <a:defRPr sz="10000"/>
            </a:lvl1pPr>
          </a:lstStyle>
          <a:p>
            <a:pPr/>
            <a:r>
              <a:t>Vă Mulțumim!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Descrierea Algoritmul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Descrierea Algoritmului</a:t>
            </a:r>
          </a:p>
        </p:txBody>
      </p:sp>
      <p:sp>
        <p:nvSpPr>
          <p:cNvPr id="172" name="Factorizarea Cholesky este un tip de descompunere a unei matrice Hermitice, pozitiv definite, în produsul unei matrice inferior triunghiulare și transpusa acestei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Factorizarea Cholesky este un tip de descompunere a unei matrice Hermitice, pozitiv definite, în produsul unei matrice inferior triunghiulare și transpusa acesteia.</a:t>
            </a:r>
          </a:p>
          <a:p>
            <a:pPr/>
            <a:r>
              <a:t>A fost descoperită de Andre-Louis Cholesky.</a:t>
            </a:r>
          </a:p>
          <a:p>
            <a:pPr/>
            <a:r>
              <a:t>Descompunerea Cholesky este aproximativ de 2 ori mai eficientă ca descompunerea LU pentru rezolvarea sistemelor triunghiulare.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5" name="exempl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exemplu</a:t>
            </a:r>
          </a:p>
        </p:txBody>
      </p:sp>
      <p:sp>
        <p:nvSpPr>
          <p:cNvPr id="176" name="A=LL*…"/>
          <p:cNvSpPr txBox="1"/>
          <p:nvPr>
            <p:ph type="body" sz="quarter" idx="1"/>
          </p:nvPr>
        </p:nvSpPr>
        <p:spPr>
          <a:xfrm>
            <a:off x="406400" y="2743200"/>
            <a:ext cx="4775785" cy="2182096"/>
          </a:xfrm>
          <a:prstGeom prst="rect">
            <a:avLst/>
          </a:prstGeom>
        </p:spPr>
        <p:txBody>
          <a:bodyPr/>
          <a:lstStyle/>
          <a:p>
            <a:pPr/>
            <a:r>
              <a:t>A=LL*</a:t>
            </a:r>
          </a:p>
          <a:p>
            <a:pPr/>
            <a:r>
              <a:t>Complexitate O(n</a:t>
            </a:r>
            <a:r>
              <a:rPr baseline="31999"/>
              <a:t>3</a:t>
            </a:r>
            <a:r>
              <a:t>)</a:t>
            </a:r>
          </a:p>
        </p:txBody>
      </p:sp>
      <p:pic>
        <p:nvPicPr>
          <p:cNvPr id="177" name="61b139af2d8d18abde0ee195701edd3f0abd7b2e.jpg" descr="61b139af2d8d18abde0ee195701edd3f0abd7b2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400" y="5933341"/>
            <a:ext cx="12196000" cy="1971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2c68724f83c05d6170a976418a90f555b361e7aa.jpg" descr="2c68724f83c05d6170a976418a90f555b361e7aa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9433" y="2304848"/>
            <a:ext cx="7435425" cy="2329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Varianta Serială"/>
          <p:cNvSpPr txBox="1"/>
          <p:nvPr>
            <p:ph type="title"/>
          </p:nvPr>
        </p:nvSpPr>
        <p:spPr>
          <a:xfrm>
            <a:off x="406400" y="2616200"/>
            <a:ext cx="12192000" cy="4521200"/>
          </a:xfrm>
          <a:prstGeom prst="rect">
            <a:avLst/>
          </a:prstGeom>
        </p:spPr>
        <p:txBody>
          <a:bodyPr anchor="ctr"/>
          <a:lstStyle>
            <a:lvl1pPr algn="ctr">
              <a:defRPr sz="10000"/>
            </a:lvl1pPr>
          </a:lstStyle>
          <a:p>
            <a:pPr/>
            <a:r>
              <a:t>Varianta Serială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26733322_1594486020597095_1043337691_o.png" descr="26733322_1594486020597095_1043337691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83564"/>
            <a:ext cx="13004800" cy="5786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aralelizare OpenMP"/>
          <p:cNvSpPr txBox="1"/>
          <p:nvPr>
            <p:ph type="title"/>
          </p:nvPr>
        </p:nvSpPr>
        <p:spPr>
          <a:xfrm>
            <a:off x="406400" y="2616200"/>
            <a:ext cx="12192000" cy="4521200"/>
          </a:xfrm>
          <a:prstGeom prst="rect">
            <a:avLst/>
          </a:prstGeom>
        </p:spPr>
        <p:txBody>
          <a:bodyPr anchor="ctr"/>
          <a:lstStyle>
            <a:lvl1pPr algn="ctr">
              <a:defRPr sz="10000"/>
            </a:lvl1pPr>
          </a:lstStyle>
          <a:p>
            <a:pPr/>
            <a:r>
              <a:t>Paralelizare OpenMP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26829900_1594486023930428_1793471808_o.png" descr="26829900_1594486023930428_1793471808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45512"/>
            <a:ext cx="13004800" cy="5862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aralelizare MPI"/>
          <p:cNvSpPr txBox="1"/>
          <p:nvPr>
            <p:ph type="title"/>
          </p:nvPr>
        </p:nvSpPr>
        <p:spPr>
          <a:xfrm>
            <a:off x="406400" y="2616200"/>
            <a:ext cx="12192000" cy="4521200"/>
          </a:xfrm>
          <a:prstGeom prst="rect">
            <a:avLst/>
          </a:prstGeom>
        </p:spPr>
        <p:txBody>
          <a:bodyPr anchor="ctr"/>
          <a:lstStyle>
            <a:lvl1pPr algn="ctr">
              <a:defRPr sz="10000"/>
            </a:lvl1pPr>
          </a:lstStyle>
          <a:p>
            <a:pPr/>
            <a:r>
              <a:t>Paralelizare MPI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26735877_1594486027263761_263169239_o.png" descr="26735877_1594486027263761_263169239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42790"/>
            <a:ext cx="13004800" cy="5868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