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4"/>
  </p:sldMasterIdLst>
  <p:sldIdLst>
    <p:sldId id="256" r:id="rId5"/>
    <p:sldId id="257" r:id="rId6"/>
    <p:sldId id="258"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‹nº›</a:t>
            </a:fld>
            <a:endParaRPr lang="en-US" dirty="0"/>
          </a:p>
        </p:txBody>
      </p:sp>
    </p:spTree>
    <p:extLst>
      <p:ext uri="{BB962C8B-B14F-4D97-AF65-F5344CB8AC3E}">
        <p14:creationId xmlns:p14="http://schemas.microsoft.com/office/powerpoint/2010/main" val="1133915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D0D92BC-42A9-434B-8530-ADBF4485E407}" type="datetimeFigureOut">
              <a:rPr lang="en-US" smtClean="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pPr/>
              <a:t>‹nº›</a:t>
            </a:fld>
            <a:endParaRPr lang="en-US" dirty="0"/>
          </a:p>
        </p:txBody>
      </p:sp>
    </p:spTree>
    <p:extLst>
      <p:ext uri="{BB962C8B-B14F-4D97-AF65-F5344CB8AC3E}">
        <p14:creationId xmlns:p14="http://schemas.microsoft.com/office/powerpoint/2010/main" val="111613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D0D92BC-42A9-434B-8530-ADBF4485E40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‹nº›</a:t>
            </a:fld>
            <a:endParaRPr lang="en-US" dirty="0"/>
          </a:p>
        </p:txBody>
      </p:sp>
    </p:spTree>
    <p:extLst>
      <p:ext uri="{BB962C8B-B14F-4D97-AF65-F5344CB8AC3E}">
        <p14:creationId xmlns:p14="http://schemas.microsoft.com/office/powerpoint/2010/main" val="2451276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t-BR"/>
              <a:t>Clique para editar o título Mestre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t-BR"/>
              <a:t>Clique para editar os estilos de texto Mestres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D0D92BC-42A9-434B-8530-ADBF4485E40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62120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D0D92BC-42A9-434B-8530-ADBF4485E40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‹nº›</a:t>
            </a:fld>
            <a:endParaRPr lang="en-US" dirty="0"/>
          </a:p>
        </p:txBody>
      </p:sp>
    </p:spTree>
    <p:extLst>
      <p:ext uri="{BB962C8B-B14F-4D97-AF65-F5344CB8AC3E}">
        <p14:creationId xmlns:p14="http://schemas.microsoft.com/office/powerpoint/2010/main" val="1622049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0D92BC-42A9-434B-8530-ADBF4485E407}" type="datetimeFigureOut">
              <a:rPr lang="en-US" smtClean="0"/>
              <a:pPr/>
              <a:t>10/4/2023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‹nº›</a:t>
            </a:fld>
            <a:endParaRPr lang="en-US" dirty="0"/>
          </a:p>
        </p:txBody>
      </p:sp>
    </p:spTree>
    <p:extLst>
      <p:ext uri="{BB962C8B-B14F-4D97-AF65-F5344CB8AC3E}">
        <p14:creationId xmlns:p14="http://schemas.microsoft.com/office/powerpoint/2010/main" val="3039788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0D92BC-42A9-434B-8530-ADBF4485E407}" type="datetimeFigureOut">
              <a:rPr lang="en-US" smtClean="0"/>
              <a:pPr/>
              <a:t>10/4/2023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‹nº›</a:t>
            </a:fld>
            <a:endParaRPr lang="en-US" dirty="0"/>
          </a:p>
        </p:txBody>
      </p:sp>
    </p:spTree>
    <p:extLst>
      <p:ext uri="{BB962C8B-B14F-4D97-AF65-F5344CB8AC3E}">
        <p14:creationId xmlns:p14="http://schemas.microsoft.com/office/powerpoint/2010/main" val="291884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‹nº›</a:t>
            </a:fld>
            <a:endParaRPr lang="en-US" dirty="0"/>
          </a:p>
        </p:txBody>
      </p:sp>
    </p:spTree>
    <p:extLst>
      <p:ext uri="{BB962C8B-B14F-4D97-AF65-F5344CB8AC3E}">
        <p14:creationId xmlns:p14="http://schemas.microsoft.com/office/powerpoint/2010/main" val="1663437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‹nº›</a:t>
            </a:fld>
            <a:endParaRPr lang="en-US" dirty="0"/>
          </a:p>
        </p:txBody>
      </p:sp>
    </p:spTree>
    <p:extLst>
      <p:ext uri="{BB962C8B-B14F-4D97-AF65-F5344CB8AC3E}">
        <p14:creationId xmlns:p14="http://schemas.microsoft.com/office/powerpoint/2010/main" val="325342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3"/>
          <p:cNvSpPr>
            <a:spLocks noGrp="1"/>
          </p:cNvSpPr>
          <p:nvPr>
            <p:ph type="dt" sz="half" idx="10"/>
          </p:nvPr>
        </p:nvSpPr>
        <p:spPr/>
        <p:txBody>
          <a:bodyPr/>
          <a:lstStyle/>
          <a:p>
            <a:fld id="{9D0D92BC-42A9-434B-8530-ADBF4485E40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‹nº›</a:t>
            </a:fld>
            <a:endParaRPr lang="en-US" dirty="0"/>
          </a:p>
        </p:txBody>
      </p:sp>
    </p:spTree>
    <p:extLst>
      <p:ext uri="{BB962C8B-B14F-4D97-AF65-F5344CB8AC3E}">
        <p14:creationId xmlns:p14="http://schemas.microsoft.com/office/powerpoint/2010/main" val="4161213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D0D92BC-42A9-434B-8530-ADBF4485E40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‹nº›</a:t>
            </a:fld>
            <a:endParaRPr lang="en-US" dirty="0"/>
          </a:p>
        </p:txBody>
      </p:sp>
    </p:spTree>
    <p:extLst>
      <p:ext uri="{BB962C8B-B14F-4D97-AF65-F5344CB8AC3E}">
        <p14:creationId xmlns:p14="http://schemas.microsoft.com/office/powerpoint/2010/main" val="74476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D0D92BC-42A9-434B-8530-ADBF4485E407}" type="datetimeFigureOut">
              <a:rPr lang="en-US" smtClean="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pPr/>
              <a:t>‹nº›</a:t>
            </a:fld>
            <a:endParaRPr lang="en-US" dirty="0"/>
          </a:p>
        </p:txBody>
      </p:sp>
    </p:spTree>
    <p:extLst>
      <p:ext uri="{BB962C8B-B14F-4D97-AF65-F5344CB8AC3E}">
        <p14:creationId xmlns:p14="http://schemas.microsoft.com/office/powerpoint/2010/main" val="1797512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D0D92BC-42A9-434B-8530-ADBF4485E407}" type="datetimeFigureOut">
              <a:rPr lang="en-US" smtClean="0"/>
              <a:pPr/>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0289F9E-9962-4B7B-BA18-A15907CCC6BF}" type="slidenum">
              <a:rPr lang="en-US" smtClean="0"/>
              <a:pPr/>
              <a:t>‹nº›</a:t>
            </a:fld>
            <a:endParaRPr lang="en-US" dirty="0"/>
          </a:p>
        </p:txBody>
      </p:sp>
    </p:spTree>
    <p:extLst>
      <p:ext uri="{BB962C8B-B14F-4D97-AF65-F5344CB8AC3E}">
        <p14:creationId xmlns:p14="http://schemas.microsoft.com/office/powerpoint/2010/main" val="292972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7" name="Date Placeholder 2"/>
          <p:cNvSpPr>
            <a:spLocks noGrp="1"/>
          </p:cNvSpPr>
          <p:nvPr>
            <p:ph type="dt" sz="half" idx="10"/>
          </p:nvPr>
        </p:nvSpPr>
        <p:spPr/>
        <p:txBody>
          <a:bodyPr/>
          <a:lstStyle/>
          <a:p>
            <a:fld id="{9D0D92BC-42A9-434B-8530-ADBF4485E407}" type="datetimeFigureOut">
              <a:rPr lang="en-US" smtClean="0"/>
              <a:pPr/>
              <a:t>10/4/2023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A0289F9E-9962-4B7B-BA18-A15907CCC6BF}" type="slidenum">
              <a:rPr lang="en-US" smtClean="0"/>
              <a:pPr/>
              <a:t>‹nº›</a:t>
            </a:fld>
            <a:endParaRPr lang="en-US" dirty="0"/>
          </a:p>
        </p:txBody>
      </p:sp>
    </p:spTree>
    <p:extLst>
      <p:ext uri="{BB962C8B-B14F-4D97-AF65-F5344CB8AC3E}">
        <p14:creationId xmlns:p14="http://schemas.microsoft.com/office/powerpoint/2010/main" val="428036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D0D92BC-42A9-434B-8530-ADBF4485E407}" type="datetimeFigureOut">
              <a:rPr lang="en-US" smtClean="0"/>
              <a:pPr/>
              <a:t>10/4/2023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A0289F9E-9962-4B7B-BA18-A15907CCC6BF}" type="slidenum">
              <a:rPr lang="en-US" smtClean="0"/>
              <a:pPr/>
              <a:t>‹nº›</a:t>
            </a:fld>
            <a:endParaRPr lang="en-US" dirty="0"/>
          </a:p>
        </p:txBody>
      </p:sp>
    </p:spTree>
    <p:extLst>
      <p:ext uri="{BB962C8B-B14F-4D97-AF65-F5344CB8AC3E}">
        <p14:creationId xmlns:p14="http://schemas.microsoft.com/office/powerpoint/2010/main" val="151543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7" name="Date Placeholder 4"/>
          <p:cNvSpPr>
            <a:spLocks noGrp="1"/>
          </p:cNvSpPr>
          <p:nvPr>
            <p:ph type="dt" sz="half" idx="10"/>
          </p:nvPr>
        </p:nvSpPr>
        <p:spPr/>
        <p:txBody>
          <a:bodyPr/>
          <a:lstStyle/>
          <a:p>
            <a:fld id="{9D0D92BC-42A9-434B-8530-ADBF4485E407}" type="datetimeFigureOut">
              <a:rPr lang="en-US" smtClean="0"/>
              <a:pPr/>
              <a:t>10/4/2023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A0289F9E-9962-4B7B-BA18-A15907CCC6BF}" type="slidenum">
              <a:rPr lang="en-US" smtClean="0"/>
              <a:pPr/>
              <a:t>‹nº›</a:t>
            </a:fld>
            <a:endParaRPr lang="en-US" dirty="0"/>
          </a:p>
        </p:txBody>
      </p:sp>
    </p:spTree>
    <p:extLst>
      <p:ext uri="{BB962C8B-B14F-4D97-AF65-F5344CB8AC3E}">
        <p14:creationId xmlns:p14="http://schemas.microsoft.com/office/powerpoint/2010/main" val="887805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D0D92BC-42A9-434B-8530-ADBF4485E407}" type="datetimeFigureOut">
              <a:rPr lang="en-US" smtClean="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pPr/>
              <a:t>‹nº›</a:t>
            </a:fld>
            <a:endParaRPr lang="en-US" dirty="0"/>
          </a:p>
        </p:txBody>
      </p:sp>
    </p:spTree>
    <p:extLst>
      <p:ext uri="{BB962C8B-B14F-4D97-AF65-F5344CB8AC3E}">
        <p14:creationId xmlns:p14="http://schemas.microsoft.com/office/powerpoint/2010/main" val="2113803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0D92BC-42A9-434B-8530-ADBF4485E407}" type="datetimeFigureOut">
              <a:rPr lang="en-US" smtClean="0"/>
              <a:pPr/>
              <a:t>10/4/2023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0289F9E-9962-4B7B-BA18-A15907CCC6BF}" type="slidenum">
              <a:rPr lang="en-US" smtClean="0"/>
              <a:pPr/>
              <a:t>‹nº›</a:t>
            </a:fld>
            <a:endParaRPr lang="en-US" dirty="0"/>
          </a:p>
        </p:txBody>
      </p:sp>
    </p:spTree>
    <p:extLst>
      <p:ext uri="{BB962C8B-B14F-4D97-AF65-F5344CB8AC3E}">
        <p14:creationId xmlns:p14="http://schemas.microsoft.com/office/powerpoint/2010/main" val="3075235450"/>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3">
                    <a14:imgEffect>
                      <a14:artisticGlass trans="28000" scaling="32"/>
                    </a14:imgEffect>
                    <a14:imgEffect>
                      <a14:colorTemperature colorTemp="1500"/>
                    </a14:imgEffect>
                    <a14:imgEffect>
                      <a14:brightnessContrast bright="23000" contrast="-36000"/>
                    </a14:imgEffect>
                  </a14:imgLayer>
                </a14:imgProps>
              </a:ext>
            </a:extLst>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EB8B7-11E4-0B23-DECD-B35CD7CA2D41}"/>
              </a:ext>
            </a:extLst>
          </p:cNvPr>
          <p:cNvSpPr>
            <a:spLocks noGrp="1"/>
          </p:cNvSpPr>
          <p:nvPr>
            <p:ph type="ctrTitle"/>
          </p:nvPr>
        </p:nvSpPr>
        <p:spPr>
          <a:xfrm>
            <a:off x="3077652" y="2927146"/>
            <a:ext cx="6036695" cy="778079"/>
          </a:xfrm>
        </p:spPr>
        <p:txBody>
          <a:bodyPr/>
          <a:lstStyle/>
          <a:p>
            <a:pPr algn="ctr"/>
            <a:r>
              <a:rPr lang="pt-BR" sz="5400" dirty="0">
                <a:latin typeface="Arial" panose="020B0604020202020204" pitchFamily="34" charset="0"/>
                <a:cs typeface="Arial" panose="020B0604020202020204" pitchFamily="34" charset="0"/>
              </a:rPr>
              <a:t>FEIRA SOLIDÁRIA</a:t>
            </a:r>
          </a:p>
        </p:txBody>
      </p:sp>
      <p:sp>
        <p:nvSpPr>
          <p:cNvPr id="6" name="Título 1">
            <a:extLst>
              <a:ext uri="{FF2B5EF4-FFF2-40B4-BE49-F238E27FC236}">
                <a16:creationId xmlns:a16="http://schemas.microsoft.com/office/drawing/2014/main" id="{FC37A869-90ED-D5FE-8DF5-B313B9B423CA}"/>
              </a:ext>
            </a:extLst>
          </p:cNvPr>
          <p:cNvSpPr txBox="1">
            <a:spLocks/>
          </p:cNvSpPr>
          <p:nvPr/>
        </p:nvSpPr>
        <p:spPr>
          <a:xfrm>
            <a:off x="552537" y="5412746"/>
            <a:ext cx="3971838" cy="990738"/>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1800" dirty="0">
                <a:latin typeface="Arial" panose="020B0604020202020204" pitchFamily="34" charset="0"/>
                <a:cs typeface="Arial" panose="020B0604020202020204" pitchFamily="34" charset="0"/>
              </a:rPr>
              <a:t>RM: 99503 – Arthur Koga</a:t>
            </a:r>
          </a:p>
          <a:p>
            <a:r>
              <a:rPr lang="pt-BR" sz="1800" dirty="0">
                <a:latin typeface="Arial" panose="020B0604020202020204" pitchFamily="34" charset="0"/>
                <a:cs typeface="Arial" panose="020B0604020202020204" pitchFamily="34" charset="0"/>
              </a:rPr>
              <a:t>RM: 552254 – Gabriel Benjamim RM: 99538 – Murilo José</a:t>
            </a:r>
          </a:p>
        </p:txBody>
      </p:sp>
      <p:sp>
        <p:nvSpPr>
          <p:cNvPr id="10" name="CaixaDeTexto 9">
            <a:extLst>
              <a:ext uri="{FF2B5EF4-FFF2-40B4-BE49-F238E27FC236}">
                <a16:creationId xmlns:a16="http://schemas.microsoft.com/office/drawing/2014/main" id="{902402DD-84C9-5C46-7207-FEE7D315FBA2}"/>
              </a:ext>
            </a:extLst>
          </p:cNvPr>
          <p:cNvSpPr txBox="1"/>
          <p:nvPr/>
        </p:nvSpPr>
        <p:spPr>
          <a:xfrm>
            <a:off x="238981" y="1012635"/>
            <a:ext cx="1770252" cy="523220"/>
          </a:xfrm>
          <a:prstGeom prst="rect">
            <a:avLst/>
          </a:prstGeom>
          <a:noFill/>
        </p:spPr>
        <p:txBody>
          <a:bodyPr wrap="square">
            <a:spAutoFit/>
          </a:bodyPr>
          <a:lstStyle/>
          <a:p>
            <a:r>
              <a:rPr lang="pt-BR" sz="1400" dirty="0">
                <a:latin typeface="Arial" panose="020B0604020202020204" pitchFamily="34" charset="0"/>
                <a:cs typeface="Arial" panose="020B0604020202020204" pitchFamily="34" charset="0"/>
              </a:rPr>
              <a:t>HACKATHON 2023  </a:t>
            </a:r>
          </a:p>
          <a:p>
            <a:r>
              <a:rPr lang="pt-BR" sz="1400" dirty="0">
                <a:latin typeface="Arial" panose="020B0604020202020204" pitchFamily="34" charset="0"/>
                <a:cs typeface="Arial" panose="020B0604020202020204" pitchFamily="34" charset="0"/>
              </a:rPr>
              <a:t>   FIAP  +  ALURA</a:t>
            </a:r>
            <a:endParaRPr lang="pt-BR" sz="1600" dirty="0">
              <a:latin typeface="Arial" panose="020B0604020202020204" pitchFamily="34" charset="0"/>
              <a:cs typeface="Arial" panose="020B0604020202020204" pitchFamily="34" charset="0"/>
            </a:endParaRPr>
          </a:p>
        </p:txBody>
      </p:sp>
      <p:pic>
        <p:nvPicPr>
          <p:cNvPr id="4" name="Imagem 3">
            <a:extLst>
              <a:ext uri="{FF2B5EF4-FFF2-40B4-BE49-F238E27FC236}">
                <a16:creationId xmlns:a16="http://schemas.microsoft.com/office/drawing/2014/main" id="{8EDE7AD2-9042-F4D5-9F91-6CDB04B5A8DB}"/>
              </a:ext>
            </a:extLst>
          </p:cNvPr>
          <p:cNvPicPr>
            <a:picLocks noChangeAspect="1"/>
          </p:cNvPicPr>
          <p:nvPr/>
        </p:nvPicPr>
        <p:blipFill>
          <a:blip r:embed="rId4"/>
          <a:stretch>
            <a:fillRect/>
          </a:stretch>
        </p:blipFill>
        <p:spPr>
          <a:xfrm>
            <a:off x="0" y="15642"/>
            <a:ext cx="2248214" cy="990738"/>
          </a:xfrm>
          <a:prstGeom prst="rect">
            <a:avLst/>
          </a:prstGeom>
        </p:spPr>
      </p:pic>
    </p:spTree>
    <p:extLst>
      <p:ext uri="{BB962C8B-B14F-4D97-AF65-F5344CB8AC3E}">
        <p14:creationId xmlns:p14="http://schemas.microsoft.com/office/powerpoint/2010/main" val="1299271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4">
            <a:extLst>
              <a:ext uri="{FF2B5EF4-FFF2-40B4-BE49-F238E27FC236}">
                <a16:creationId xmlns:a16="http://schemas.microsoft.com/office/drawing/2014/main" id="{A1FF5EC8-31A7-7DD4-5B26-A01AEBD50734}"/>
              </a:ext>
            </a:extLst>
          </p:cNvPr>
          <p:cNvSpPr>
            <a:spLocks noGrp="1"/>
          </p:cNvSpPr>
          <p:nvPr>
            <p:ph idx="1"/>
          </p:nvPr>
        </p:nvSpPr>
        <p:spPr>
          <a:xfrm>
            <a:off x="1622729" y="2124075"/>
            <a:ext cx="8946541" cy="3009900"/>
          </a:xfrm>
        </p:spPr>
        <p:txBody>
          <a:bodyPr/>
          <a:lstStyle/>
          <a:p>
            <a:r>
              <a:rPr lang="pt-BR" b="0" i="0" dirty="0">
                <a:solidFill>
                  <a:srgbClr val="E3E3E3"/>
                </a:solidFill>
                <a:effectLst/>
                <a:latin typeface="Arial" panose="020B0604020202020204" pitchFamily="34" charset="0"/>
                <a:cs typeface="Arial" panose="020B0604020202020204" pitchFamily="34" charset="0"/>
              </a:rPr>
              <a:t>Descrição do problema a resolver</a:t>
            </a:r>
            <a:r>
              <a:rPr lang="pt-BR" dirty="0">
                <a:latin typeface="Arial" panose="020B0604020202020204" pitchFamily="34" charset="0"/>
                <a:cs typeface="Arial" panose="020B0604020202020204" pitchFamily="34" charset="0"/>
              </a:rPr>
              <a:t>: </a:t>
            </a:r>
          </a:p>
          <a:p>
            <a:pPr marL="0" indent="0">
              <a:buNone/>
            </a:pPr>
            <a:r>
              <a:rPr lang="pt-BR" dirty="0">
                <a:latin typeface="Arial" panose="020B0604020202020204" pitchFamily="34" charset="0"/>
                <a:cs typeface="Arial" panose="020B0604020202020204" pitchFamily="34" charset="0"/>
              </a:rPr>
              <a:t>	</a:t>
            </a:r>
            <a:r>
              <a:rPr lang="pt-BR" sz="1800" i="0" dirty="0">
                <a:effectLst/>
                <a:latin typeface="Arial" panose="020B0604020202020204" pitchFamily="34" charset="0"/>
                <a:cs typeface="Arial" panose="020B0604020202020204" pitchFamily="34" charset="0"/>
              </a:rPr>
              <a:t>O desperdício de alimentos é um problema sério em Embu-Guaçu. Ao final das feiras livres da cidade, toneladas de alimentos frescos e de qualidade acabam sendo descartados, enquanto muitas pessoas passam fome e necessitam desses alimentos. Além disso, existem diversas ONGs que atuam na cidade para suprir as necessidades básicas de pessoas em situação de vulnerabilidade social, mas muitas vezes enfrentam dificuldades para conseguir alimentos suficientes.</a:t>
            </a:r>
            <a:endParaRPr lang="pt-BR" sz="1800" dirty="0">
              <a:latin typeface="Arial" panose="020B0604020202020204" pitchFamily="34" charset="0"/>
              <a:cs typeface="Arial" panose="020B0604020202020204" pitchFamily="34" charset="0"/>
            </a:endParaRPr>
          </a:p>
          <a:p>
            <a:pPr marL="0" indent="0">
              <a:buNone/>
            </a:pPr>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759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E223292-0C1D-FFD5-FE3F-9BB991C5F0E7}"/>
              </a:ext>
            </a:extLst>
          </p:cNvPr>
          <p:cNvSpPr>
            <a:spLocks noGrp="1"/>
          </p:cNvSpPr>
          <p:nvPr>
            <p:ph idx="1"/>
          </p:nvPr>
        </p:nvSpPr>
        <p:spPr>
          <a:xfrm>
            <a:off x="1573103" y="771787"/>
            <a:ext cx="9331020" cy="5629014"/>
          </a:xfrm>
        </p:spPr>
        <p:txBody>
          <a:bodyPr>
            <a:normAutofit/>
          </a:bodyPr>
          <a:lstStyle/>
          <a:p>
            <a:r>
              <a:rPr lang="pt-BR" dirty="0">
                <a:latin typeface="Arial" panose="020B0604020202020204" pitchFamily="34" charset="0"/>
                <a:cs typeface="Arial" panose="020B0604020202020204" pitchFamily="34" charset="0"/>
              </a:rPr>
              <a:t>Descrição da solução idealizada:</a:t>
            </a:r>
          </a:p>
          <a:p>
            <a:pPr marL="0" indent="0">
              <a:buNone/>
            </a:pPr>
            <a:r>
              <a:rPr lang="pt-BR" sz="1800" dirty="0">
                <a:latin typeface="Arial" panose="020B0604020202020204" pitchFamily="34" charset="0"/>
                <a:cs typeface="Arial" panose="020B0604020202020204" pitchFamily="34" charset="0"/>
              </a:rPr>
              <a:t>	Nosso projeto visa solucionar esse problema, aproveitando os alimentos excedentes das feiras livres de Embu-Guaçu e direcionando-os para pessoas necessitadas e ONGs que atuam nesse segmento.</a:t>
            </a:r>
          </a:p>
          <a:p>
            <a:pPr marL="0" indent="0">
              <a:buNone/>
            </a:pPr>
            <a:endParaRPr lang="pt-BR" sz="1800" dirty="0">
              <a:latin typeface="Arial" panose="020B0604020202020204" pitchFamily="34" charset="0"/>
              <a:cs typeface="Arial" panose="020B0604020202020204" pitchFamily="34" charset="0"/>
            </a:endParaRPr>
          </a:p>
          <a:p>
            <a:pPr marL="0" indent="0">
              <a:buNone/>
            </a:pPr>
            <a:r>
              <a:rPr lang="pt-BR" sz="1800" dirty="0">
                <a:latin typeface="Arial" panose="020B0604020202020204" pitchFamily="34" charset="0"/>
                <a:cs typeface="Arial" panose="020B0604020202020204" pitchFamily="34" charset="0"/>
              </a:rPr>
              <a:t>Para isso, desenvolveremos um sistema online que conectará os donos das barracas de feira com pessoas necessitadas e ONGs. Os donos das barracas poderão cadastrar suas barracas no site, indicando os alimentos excedentes que desejam doar. Ao mesmo tempo, pessoas que estão desempregadas ou passando por dificuldades poderão se cadastrar no site para solicitar esses alimentos. Além disso, ONGs sem fins lucrativos também poderão se cadastrar e receber uma quantidade maior de alimentos para distribuir entre um maior número de pessoas necessitadas. </a:t>
            </a:r>
          </a:p>
          <a:p>
            <a:pPr marL="0" indent="0">
              <a:buNone/>
            </a:pPr>
            <a:endParaRPr lang="pt-BR" sz="1800" dirty="0">
              <a:latin typeface="Arial" panose="020B0604020202020204" pitchFamily="34" charset="0"/>
              <a:cs typeface="Arial" panose="020B0604020202020204" pitchFamily="34" charset="0"/>
            </a:endParaRPr>
          </a:p>
          <a:p>
            <a:pPr marL="0" indent="0">
              <a:buNone/>
            </a:pPr>
            <a:r>
              <a:rPr lang="pt-BR" sz="1800" dirty="0">
                <a:latin typeface="Arial" panose="020B0604020202020204" pitchFamily="34" charset="0"/>
                <a:cs typeface="Arial" panose="020B0604020202020204" pitchFamily="34" charset="0"/>
              </a:rPr>
              <a:t>O sistema terá um mapa interativo das feiras livres da cidade, mostrando as barracas que estão com alimentos disponíveis para doação. As pessoas e ONGs poderão visualizar as barracas que tem alimentos disponíveis e irem buscar diretamente na barraca, mostrando apenas seu crachá para se identificar como participante do projeto.</a:t>
            </a:r>
          </a:p>
        </p:txBody>
      </p:sp>
    </p:spTree>
    <p:extLst>
      <p:ext uri="{BB962C8B-B14F-4D97-AF65-F5344CB8AC3E}">
        <p14:creationId xmlns:p14="http://schemas.microsoft.com/office/powerpoint/2010/main" val="3378843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Conteúdo 4">
            <a:extLst>
              <a:ext uri="{FF2B5EF4-FFF2-40B4-BE49-F238E27FC236}">
                <a16:creationId xmlns:a16="http://schemas.microsoft.com/office/drawing/2014/main" id="{D0C94586-76C8-BB0D-6970-E7B28C22197A}"/>
              </a:ext>
            </a:extLst>
          </p:cNvPr>
          <p:cNvSpPr>
            <a:spLocks noGrp="1"/>
          </p:cNvSpPr>
          <p:nvPr>
            <p:ph idx="1"/>
          </p:nvPr>
        </p:nvSpPr>
        <p:spPr>
          <a:xfrm>
            <a:off x="1379449" y="739748"/>
            <a:ext cx="9157123" cy="5652664"/>
          </a:xfrm>
        </p:spPr>
        <p:txBody>
          <a:bodyPr>
            <a:normAutofit lnSpcReduction="10000"/>
          </a:bodyPr>
          <a:lstStyle/>
          <a:p>
            <a:r>
              <a:rPr lang="pt-BR" dirty="0">
                <a:latin typeface="Arial" panose="020B0604020202020204" pitchFamily="34" charset="0"/>
                <a:cs typeface="Arial" panose="020B0604020202020204" pitchFamily="34" charset="0"/>
              </a:rPr>
              <a:t>O projeto se alinha aos seguintes objetivos da Passos Mágicos:</a:t>
            </a:r>
          </a:p>
          <a:p>
            <a:pPr marL="0" indent="0">
              <a:buNone/>
            </a:pPr>
            <a:endParaRPr lang="pt-BR" sz="1200" dirty="0">
              <a:latin typeface="Arial" panose="020B0604020202020204" pitchFamily="34" charset="0"/>
              <a:cs typeface="Arial" panose="020B0604020202020204" pitchFamily="34" charset="0"/>
            </a:endParaRPr>
          </a:p>
          <a:p>
            <a:pPr>
              <a:buFont typeface="Arial" panose="020B0604020202020204" pitchFamily="34" charset="0"/>
              <a:buChar char="•"/>
            </a:pPr>
            <a:r>
              <a:rPr lang="pt-BR" sz="1800" i="0" dirty="0">
                <a:effectLst/>
                <a:latin typeface="Arial" panose="020B0604020202020204" pitchFamily="34" charset="0"/>
                <a:cs typeface="Arial" panose="020B0604020202020204" pitchFamily="34" charset="0"/>
              </a:rPr>
              <a:t>Reduzir a desigualdade social: O projeto irá ajudar a reduzir a desigualdade social, fornecendo alimentos para pessoas que passam fome.</a:t>
            </a:r>
          </a:p>
          <a:p>
            <a:pPr>
              <a:buFont typeface="Arial" panose="020B0604020202020204" pitchFamily="34" charset="0"/>
              <a:buChar char="•"/>
            </a:pPr>
            <a:r>
              <a:rPr lang="pt-BR" sz="1800" dirty="0">
                <a:latin typeface="Arial" panose="020B0604020202020204" pitchFamily="34" charset="0"/>
                <a:cs typeface="Arial" panose="020B0604020202020204" pitchFamily="34" charset="0"/>
              </a:rPr>
              <a:t>Promover a inclusão social: O projeto irá promover a inclusão social, permitindo que pessoas em situação de vulnerabilidade social tenham acesso a alimentos.</a:t>
            </a:r>
          </a:p>
          <a:p>
            <a:pPr>
              <a:buFont typeface="Arial" panose="020B0604020202020204" pitchFamily="34" charset="0"/>
              <a:buChar char="•"/>
            </a:pPr>
            <a:r>
              <a:rPr lang="pt-BR" sz="1800" dirty="0">
                <a:latin typeface="Arial" panose="020B0604020202020204" pitchFamily="34" charset="0"/>
                <a:cs typeface="Arial" panose="020B0604020202020204" pitchFamily="34" charset="0"/>
              </a:rPr>
              <a:t>Valorizar a cultura local: O projeto irá valorizar a cultura local, promovendo a interação entre pessoas de diferentes classes sociais.</a:t>
            </a:r>
          </a:p>
          <a:p>
            <a:pPr marL="0" indent="0">
              <a:buNone/>
            </a:pPr>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O projeto irá contribuir para o desenvolvimento de Embu-Guaçu, pois:</a:t>
            </a:r>
          </a:p>
          <a:p>
            <a:pPr marL="0" indent="0">
              <a:lnSpc>
                <a:spcPct val="110000"/>
              </a:lnSpc>
              <a:spcBef>
                <a:spcPts val="0"/>
              </a:spcBef>
              <a:buNone/>
            </a:pPr>
            <a:endParaRPr lang="pt-BR" sz="1500" dirty="0">
              <a:latin typeface="Arial" panose="020B0604020202020204" pitchFamily="34" charset="0"/>
              <a:cs typeface="Arial" panose="020B0604020202020204" pitchFamily="34" charset="0"/>
            </a:endParaRPr>
          </a:p>
          <a:p>
            <a:pPr>
              <a:buFont typeface="Arial" panose="020B0604020202020204" pitchFamily="34" charset="0"/>
              <a:buChar char="•"/>
            </a:pPr>
            <a:r>
              <a:rPr lang="pt-BR" sz="1800" dirty="0">
                <a:latin typeface="Arial" panose="020B0604020202020204" pitchFamily="34" charset="0"/>
                <a:cs typeface="Arial" panose="020B0604020202020204" pitchFamily="34" charset="0"/>
              </a:rPr>
              <a:t>Irá reduzir o desperdício de alimentos: O projeto irá evitar que toneladas de alimentos frescos e de qualidade sejam descartados.</a:t>
            </a:r>
          </a:p>
          <a:p>
            <a:pPr>
              <a:buFont typeface="Arial" panose="020B0604020202020204" pitchFamily="34" charset="0"/>
              <a:buChar char="•"/>
            </a:pPr>
            <a:r>
              <a:rPr lang="pt-BR" sz="1800" dirty="0">
                <a:latin typeface="Arial" panose="020B0604020202020204" pitchFamily="34" charset="0"/>
                <a:cs typeface="Arial" panose="020B0604020202020204" pitchFamily="34" charset="0"/>
              </a:rPr>
              <a:t>Irá ajudar a combater a fome: O projeto irá fornecer alimentos para pessoas que passam fome.</a:t>
            </a:r>
          </a:p>
          <a:p>
            <a:pPr>
              <a:buFont typeface="Arial" panose="020B0604020202020204" pitchFamily="34" charset="0"/>
              <a:buChar char="•"/>
            </a:pPr>
            <a:r>
              <a:rPr lang="pt-BR" sz="1800" dirty="0">
                <a:latin typeface="Arial" panose="020B0604020202020204" pitchFamily="34" charset="0"/>
                <a:cs typeface="Arial" panose="020B0604020202020204" pitchFamily="34" charset="0"/>
              </a:rPr>
              <a:t>Irá promover a inclusão social: O projeto irá promover a inclusão social, permitindo que pessoas em situação de vulnerabilidade social tenham acesso a alimentos.</a:t>
            </a:r>
          </a:p>
        </p:txBody>
      </p:sp>
    </p:spTree>
    <p:extLst>
      <p:ext uri="{BB962C8B-B14F-4D97-AF65-F5344CB8AC3E}">
        <p14:creationId xmlns:p14="http://schemas.microsoft.com/office/powerpoint/2010/main" val="497890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Í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Í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Í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72A1BC0C6FB47B4F87C511420FEE8FBD" ma:contentTypeVersion="12" ma:contentTypeDescription="Crie um novo documento." ma:contentTypeScope="" ma:versionID="c7d676ae90e8b1888192b6508f87eed4">
  <xsd:schema xmlns:xsd="http://www.w3.org/2001/XMLSchema" xmlns:xs="http://www.w3.org/2001/XMLSchema" xmlns:p="http://schemas.microsoft.com/office/2006/metadata/properties" xmlns:ns3="9380ab0b-76aa-4f28-adfc-cc2b3015c6d7" xmlns:ns4="b5cb9794-6895-4355-a7f1-c366d54fa351" targetNamespace="http://schemas.microsoft.com/office/2006/metadata/properties" ma:root="true" ma:fieldsID="1e877dd7a2f94ea149db372eb5638f00" ns3:_="" ns4:_="">
    <xsd:import namespace="9380ab0b-76aa-4f28-adfc-cc2b3015c6d7"/>
    <xsd:import namespace="b5cb9794-6895-4355-a7f1-c366d54fa35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80ab0b-76aa-4f28-adfc-cc2b3015c6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_activity" ma:index="16"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5cb9794-6895-4355-a7f1-c366d54fa351" elementFormDefault="qualified">
    <xsd:import namespace="http://schemas.microsoft.com/office/2006/documentManagement/types"/>
    <xsd:import namespace="http://schemas.microsoft.com/office/infopath/2007/PartnerControls"/>
    <xsd:element name="SharedWithUsers" ma:index="17"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Detalhes de Compartilhado Com" ma:internalName="SharedWithDetails" ma:readOnly="true">
      <xsd:simpleType>
        <xsd:restriction base="dms:Note">
          <xsd:maxLength value="255"/>
        </xsd:restriction>
      </xsd:simpleType>
    </xsd:element>
    <xsd:element name="SharingHintHash" ma:index="19" nillable="true" ma:displayName="Hash de Dica de Compartilhamento"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380ab0b-76aa-4f28-adfc-cc2b3015c6d7" xsi:nil="true"/>
  </documentManagement>
</p:properties>
</file>

<file path=customXml/itemProps1.xml><?xml version="1.0" encoding="utf-8"?>
<ds:datastoreItem xmlns:ds="http://schemas.openxmlformats.org/officeDocument/2006/customXml" ds:itemID="{20FEC836-46F1-4DC3-B4DE-C5458D063413}">
  <ds:schemaRefs>
    <ds:schemaRef ds:uri="http://schemas.microsoft.com/sharepoint/v3/contenttype/forms"/>
  </ds:schemaRefs>
</ds:datastoreItem>
</file>

<file path=customXml/itemProps2.xml><?xml version="1.0" encoding="utf-8"?>
<ds:datastoreItem xmlns:ds="http://schemas.openxmlformats.org/officeDocument/2006/customXml" ds:itemID="{0DB1371D-9D1D-4DC6-A136-6CBE95BB50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80ab0b-76aa-4f28-adfc-cc2b3015c6d7"/>
    <ds:schemaRef ds:uri="b5cb9794-6895-4355-a7f1-c366d54fa3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3667-DF13-4A09-BC08-E70AF81D88D7}">
  <ds:schemaRefs>
    <ds:schemaRef ds:uri="9380ab0b-76aa-4f28-adfc-cc2b3015c6d7"/>
    <ds:schemaRef ds:uri="b5cb9794-6895-4355-a7f1-c366d54fa351"/>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purl.org/dc/elements/1.1/"/>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Ion</Template>
  <TotalTime>211</TotalTime>
  <Words>446</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vt:i4>
      </vt:variant>
    </vt:vector>
  </HeadingPairs>
  <TitlesOfParts>
    <vt:vector size="8" baseType="lpstr">
      <vt:lpstr>Arial</vt:lpstr>
      <vt:lpstr>Century Gothic</vt:lpstr>
      <vt:lpstr>Wingdings 3</vt:lpstr>
      <vt:lpstr>Íon</vt:lpstr>
      <vt:lpstr>FEIRA SOLIDÁRIA</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FEIRA SOLIDÁRIA</dc:title>
  <dc:creator>GABRIEL BENJAMIM DA SILVA</dc:creator>
  <cp:lastModifiedBy>GABRIEL BENJAMIM DA SILVA</cp:lastModifiedBy>
  <cp:revision>2</cp:revision>
  <dcterms:created xsi:type="dcterms:W3CDTF">2023-05-31T21:33:38Z</dcterms:created>
  <dcterms:modified xsi:type="dcterms:W3CDTF">2023-10-05T00:54:44Z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0x01010072A1BC0C6FB47B4F87C511420FEE8FBD</vt:lpwstr>
  </property>
</Properties>
</file>