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9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90" r:id="rId26"/>
    <p:sldId id="277" r:id="rId27"/>
    <p:sldId id="294" r:id="rId28"/>
    <p:sldId id="293" r:id="rId29"/>
    <p:sldId id="281" r:id="rId30"/>
    <p:sldId id="295" r:id="rId31"/>
    <p:sldId id="282" r:id="rId32"/>
    <p:sldId id="283" r:id="rId33"/>
    <p:sldId id="285" r:id="rId34"/>
    <p:sldId id="291" r:id="rId35"/>
    <p:sldId id="28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Idade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64-476A-97F1-04B9BAE3C9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64-476A-97F1-04B9BAE3C9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64-476A-97F1-04B9BAE3C9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64-476A-97F1-04B9BAE3C9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18 a 21</c:v>
                </c:pt>
                <c:pt idx="1">
                  <c:v>22 a 29</c:v>
                </c:pt>
                <c:pt idx="2">
                  <c:v>30 a 39</c:v>
                </c:pt>
                <c:pt idx="3">
                  <c:v>40 a 49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 formatCode="0%">
                  <c:v>0.27</c:v>
                </c:pt>
                <c:pt idx="1">
                  <c:v>0.33300000000000002</c:v>
                </c:pt>
                <c:pt idx="2">
                  <c:v>0.317</c:v>
                </c:pt>
                <c:pt idx="3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5-412B-99C4-C937DFD98BD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Tecnologia na Ed. Artística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3A-443A-BF61-FF5032336C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3A-443A-BF61-FF5032336C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Traria interesse</c:v>
                </c:pt>
                <c:pt idx="1">
                  <c:v>Não traria interesse</c:v>
                </c:pt>
              </c:strCache>
            </c:strRef>
          </c:cat>
          <c:val>
            <c:numRef>
              <c:f>Planilha1!$B$2:$B$3</c:f>
              <c:numCache>
                <c:formatCode>0.00%</c:formatCode>
                <c:ptCount val="2"/>
                <c:pt idx="0">
                  <c:v>0.92100000000000004</c:v>
                </c:pt>
                <c:pt idx="1">
                  <c:v>7.9000000000000001E-2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5-440B-9245-909AFD6EB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Gênero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D7-413D-8473-E9C164C545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D7-413D-8473-E9C164C545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D7-413D-8473-E9C164C545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D7-413D-8473-E9C164C54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Masculino</c:v>
                </c:pt>
                <c:pt idx="1">
                  <c:v>Feminino</c:v>
                </c:pt>
                <c:pt idx="2">
                  <c:v>Não-binário</c:v>
                </c:pt>
                <c:pt idx="3">
                  <c:v>Prefiro não dizer</c:v>
                </c:pt>
              </c:strCache>
            </c:strRef>
          </c:cat>
          <c:val>
            <c:numRef>
              <c:f>Planilha1!$B$2:$B$5</c:f>
              <c:numCache>
                <c:formatCode>0.00%</c:formatCode>
                <c:ptCount val="4"/>
                <c:pt idx="0">
                  <c:v>0.76200000000000001</c:v>
                </c:pt>
                <c:pt idx="1">
                  <c:v>0.20599999999999999</c:v>
                </c:pt>
                <c:pt idx="2">
                  <c:v>1.6E-2</c:v>
                </c:pt>
                <c:pt idx="3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2-44A5-9EBD-E265EFBE35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Escolaridade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34-4367-A187-3B34F00E44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34-4367-A187-3B34F00E44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34-4367-A187-3B34F00E44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Médio completo</c:v>
                </c:pt>
                <c:pt idx="1">
                  <c:v>Superior incompleto</c:v>
                </c:pt>
                <c:pt idx="2">
                  <c:v>Superior completo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6.3E-2</c:v>
                </c:pt>
                <c:pt idx="1">
                  <c:v>0.46</c:v>
                </c:pt>
                <c:pt idx="2" formatCode="0.00%">
                  <c:v>0.47599999999999998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D-4137-8C2B-A0E53611397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Ed. Art. no Ensino Fundamental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1F-444B-894A-97297DEC78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F-444B-894A-97297DEC78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1F-444B-894A-97297DEC787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Cursaram</c:v>
                </c:pt>
                <c:pt idx="1">
                  <c:v>Não cursaram</c:v>
                </c:pt>
                <c:pt idx="2">
                  <c:v>Não lembram</c:v>
                </c:pt>
              </c:strCache>
            </c:strRef>
          </c:cat>
          <c:val>
            <c:numRef>
              <c:f>Planilha1!$B$2:$B$4</c:f>
              <c:numCache>
                <c:formatCode>0.00%</c:formatCode>
                <c:ptCount val="3"/>
                <c:pt idx="0">
                  <c:v>0.96799999999999997</c:v>
                </c:pt>
                <c:pt idx="1">
                  <c:v>1.6E-2</c:v>
                </c:pt>
                <c:pt idx="2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E-43EE-A211-10C9E221124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Sentimento em relação à disciplina no ensino fundamental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6C2-4F49-B53E-1528024EC4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6C2-4F49-B53E-1528024EC4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6C2-4F49-B53E-1528024EC4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Gostavam</c:v>
                </c:pt>
                <c:pt idx="1">
                  <c:v>Não gostavam</c:v>
                </c:pt>
                <c:pt idx="2">
                  <c:v>Não cursaram</c:v>
                </c:pt>
              </c:strCache>
            </c:strRef>
          </c:cat>
          <c:val>
            <c:numRef>
              <c:f>Planilha1!$B$2:$B$4</c:f>
              <c:numCache>
                <c:formatCode>0.00%</c:formatCode>
                <c:ptCount val="3"/>
                <c:pt idx="0">
                  <c:v>0.57099999999999995</c:v>
                </c:pt>
                <c:pt idx="1">
                  <c:v>0.39700000000000002</c:v>
                </c:pt>
                <c:pt idx="2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2-4F41-B8A1-08D7772A05C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Ed. Art. No Ensino Médio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4E-45DD-AFA0-CCF759E77F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4E-45DD-AFA0-CCF759E77F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4E-45DD-AFA0-CCF759E77F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Cursaram</c:v>
                </c:pt>
                <c:pt idx="1">
                  <c:v>Não cursaram</c:v>
                </c:pt>
                <c:pt idx="2">
                  <c:v>Não lembram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 formatCode="0.00%">
                  <c:v>0.77800000000000002</c:v>
                </c:pt>
                <c:pt idx="1">
                  <c:v>0.19</c:v>
                </c:pt>
                <c:pt idx="2" formatCode="0.00%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C-4826-8BA9-E89116DB7D4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Sentimento em relação à disciplina no Ensino Médio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E9-42BE-9407-391C842AC1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E9-42BE-9407-391C842AC1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E9-42BE-9407-391C842AC1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Gostavam</c:v>
                </c:pt>
                <c:pt idx="1">
                  <c:v>Não gostavam</c:v>
                </c:pt>
                <c:pt idx="2">
                  <c:v>Não cursaram</c:v>
                </c:pt>
              </c:strCache>
            </c:strRef>
          </c:cat>
          <c:val>
            <c:numRef>
              <c:f>Planilha1!$B$2:$B$4</c:f>
              <c:numCache>
                <c:formatCode>0.00%</c:formatCode>
                <c:ptCount val="3"/>
                <c:pt idx="0">
                  <c:v>0.52400000000000002</c:v>
                </c:pt>
                <c:pt idx="1">
                  <c:v>0.28599999999999998</c:v>
                </c:pt>
                <c:pt idx="2" formatCode="0%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0-4668-B187-186D27663EE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Importância da Ed. Artística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F8-4160-B169-D4C1D98128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F8-4160-B169-D4C1D98128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F8-4160-B169-D4C1D98128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Essencial</c:v>
                </c:pt>
                <c:pt idx="1">
                  <c:v>Um pouco</c:v>
                </c:pt>
                <c:pt idx="2">
                  <c:v>Nem um pouco</c:v>
                </c:pt>
              </c:strCache>
            </c:strRef>
          </c:cat>
          <c:val>
            <c:numRef>
              <c:f>Planilha1!$B$2:$B$4</c:f>
              <c:numCache>
                <c:formatCode>0.00%</c:formatCode>
                <c:ptCount val="3"/>
                <c:pt idx="0">
                  <c:v>0.66700000000000004</c:v>
                </c:pt>
                <c:pt idx="1">
                  <c:v>0.30199999999999999</c:v>
                </c:pt>
                <c:pt idx="2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5-47B4-9E88-898398EC015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Tecnologia no modelo de educação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16-4AED-952F-C895600E0D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16-4AED-952F-C895600E0D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Traria benefícios</c:v>
                </c:pt>
                <c:pt idx="1">
                  <c:v>Não traria benefícios</c:v>
                </c:pt>
              </c:strCache>
            </c:strRef>
          </c:cat>
          <c:val>
            <c:numRef>
              <c:f>Planilha1!$B$2:$B$3</c:f>
              <c:numCache>
                <c:formatCode>0.00%</c:formatCode>
                <c:ptCount val="2"/>
                <c:pt idx="0">
                  <c:v>0.96799999999999997</c:v>
                </c:pt>
                <c:pt idx="1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1-4D04-8CAF-02FCAE20A0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8539B-DD17-41E8-BB56-0E937F7C937A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2D753-9543-4952-A228-0AAD87BA1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4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2D753-9543-4952-A228-0AAD87BA1A2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24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2D753-9543-4952-A228-0AAD87BA1A2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14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A8BE-0E93-447F-972C-D0D0829BA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3F777-CA05-4FB8-A5CF-4AB5ED3FE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E9B80-1506-4EFB-A8C9-A77877B1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3E884-EF49-4816-AD60-ECA61205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B335E-A786-4B66-A31D-571CF29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EAB8A-2EC8-4403-8979-8DA05D0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67E6BA-EA35-48B3-806A-8CC8C5134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D8BCC-7D14-4AF8-BD6C-DA3E4AA8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24F9B-9F20-4F30-AFB3-881DDE1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3659D-1040-4944-91CF-C66735A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8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12DDA7-F1E1-429E-9B2D-B44772532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A4797-381D-4CD4-BA2A-70558DBE4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A5D24D-04CC-4006-8CA0-19485B0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23D3D-406F-446B-AD16-088A05C8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68901-8937-4895-BD7E-FB1ACAE2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37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10E4-8B7B-4E1A-97B6-429FE2F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CE64A-E367-4B31-B8DF-82CDB10F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9B46-2408-4A95-8E1F-11A307DB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341CC-225F-4B08-B3D9-AC6071F5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79752-520F-4298-9C39-218B387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3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5BF52-9D00-4D26-AC51-3EF643B1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5943B-F752-4FE2-A077-6F1665DB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CA7A38-4803-429B-A8DA-90EA980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A8026-A6FA-4795-9E6E-10B526E9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AE269-538F-4CA9-99CA-6DC24AD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17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2ED8C-AFE8-41D2-985C-31E0F29D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5118F-1AF5-4D39-8334-3BE0EB07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201290-E9F4-494F-A28B-388B0E12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4BFA4D-752F-44F5-B4EC-9E6402A9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D1984-FE6F-4948-A734-ECB39F00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CEE07A-3D64-4B0C-927D-384A956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3586F-6ECF-4479-A913-A3025D06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B9ED0C-C0B3-47C7-A94C-32FF7AF6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F3524-F4D7-4191-94B3-B58EBB38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B81012-E264-4A80-884E-B24CFDF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BACC9D-DD8E-47F8-9E64-9EE6890B7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67C353-3387-458B-B59C-84140737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8B0D78-5FBA-425F-A091-5F2C2C6F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EAFA20-BFDE-4AD5-BE43-2A0EDEA1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7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32154-FE9D-450E-AF9C-BA39C822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94634C-871B-4008-A471-6DC7BDE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656BD3-6AF2-4874-A4D4-769A3C58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C2CB80-BCF2-47EC-879B-EF0CA43A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6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79646B-C555-46BD-9540-3E30C411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12DE6A-2792-489D-B7C7-90371B54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404EAD-6EED-48CE-BB1B-6EE2A245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9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F9062-0E80-43E1-B209-9945CD79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D76DD-A870-4027-90A0-A4C70CDD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94EE15-E4D3-4D3B-A9C0-E4D22EA9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ABE70-5BF9-484E-9339-266CB90A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5BF801-0736-4920-BF89-B4E74FAE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C03FC-995B-4F96-92D3-0619150B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34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D706-1DFF-418B-83F1-643514A9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18096F-4A90-4B40-B689-D795AEBC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4C0B68-5589-4837-B2CD-122A7825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79DEF4-D8DC-41A9-A6AC-2A78FD87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EA66FF-EA4C-4407-A50A-C0014AEB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F0672-02DB-42A6-82F0-5B02EC90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59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1A9BA0-1CE7-4568-983B-2BD3567E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8731D-87D3-42EC-880A-02A671D9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186DB-C059-4CD1-8F96-AD545423E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9749-1DB5-45E7-93A8-CC2DA07E7BF6}" type="datetimeFigureOut">
              <a:rPr lang="pt-BR" smtClean="0"/>
              <a:t>02/07/2021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61D49-65B4-439E-81D5-6CCE01EB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0309C-4CC3-41DE-AA4A-CA96275B4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E9EB-9C29-428C-B637-AD8CEB1526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6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12.03385" TargetMode="External"/><Relationship Id="rId3" Type="http://schemas.openxmlformats.org/officeDocument/2006/relationships/hyperlink" Target="https://edisciplinas.usp.br/pluginfile.php/4179798/mod_resource/content/1/PO%C3%89TICA%20DE%20ARIST%C3%93TELES.pdf" TargetMode="External"/><Relationship Id="rId7" Type="http://schemas.openxmlformats.org/officeDocument/2006/relationships/hyperlink" Target="https://www.math.ualberta.ca/mss/misc/A%20Mathematician%27s%20Apology.pdf" TargetMode="External"/><Relationship Id="rId2" Type="http://schemas.openxmlformats.org/officeDocument/2006/relationships/hyperlink" Target="https://www.gutenberg.org/ebooks/676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3200/AEPR.107.5.3-9" TargetMode="External"/><Relationship Id="rId5" Type="http://schemas.openxmlformats.org/officeDocument/2006/relationships/hyperlink" Target="https://www.britannica.com/topic/CYC" TargetMode="External"/><Relationship Id="rId4" Type="http://schemas.openxmlformats.org/officeDocument/2006/relationships/hyperlink" Target="http://revistaalceu-acervo.com.puc-rio.br/cgi/cgilua.exe/sys/start.htm?sid=36" TargetMode="External"/><Relationship Id="rId9" Type="http://schemas.openxmlformats.org/officeDocument/2006/relationships/hyperlink" Target="https://www.maa.org/external_archive/devlin/LockhartsLament.pdf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tenberg.org/ebooks/29904" TargetMode="External"/><Relationship Id="rId3" Type="http://schemas.openxmlformats.org/officeDocument/2006/relationships/hyperlink" Target="https://digitalartarchive.siggraph.org/artwork/frieder-nake-hommage-to-paul-klee/" TargetMode="External"/><Relationship Id="rId7" Type="http://schemas.openxmlformats.org/officeDocument/2006/relationships/hyperlink" Target="https://doi.org/10.1093/mind/LIX.236.433" TargetMode="External"/><Relationship Id="rId2" Type="http://schemas.openxmlformats.org/officeDocument/2006/relationships/hyperlink" Target="http://jmc.stanford.edu/articles/dartmouth/dartmouth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109/ICIP.2016.7533051" TargetMode="External"/><Relationship Id="rId5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s://digitalartarchive.siggraph.org/artwork/georg-nees-gravel-stones/" TargetMode="External"/><Relationship Id="rId9" Type="http://schemas.openxmlformats.org/officeDocument/2006/relationships/hyperlink" Target="https://en.wikipedia.org/wiki/ELIZ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CD86-F7B7-4CC2-A099-5CB07C842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Tecnologia e Artes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BC51D-B114-46FF-9084-EA55C5CA4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estudo sobre a tecnologia da informação como meio para compreensão e realização artística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98853-6F25-4D06-8800-2B1780D4138A}"/>
              </a:ext>
            </a:extLst>
          </p:cNvPr>
          <p:cNvSpPr txBox="1"/>
          <p:nvPr/>
        </p:nvSpPr>
        <p:spPr>
          <a:xfrm>
            <a:off x="292359" y="5349875"/>
            <a:ext cx="1160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Gabriel Almeida Bueno</a:t>
            </a:r>
          </a:p>
          <a:p>
            <a:r>
              <a:rPr lang="pt-BR" sz="1400" dirty="0" err="1"/>
              <a:t>Profº</a:t>
            </a:r>
            <a:r>
              <a:rPr lang="pt-BR" sz="1400" dirty="0"/>
              <a:t> Mestre </a:t>
            </a:r>
            <a:r>
              <a:rPr lang="en-US" sz="1400" dirty="0">
                <a:effectLst/>
                <a:ea typeface="Cambria" panose="02040503050406030204" pitchFamily="18" charset="0"/>
              </a:rPr>
              <a:t>Rebecca </a:t>
            </a:r>
            <a:r>
              <a:rPr lang="en-US" sz="1400" dirty="0" err="1">
                <a:effectLst/>
                <a:ea typeface="Cambria" panose="02040503050406030204" pitchFamily="18" charset="0"/>
              </a:rPr>
              <a:t>Bignardi</a:t>
            </a:r>
            <a:r>
              <a:rPr lang="en-US" sz="1400" dirty="0">
                <a:effectLst/>
                <a:ea typeface="Cambria" panose="02040503050406030204" pitchFamily="18" charset="0"/>
              </a:rPr>
              <a:t> </a:t>
            </a:r>
            <a:r>
              <a:rPr lang="en-US" sz="1400" dirty="0" err="1">
                <a:effectLst/>
                <a:ea typeface="Cambria" panose="02040503050406030204" pitchFamily="18" charset="0"/>
              </a:rPr>
              <a:t>Arambasic</a:t>
            </a:r>
            <a:r>
              <a:rPr lang="en-US" sz="1400" dirty="0">
                <a:effectLst/>
                <a:ea typeface="Cambria" panose="02040503050406030204" pitchFamily="18" charset="0"/>
              </a:rPr>
              <a:t> </a:t>
            </a:r>
            <a:r>
              <a:rPr lang="en-US" sz="1400" dirty="0" err="1">
                <a:effectLst/>
                <a:ea typeface="Cambria" panose="02040503050406030204" pitchFamily="18" charset="0"/>
              </a:rPr>
              <a:t>Rebelo</a:t>
            </a:r>
            <a:r>
              <a:rPr lang="en-US" sz="1400" dirty="0">
                <a:effectLst/>
                <a:ea typeface="Cambria" panose="02040503050406030204" pitchFamily="18" charset="0"/>
              </a:rPr>
              <a:t> da Silva</a:t>
            </a:r>
          </a:p>
          <a:p>
            <a:endParaRPr lang="en-US" sz="1400" dirty="0">
              <a:ea typeface="Cambria" panose="02040503050406030204" pitchFamily="18" charset="0"/>
            </a:endParaRPr>
          </a:p>
          <a:p>
            <a:r>
              <a:rPr lang="en-US" sz="1400" dirty="0" err="1">
                <a:ea typeface="Cambria" panose="02040503050406030204" pitchFamily="18" charset="0"/>
              </a:rPr>
              <a:t>Tecnologia</a:t>
            </a:r>
            <a:r>
              <a:rPr lang="en-US" sz="1400" dirty="0">
                <a:ea typeface="Cambria" panose="02040503050406030204" pitchFamily="18" charset="0"/>
              </a:rPr>
              <a:t> </a:t>
            </a:r>
            <a:r>
              <a:rPr lang="en-US" sz="1400" dirty="0" err="1">
                <a:ea typeface="Cambria" panose="02040503050406030204" pitchFamily="18" charset="0"/>
              </a:rPr>
              <a:t>em</a:t>
            </a:r>
            <a:r>
              <a:rPr lang="en-US" sz="1400" dirty="0">
                <a:ea typeface="Cambria" panose="02040503050406030204" pitchFamily="18" charset="0"/>
              </a:rPr>
              <a:t> </a:t>
            </a:r>
            <a:r>
              <a:rPr lang="en-US" sz="1400" dirty="0" err="1">
                <a:ea typeface="Cambria" panose="02040503050406030204" pitchFamily="18" charset="0"/>
              </a:rPr>
              <a:t>Análise</a:t>
            </a:r>
            <a:r>
              <a:rPr lang="en-US" sz="1400" dirty="0">
                <a:ea typeface="Cambria" panose="02040503050406030204" pitchFamily="18" charset="0"/>
              </a:rPr>
              <a:t> e </a:t>
            </a:r>
            <a:r>
              <a:rPr lang="en-US" sz="1400" dirty="0" err="1">
                <a:ea typeface="Cambria" panose="02040503050406030204" pitchFamily="18" charset="0"/>
              </a:rPr>
              <a:t>Desenvolvimento</a:t>
            </a:r>
            <a:r>
              <a:rPr lang="en-US" sz="1400" dirty="0">
                <a:ea typeface="Cambria" panose="02040503050406030204" pitchFamily="18" charset="0"/>
              </a:rPr>
              <a:t> de </a:t>
            </a:r>
            <a:r>
              <a:rPr lang="en-US" sz="1400" dirty="0" err="1">
                <a:ea typeface="Cambria" panose="02040503050406030204" pitchFamily="18" charset="0"/>
              </a:rPr>
              <a:t>Sistemas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322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F2EA-C77D-4B8C-A6C4-5FF87856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169CB-B21B-4580-9175-04B8D116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arte como expressão de um indivíduo fornece um meio para observar criticamente o quadro de uma sociedade;</a:t>
            </a:r>
          </a:p>
          <a:p>
            <a:r>
              <a:rPr lang="pt-BR" dirty="0"/>
              <a:t>Um indivíduo em formação deve adquirir a capacidade de observar criticamente a sociedade em que vive;</a:t>
            </a:r>
          </a:p>
          <a:p>
            <a:r>
              <a:rPr lang="pt-BR" dirty="0"/>
              <a:t>Se esta sociedade se apoia cada vez mais na tecnologia da informação, então este tema deve ser abordado durante a formação do indivíduo.</a:t>
            </a:r>
          </a:p>
        </p:txBody>
      </p:sp>
    </p:spTree>
    <p:extLst>
      <p:ext uri="{BB962C8B-B14F-4D97-AF65-F5344CB8AC3E}">
        <p14:creationId xmlns:p14="http://schemas.microsoft.com/office/powerpoint/2010/main" val="267739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7FBF-0FD9-4FD4-A4B3-6B9AE114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3B1ED2-4F95-43D8-AB69-C6B13D737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1. Pesquisa quantitativa:</a:t>
            </a:r>
          </a:p>
          <a:p>
            <a:pPr lvl="1"/>
            <a:r>
              <a:rPr lang="pt-BR" dirty="0"/>
              <a:t>Traçar a opinião geral sobre a necessidade de abordar tecnologia na educação artística.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47E238-23DF-4CFD-8DE3-2396A57D36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Prova de conceito:</a:t>
            </a:r>
          </a:p>
          <a:p>
            <a:pPr lvl="1"/>
            <a:r>
              <a:rPr lang="pt-BR" dirty="0"/>
              <a:t>Criação de um sistema de informação que age no âmbito das artes;</a:t>
            </a:r>
          </a:p>
          <a:p>
            <a:pPr lvl="1"/>
            <a:r>
              <a:rPr lang="pt-BR" dirty="0"/>
              <a:t>Exemplo de uma possível integração com a área de TI e a da arte.</a:t>
            </a:r>
          </a:p>
        </p:txBody>
      </p:sp>
    </p:spTree>
    <p:extLst>
      <p:ext uri="{BB962C8B-B14F-4D97-AF65-F5344CB8AC3E}">
        <p14:creationId xmlns:p14="http://schemas.microsoft.com/office/powerpoint/2010/main" val="129146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30EE-B735-4B43-A117-A63F46B7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Quantitativa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99301-0EBC-45B4-A4FF-38DAF790A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necessidade de integrar arte e tecnologia na educação</a:t>
            </a:r>
          </a:p>
        </p:txBody>
      </p:sp>
    </p:spTree>
    <p:extLst>
      <p:ext uri="{BB962C8B-B14F-4D97-AF65-F5344CB8AC3E}">
        <p14:creationId xmlns:p14="http://schemas.microsoft.com/office/powerpoint/2010/main" val="370849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79224-C4D8-410F-8883-4D41CA2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38BFC3-DEBF-411E-82B7-487B1E7E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63 participantes</a:t>
            </a:r>
          </a:p>
          <a:p>
            <a:pPr lvl="1"/>
            <a:r>
              <a:rPr lang="pt-BR" dirty="0"/>
              <a:t>Obter um perfil geral dos entrevistados;</a:t>
            </a:r>
          </a:p>
          <a:p>
            <a:pPr lvl="1"/>
            <a:r>
              <a:rPr lang="pt-BR" dirty="0"/>
              <a:t>Detectar seus sentimentos em relação à educação artística;</a:t>
            </a:r>
          </a:p>
          <a:p>
            <a:pPr lvl="1"/>
            <a:r>
              <a:rPr lang="pt-BR" dirty="0"/>
              <a:t>Verificar a importância que eles dão para a arte.</a:t>
            </a:r>
          </a:p>
        </p:txBody>
      </p:sp>
    </p:spTree>
    <p:extLst>
      <p:ext uri="{BB962C8B-B14F-4D97-AF65-F5344CB8AC3E}">
        <p14:creationId xmlns:p14="http://schemas.microsoft.com/office/powerpoint/2010/main" val="404601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5D14F-C9FB-46FC-91BB-8F97B09C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Idade</a:t>
            </a:r>
            <a:endParaRPr lang="en-US" sz="4000" dirty="0"/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0765AC90-3C90-4B10-A301-3B9545C52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84952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DFB218-D6A4-4310-83EB-3625B3E7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</a:t>
            </a:r>
            <a:r>
              <a:rPr lang="en-US" sz="2000" dirty="0" err="1"/>
              <a:t>compreende</a:t>
            </a:r>
            <a:r>
              <a:rPr lang="en-US" sz="2000" dirty="0"/>
              <a:t>-se entre </a:t>
            </a:r>
            <a:r>
              <a:rPr lang="en-US" sz="2000" dirty="0" err="1"/>
              <a:t>os</a:t>
            </a:r>
            <a:r>
              <a:rPr lang="en-US" sz="2000" dirty="0"/>
              <a:t> 18 e 39 </a:t>
            </a:r>
            <a:r>
              <a:rPr lang="en-US" sz="2000" dirty="0" err="1"/>
              <a:t>anos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1692C-0D8D-4835-93AF-F09C1C45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Gênero</a:t>
            </a:r>
            <a:endParaRPr lang="en-US" sz="4000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20864F7A-3623-4BA7-8EAE-413316880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08406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1D9BA5-B848-49EF-AFC4-942ACAB6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entrevistados</a:t>
            </a:r>
            <a:r>
              <a:rPr lang="en-US" sz="2000" dirty="0"/>
              <a:t> se </a:t>
            </a:r>
            <a:r>
              <a:rPr lang="en-US" sz="2000" dirty="0" err="1"/>
              <a:t>declara</a:t>
            </a:r>
            <a:r>
              <a:rPr lang="en-US" sz="2000" dirty="0"/>
              <a:t> </a:t>
            </a:r>
            <a:r>
              <a:rPr lang="en-US" sz="2000" dirty="0" err="1"/>
              <a:t>pertencente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gênero</a:t>
            </a:r>
            <a:r>
              <a:rPr lang="en-US" sz="2000" dirty="0"/>
              <a:t>  </a:t>
            </a:r>
            <a:r>
              <a:rPr lang="en-US" sz="2000" i="1" dirty="0" err="1"/>
              <a:t>masculino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051A-90A9-486A-9191-12C44CF135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Escolaridade</a:t>
            </a:r>
            <a:endParaRPr lang="en-US" sz="4000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8CC5CFA2-510F-407B-9933-E477CC752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8796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98B1C5-52BA-45A9-9CEA-EBD8A2B6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teve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contato</a:t>
            </a:r>
            <a:r>
              <a:rPr lang="en-US" sz="2000" dirty="0"/>
              <a:t> com o </a:t>
            </a:r>
            <a:r>
              <a:rPr lang="en-US" sz="2000" dirty="0" err="1"/>
              <a:t>ensino</a:t>
            </a:r>
            <a:r>
              <a:rPr lang="en-US" sz="2000" dirty="0"/>
              <a:t> superior.</a:t>
            </a:r>
          </a:p>
        </p:txBody>
      </p:sp>
    </p:spTree>
    <p:extLst>
      <p:ext uri="{BB962C8B-B14F-4D97-AF65-F5344CB8AC3E}">
        <p14:creationId xmlns:p14="http://schemas.microsoft.com/office/powerpoint/2010/main" val="306460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A1FF-518A-46FF-AB8F-D64B5784A4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/>
              <a:t>Oferta</a:t>
            </a:r>
            <a:r>
              <a:rPr lang="en-US" sz="4000" dirty="0"/>
              <a:t> da </a:t>
            </a:r>
            <a:r>
              <a:rPr lang="en-US" sz="4000" dirty="0" err="1"/>
              <a:t>educação</a:t>
            </a:r>
            <a:r>
              <a:rPr lang="en-US" sz="4000" dirty="0"/>
              <a:t> </a:t>
            </a:r>
            <a:r>
              <a:rPr lang="en-US" sz="4000" dirty="0" err="1"/>
              <a:t>artística</a:t>
            </a:r>
            <a:r>
              <a:rPr lang="en-US" sz="4000" dirty="0"/>
              <a:t> no </a:t>
            </a:r>
            <a:r>
              <a:rPr lang="en-US" sz="4000" dirty="0" err="1"/>
              <a:t>ensino</a:t>
            </a:r>
            <a:r>
              <a:rPr lang="en-US" sz="4000" dirty="0"/>
              <a:t> fundamental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EC654CDB-640E-4035-A628-D54D89746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56574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61F56D-626F-45D8-AE3C-F55CD248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cursaram</a:t>
            </a:r>
            <a:r>
              <a:rPr lang="en-US" sz="2000" dirty="0"/>
              <a:t> </a:t>
            </a:r>
            <a:r>
              <a:rPr lang="en-US" sz="2000" dirty="0" err="1"/>
              <a:t>disciplinas</a:t>
            </a:r>
            <a:r>
              <a:rPr lang="en-US" sz="2000" dirty="0"/>
              <a:t> de </a:t>
            </a:r>
            <a:r>
              <a:rPr lang="en-US" sz="2000" dirty="0" err="1"/>
              <a:t>educação</a:t>
            </a:r>
            <a:r>
              <a:rPr lang="en-US" sz="2000" dirty="0"/>
              <a:t> </a:t>
            </a:r>
            <a:r>
              <a:rPr lang="en-US" sz="2000" dirty="0" err="1"/>
              <a:t>artística</a:t>
            </a:r>
            <a:r>
              <a:rPr lang="en-US" sz="2000" dirty="0"/>
              <a:t> no </a:t>
            </a:r>
            <a:r>
              <a:rPr lang="en-US" sz="2000" dirty="0" err="1"/>
              <a:t>ensino</a:t>
            </a:r>
            <a:r>
              <a:rPr lang="en-US" sz="2000" dirty="0"/>
              <a:t> fundamental.</a:t>
            </a:r>
          </a:p>
        </p:txBody>
      </p:sp>
    </p:spTree>
    <p:extLst>
      <p:ext uri="{BB962C8B-B14F-4D97-AF65-F5344CB8AC3E}">
        <p14:creationId xmlns:p14="http://schemas.microsoft.com/office/powerpoint/2010/main" val="208859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F3B0-3CBB-4F5A-9326-D10B2D97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108447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000" dirty="0"/>
            </a:br>
            <a:r>
              <a:rPr lang="en-US" sz="4000" dirty="0" err="1"/>
              <a:t>Sentimento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relação</a:t>
            </a:r>
            <a:r>
              <a:rPr lang="en-US" sz="4000" dirty="0"/>
              <a:t> à </a:t>
            </a:r>
            <a:r>
              <a:rPr lang="en-US" sz="4000" dirty="0" err="1"/>
              <a:t>disciplina</a:t>
            </a:r>
            <a:r>
              <a:rPr lang="en-US" sz="4000" dirty="0"/>
              <a:t> no </a:t>
            </a:r>
            <a:r>
              <a:rPr lang="en-US" sz="4000" dirty="0" err="1"/>
              <a:t>ensino</a:t>
            </a:r>
            <a:r>
              <a:rPr lang="en-US" sz="4000" dirty="0"/>
              <a:t> fundamental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9D50CE81-FC61-4F33-AAF7-5C92826C7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76269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C026A-6ED6-4444-B358-621F61E38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65646"/>
            <a:ext cx="3932237" cy="330334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apreciação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disciplina</a:t>
            </a:r>
            <a:r>
              <a:rPr lang="en-US" sz="2000" dirty="0"/>
              <a:t> </a:t>
            </a:r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período</a:t>
            </a:r>
            <a:r>
              <a:rPr lang="en-US" sz="2000" dirty="0"/>
              <a:t> se </a:t>
            </a:r>
            <a:r>
              <a:rPr lang="en-US" sz="2000" dirty="0" err="1"/>
              <a:t>mostra</a:t>
            </a:r>
            <a:r>
              <a:rPr lang="en-US" sz="2000" dirty="0"/>
              <a:t> </a:t>
            </a:r>
            <a:r>
              <a:rPr lang="en-US" sz="2000" dirty="0" err="1"/>
              <a:t>equilibrada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9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AB96A-2000-4637-9559-DDC19190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Oferta</a:t>
            </a:r>
            <a:r>
              <a:rPr lang="en-US" sz="4000" dirty="0"/>
              <a:t> da </a:t>
            </a:r>
            <a:r>
              <a:rPr lang="en-US" sz="4000" dirty="0" err="1"/>
              <a:t>educação</a:t>
            </a:r>
            <a:r>
              <a:rPr lang="en-US" sz="4000" dirty="0"/>
              <a:t> </a:t>
            </a:r>
            <a:r>
              <a:rPr lang="en-US" sz="4000" dirty="0" err="1"/>
              <a:t>artística</a:t>
            </a:r>
            <a:r>
              <a:rPr lang="en-US" sz="4000" dirty="0"/>
              <a:t> no </a:t>
            </a:r>
            <a:r>
              <a:rPr lang="en-US" sz="4000" dirty="0" err="1"/>
              <a:t>ensino</a:t>
            </a:r>
            <a:r>
              <a:rPr lang="en-US" sz="4000" dirty="0"/>
              <a:t> </a:t>
            </a:r>
            <a:r>
              <a:rPr lang="en-US" sz="4000" dirty="0" err="1"/>
              <a:t>médio</a:t>
            </a:r>
            <a:endParaRPr lang="pt-BR" sz="4000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3BA8745C-0F27-441D-82AE-039B4503B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1257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84AC6B-50B5-4038-A726-A84C230E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maioria dos entrevistados cursou disciplinas de educação artística no ensino médio.</a:t>
            </a:r>
          </a:p>
        </p:txBody>
      </p:sp>
    </p:spTree>
    <p:extLst>
      <p:ext uri="{BB962C8B-B14F-4D97-AF65-F5344CB8AC3E}">
        <p14:creationId xmlns:p14="http://schemas.microsoft.com/office/powerpoint/2010/main" val="412982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1040C2-56CF-4031-AC86-F7FED303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92A3FD3-B412-4243-A5D6-2134F6191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À </a:t>
            </a:r>
            <a:r>
              <a:rPr lang="pt-BR" dirty="0" err="1"/>
              <a:t>Profº</a:t>
            </a:r>
            <a:r>
              <a:rPr lang="pt-BR" dirty="0"/>
              <a:t> Mestre Rebecca </a:t>
            </a:r>
            <a:r>
              <a:rPr lang="pt-BR" dirty="0" err="1"/>
              <a:t>Arambasic</a:t>
            </a:r>
            <a:r>
              <a:rPr lang="pt-BR" dirty="0"/>
              <a:t>;</a:t>
            </a:r>
          </a:p>
          <a:p>
            <a:r>
              <a:rPr lang="pt-BR" dirty="0"/>
              <a:t>Aos professores Edson </a:t>
            </a:r>
            <a:r>
              <a:rPr lang="pt-BR" dirty="0" err="1"/>
              <a:t>Ceroni</a:t>
            </a:r>
            <a:r>
              <a:rPr lang="pt-BR" dirty="0"/>
              <a:t> e Marco Barreto;</a:t>
            </a:r>
          </a:p>
          <a:p>
            <a:r>
              <a:rPr lang="pt-BR" dirty="0"/>
              <a:t>À FATEC Zona Sul.</a:t>
            </a:r>
          </a:p>
        </p:txBody>
      </p:sp>
    </p:spTree>
    <p:extLst>
      <p:ext uri="{BB962C8B-B14F-4D97-AF65-F5344CB8AC3E}">
        <p14:creationId xmlns:p14="http://schemas.microsoft.com/office/powerpoint/2010/main" val="3321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997E-A60C-45E3-AEA4-D5BE93B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/>
              <a:t>Sentimento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relação</a:t>
            </a:r>
            <a:r>
              <a:rPr lang="en-US" sz="4000" dirty="0"/>
              <a:t> à </a:t>
            </a:r>
            <a:r>
              <a:rPr lang="en-US" sz="4000" dirty="0" err="1"/>
              <a:t>disciplina</a:t>
            </a:r>
            <a:r>
              <a:rPr lang="en-US" sz="4000" dirty="0"/>
              <a:t> no </a:t>
            </a:r>
            <a:r>
              <a:rPr lang="en-US" sz="4000" dirty="0" err="1"/>
              <a:t>ensimo</a:t>
            </a:r>
            <a:r>
              <a:rPr lang="en-US" sz="4000" dirty="0"/>
              <a:t> </a:t>
            </a:r>
            <a:r>
              <a:rPr lang="en-US" sz="4000" dirty="0" err="1"/>
              <a:t>médio</a:t>
            </a:r>
            <a:endParaRPr lang="en-US" sz="4000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6559C76A-AAA4-4B3C-8953-76B004619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93881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2AEDF8-0B7E-4E0F-B0F5-775EF257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aponta</a:t>
            </a:r>
            <a:r>
              <a:rPr lang="en-US" sz="2000" dirty="0"/>
              <a:t> que </a:t>
            </a:r>
            <a:r>
              <a:rPr lang="en-US" sz="2000" dirty="0" err="1"/>
              <a:t>gostavam</a:t>
            </a:r>
            <a:r>
              <a:rPr lang="en-US" sz="2000" dirty="0"/>
              <a:t> das aulas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disciplina</a:t>
            </a:r>
            <a:r>
              <a:rPr lang="en-US" sz="2000" dirty="0"/>
              <a:t> </a:t>
            </a:r>
            <a:r>
              <a:rPr lang="en-US" sz="2000" dirty="0" err="1"/>
              <a:t>naquele</a:t>
            </a:r>
            <a:r>
              <a:rPr lang="en-US" sz="2000" dirty="0"/>
              <a:t> </a:t>
            </a:r>
            <a:r>
              <a:rPr lang="en-US" sz="2000" dirty="0" err="1"/>
              <a:t>período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995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1E439-12DA-487B-ADA0-FA14373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Importância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artística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139A43B5-FA22-4D89-A870-BC92889F3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9653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D6DB1-BB57-4DB9-803C-54F72E44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atribui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</a:t>
            </a:r>
            <a:r>
              <a:rPr lang="en-US" sz="2000" dirty="0" err="1"/>
              <a:t>importância</a:t>
            </a:r>
            <a:r>
              <a:rPr lang="en-US" sz="2000" dirty="0"/>
              <a:t> à </a:t>
            </a:r>
            <a:r>
              <a:rPr lang="en-US" sz="2000" dirty="0" err="1"/>
              <a:t>educação</a:t>
            </a:r>
            <a:r>
              <a:rPr lang="en-US" sz="2000" dirty="0"/>
              <a:t> </a:t>
            </a:r>
            <a:r>
              <a:rPr lang="en-US" sz="2000" dirty="0" err="1"/>
              <a:t>artística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formação</a:t>
            </a:r>
            <a:r>
              <a:rPr lang="en-US" sz="2000" dirty="0"/>
              <a:t> de um </a:t>
            </a:r>
            <a:r>
              <a:rPr lang="en-US" sz="2000" dirty="0" err="1"/>
              <a:t>indivíduo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Somente</a:t>
            </a:r>
            <a:r>
              <a:rPr lang="en-US" sz="2000" dirty="0"/>
              <a:t> 3,2%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dá</a:t>
            </a:r>
            <a:r>
              <a:rPr lang="en-US" sz="2000" dirty="0"/>
              <a:t> </a:t>
            </a:r>
            <a:r>
              <a:rPr lang="en-US" sz="2000" dirty="0" err="1"/>
              <a:t>importância</a:t>
            </a:r>
            <a:r>
              <a:rPr lang="en-US" sz="2000" dirty="0"/>
              <a:t> </a:t>
            </a:r>
            <a:r>
              <a:rPr lang="en-US" sz="2000" dirty="0" err="1"/>
              <a:t>alguma</a:t>
            </a:r>
            <a:r>
              <a:rPr lang="en-US" sz="2000" dirty="0"/>
              <a:t> à </a:t>
            </a:r>
            <a:r>
              <a:rPr lang="en-US" sz="2000" dirty="0" err="1"/>
              <a:t>disciplina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947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04C0-3BAC-4815-A60A-13BC584C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educação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E505433B-DB50-4DE6-8E62-EECC4DCAB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62905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A3B38F-A136-4205-AC19-F32AF5F84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96,8%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acreditam</a:t>
            </a:r>
            <a:r>
              <a:rPr lang="en-US" sz="2000" dirty="0"/>
              <a:t> que </a:t>
            </a:r>
            <a:r>
              <a:rPr lang="en-US" sz="2000" dirty="0" err="1"/>
              <a:t>trazer</a:t>
            </a:r>
            <a:r>
              <a:rPr lang="en-US" sz="2000" dirty="0"/>
              <a:t> a </a:t>
            </a:r>
            <a:r>
              <a:rPr lang="en-US" sz="2000" dirty="0" err="1"/>
              <a:t>tecnologia</a:t>
            </a:r>
            <a:r>
              <a:rPr lang="en-US" sz="2000" dirty="0"/>
              <a:t> para o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convencional</a:t>
            </a:r>
            <a:r>
              <a:rPr lang="en-US" sz="2000" dirty="0"/>
              <a:t> de </a:t>
            </a:r>
            <a:r>
              <a:rPr lang="en-US" sz="2000" dirty="0" err="1"/>
              <a:t>educação</a:t>
            </a:r>
            <a:r>
              <a:rPr lang="en-US" sz="2000" dirty="0"/>
              <a:t> </a:t>
            </a:r>
            <a:r>
              <a:rPr lang="en-US" sz="2000" dirty="0" err="1"/>
              <a:t>traria</a:t>
            </a:r>
            <a:r>
              <a:rPr lang="en-US" sz="2000" dirty="0"/>
              <a:t> </a:t>
            </a:r>
            <a:r>
              <a:rPr lang="en-US" sz="2000" dirty="0" err="1"/>
              <a:t>benefícios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71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57767-83EC-4410-9C76-2510A457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/>
              <a:t>Integração</a:t>
            </a:r>
            <a:r>
              <a:rPr lang="en-US" sz="4000" dirty="0"/>
              <a:t> da </a:t>
            </a:r>
            <a:r>
              <a:rPr lang="en-US" sz="4000" dirty="0" err="1"/>
              <a:t>tecnologia</a:t>
            </a:r>
            <a:r>
              <a:rPr lang="en-US" sz="4000" dirty="0"/>
              <a:t> </a:t>
            </a:r>
            <a:r>
              <a:rPr lang="en-US" sz="4000" dirty="0" err="1"/>
              <a:t>na</a:t>
            </a:r>
            <a:r>
              <a:rPr lang="en-US" sz="4000" dirty="0"/>
              <a:t> </a:t>
            </a:r>
            <a:r>
              <a:rPr lang="en-US" sz="4000" dirty="0" err="1"/>
              <a:t>educação</a:t>
            </a:r>
            <a:r>
              <a:rPr lang="en-US" sz="4000" dirty="0"/>
              <a:t> </a:t>
            </a:r>
            <a:r>
              <a:rPr lang="en-US" sz="4000" dirty="0" err="1"/>
              <a:t>artística</a:t>
            </a:r>
            <a:endParaRPr lang="en-US" sz="4000" dirty="0"/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1C1C73E5-B6BB-4DD2-8150-C0ABA28D4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4368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336D08-3248-48B3-89FE-BC2BA3587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92,1% dos </a:t>
            </a:r>
            <a:r>
              <a:rPr lang="en-US" sz="2000" dirty="0" err="1"/>
              <a:t>entrevistados</a:t>
            </a:r>
            <a:r>
              <a:rPr lang="en-US" sz="2000" dirty="0"/>
              <a:t> </a:t>
            </a:r>
            <a:r>
              <a:rPr lang="en-US" sz="2000" dirty="0" err="1"/>
              <a:t>acreditam</a:t>
            </a:r>
            <a:r>
              <a:rPr lang="en-US" sz="2000" dirty="0"/>
              <a:t> que </a:t>
            </a:r>
            <a:r>
              <a:rPr lang="en-US" sz="2000" dirty="0" err="1"/>
              <a:t>trazer</a:t>
            </a:r>
            <a:r>
              <a:rPr lang="en-US" sz="2000" dirty="0"/>
              <a:t> </a:t>
            </a:r>
            <a:r>
              <a:rPr lang="en-US" sz="2000" dirty="0" err="1"/>
              <a:t>tecnologia</a:t>
            </a:r>
            <a:r>
              <a:rPr lang="en-US" sz="2000" dirty="0"/>
              <a:t> para as aulas de </a:t>
            </a:r>
            <a:r>
              <a:rPr lang="en-US" sz="2000" dirty="0" err="1"/>
              <a:t>educação</a:t>
            </a:r>
            <a:r>
              <a:rPr lang="en-US" sz="2000" dirty="0"/>
              <a:t> </a:t>
            </a:r>
            <a:r>
              <a:rPr lang="en-US" sz="2000" dirty="0" err="1"/>
              <a:t>artística</a:t>
            </a:r>
            <a:r>
              <a:rPr lang="en-US" sz="2000" dirty="0"/>
              <a:t> </a:t>
            </a:r>
            <a:r>
              <a:rPr lang="en-US" sz="2000" dirty="0" err="1"/>
              <a:t>traria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interesse </a:t>
            </a:r>
            <a:r>
              <a:rPr lang="en-US" sz="2000" dirty="0" err="1"/>
              <a:t>pelos</a:t>
            </a:r>
            <a:r>
              <a:rPr lang="en-US" sz="2000" dirty="0"/>
              <a:t> </a:t>
            </a:r>
            <a:r>
              <a:rPr lang="en-US" sz="2000" dirty="0" err="1"/>
              <a:t>assuntos</a:t>
            </a:r>
            <a:r>
              <a:rPr lang="en-US" sz="2000" dirty="0"/>
              <a:t> </a:t>
            </a:r>
            <a:r>
              <a:rPr lang="en-US" sz="2000" dirty="0" err="1"/>
              <a:t>sendo</a:t>
            </a:r>
            <a:r>
              <a:rPr lang="en-US" sz="2000" dirty="0"/>
              <a:t> </a:t>
            </a:r>
            <a:r>
              <a:rPr lang="en-US" sz="2000" dirty="0" err="1"/>
              <a:t>abordados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42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E40C-3C12-4DD6-878A-1F04B19E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E41EF-440F-493C-B816-5D9AAA27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pesquisa atingiu pessoas majoritariamente do gênero masculino, de 18 a 39 anos, com ensino superior completo ou incompleto;</a:t>
            </a:r>
          </a:p>
          <a:p>
            <a:r>
              <a:rPr lang="pt-BR" dirty="0"/>
              <a:t>A apreciação das aulas de arte se mostra dividida;</a:t>
            </a:r>
          </a:p>
          <a:p>
            <a:r>
              <a:rPr lang="pt-BR" dirty="0"/>
              <a:t>A importância da arte na formação do indivíduo foi amplamente afirmada;</a:t>
            </a:r>
          </a:p>
          <a:p>
            <a:r>
              <a:rPr lang="pt-BR" dirty="0"/>
              <a:t>Mais de 90% dos entrevistados acham que trazer tecnologia para a sala de aula seria benéfico para os alunos em fase de formação.</a:t>
            </a:r>
          </a:p>
        </p:txBody>
      </p:sp>
    </p:spTree>
    <p:extLst>
      <p:ext uri="{BB962C8B-B14F-4D97-AF65-F5344CB8AC3E}">
        <p14:creationId xmlns:p14="http://schemas.microsoft.com/office/powerpoint/2010/main" val="111789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F2CC-C47C-4718-AEC4-95708DA4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Prova de Conceito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B553A-1BC0-4A9A-B651-29B767B03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Criação de um sistema de informação aplicado à arte</a:t>
            </a:r>
          </a:p>
        </p:txBody>
      </p:sp>
    </p:spTree>
    <p:extLst>
      <p:ext uri="{BB962C8B-B14F-4D97-AF65-F5344CB8AC3E}">
        <p14:creationId xmlns:p14="http://schemas.microsoft.com/office/powerpoint/2010/main" val="205271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C319-7AA6-4B95-A117-7D114086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8BD7E-424D-4672-AAC6-6F17E3A3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detecção automática de gêneros artísticos em uma pintura:</a:t>
            </a:r>
          </a:p>
          <a:p>
            <a:pPr lvl="1"/>
            <a:r>
              <a:rPr lang="pt-BR" dirty="0"/>
              <a:t>Inteligência artificial (rede neural);</a:t>
            </a:r>
          </a:p>
          <a:p>
            <a:pPr lvl="1"/>
            <a:r>
              <a:rPr lang="pt-BR" dirty="0"/>
              <a:t>Extrai características comuns em obras de um gênero artístico para inferir as características determinantes de uma categoria estética;</a:t>
            </a:r>
          </a:p>
          <a:p>
            <a:pPr lvl="1"/>
            <a:r>
              <a:rPr lang="pt-BR" dirty="0"/>
              <a:t>Exemplo de um sistema de informação aplicado à arte.</a:t>
            </a:r>
          </a:p>
        </p:txBody>
      </p:sp>
    </p:spTree>
    <p:extLst>
      <p:ext uri="{BB962C8B-B14F-4D97-AF65-F5344CB8AC3E}">
        <p14:creationId xmlns:p14="http://schemas.microsoft.com/office/powerpoint/2010/main" val="269311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9D747-DA0D-4D5E-9BDD-F658BBBD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Software</a:t>
            </a:r>
          </a:p>
        </p:txBody>
      </p:sp>
      <p:pic>
        <p:nvPicPr>
          <p:cNvPr id="5" name="Picture" descr="Único caso de uso permitido pelo sistema.">
            <a:extLst>
              <a:ext uri="{FF2B5EF4-FFF2-40B4-BE49-F238E27FC236}">
                <a16:creationId xmlns:a16="http://schemas.microsoft.com/office/drawing/2014/main" id="{C689BA98-DF82-4D9C-A7A4-6EC78D9C89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10175" y="3063081"/>
            <a:ext cx="1771650" cy="1876425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06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ACB1C-57A0-4797-82E2-B6D9E2B3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Software</a:t>
            </a:r>
          </a:p>
        </p:txBody>
      </p:sp>
      <p:pic>
        <p:nvPicPr>
          <p:cNvPr id="4" name="Picture" descr="Sequência de interações que constituem o fluxo do caso de uso de categorização de um arquivo de imagem.">
            <a:extLst>
              <a:ext uri="{FF2B5EF4-FFF2-40B4-BE49-F238E27FC236}">
                <a16:creationId xmlns:a16="http://schemas.microsoft.com/office/drawing/2014/main" id="{5D4C0332-A030-485E-B931-E514240C2F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90725" y="2096294"/>
            <a:ext cx="8210550" cy="38100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14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D35C-A1F0-4694-A18F-F8921DB4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da prova de 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B75D76-EE21-49BF-8C0B-F3F8F664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66% de acurácia;</a:t>
            </a:r>
          </a:p>
          <a:p>
            <a:pPr marL="0" indent="0">
              <a:buNone/>
            </a:pPr>
            <a:r>
              <a:rPr lang="pt-BR" dirty="0"/>
              <a:t>Traz reflexões sobre o ato de compreender arte:</a:t>
            </a:r>
          </a:p>
          <a:p>
            <a:pPr lvl="1"/>
            <a:r>
              <a:rPr lang="pt-BR" dirty="0"/>
              <a:t>É possível fazer uma máquina </a:t>
            </a:r>
            <a:r>
              <a:rPr lang="pt-BR" i="1" dirty="0"/>
              <a:t>enxergar</a:t>
            </a:r>
            <a:r>
              <a:rPr lang="pt-BR" dirty="0"/>
              <a:t> uma obra artística?</a:t>
            </a:r>
          </a:p>
          <a:p>
            <a:pPr lvl="1"/>
            <a:r>
              <a:rPr lang="pt-BR" dirty="0"/>
              <a:t>A máquina não possui conhecimento do contexto histórico ou social.</a:t>
            </a:r>
          </a:p>
          <a:p>
            <a:pPr lvl="1"/>
            <a:r>
              <a:rPr lang="pt-BR" dirty="0"/>
              <a:t>A </a:t>
            </a:r>
            <a:r>
              <a:rPr lang="pt-BR" i="1" dirty="0"/>
              <a:t>imaginação </a:t>
            </a:r>
            <a:r>
              <a:rPr lang="pt-BR" dirty="0"/>
              <a:t>é uma característica essencialmente humana; não é possível replicá-la em uma máquina.</a:t>
            </a:r>
          </a:p>
        </p:txBody>
      </p:sp>
    </p:spTree>
    <p:extLst>
      <p:ext uri="{BB962C8B-B14F-4D97-AF65-F5344CB8AC3E}">
        <p14:creationId xmlns:p14="http://schemas.microsoft.com/office/powerpoint/2010/main" val="31889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89A07-EECA-4BB8-8722-4BA9AF0B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 e Artes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7DD7C-B8C3-45C0-9441-C5290B70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a arte se relaciona com a tecnologia?</a:t>
            </a:r>
          </a:p>
        </p:txBody>
      </p:sp>
    </p:spTree>
    <p:extLst>
      <p:ext uri="{BB962C8B-B14F-4D97-AF65-F5344CB8AC3E}">
        <p14:creationId xmlns:p14="http://schemas.microsoft.com/office/powerpoint/2010/main" val="57301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2CE4-FFFF-4EC0-AD0D-D157D4B5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490A3-9518-4D7C-AE72-EE1A4EAB6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EB9C1-2E92-4864-BE17-E343D2C1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C11E9-966F-4981-9212-97D89340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pesquisa demostra que é popular a opinião de que a tecnologia deve ser integrada com a educação:</a:t>
            </a:r>
          </a:p>
          <a:p>
            <a:pPr lvl="1"/>
            <a:r>
              <a:rPr lang="pt-BR" dirty="0"/>
              <a:t>A arte é intrinsecamente ligada à tecnologia;</a:t>
            </a:r>
          </a:p>
          <a:p>
            <a:pPr lvl="1"/>
            <a:r>
              <a:rPr lang="pt-BR" dirty="0"/>
              <a:t>Novos meios de comunicação implicam em novas formas de expressão artística;</a:t>
            </a:r>
          </a:p>
          <a:p>
            <a:pPr lvl="1"/>
            <a:r>
              <a:rPr lang="pt-BR" dirty="0"/>
              <a:t>Um indivíduo crítico é capaz de entender as tecnologias que sustentam a sociedade em que vive, e se expressar a partir destas.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68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55C-0027-4253-BEAC-E74CED1E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2B141-F5B8-45D7-87B8-3BF58FE4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sistema criado como prova de conceito pode ser evoluído:</a:t>
            </a:r>
          </a:p>
          <a:p>
            <a:pPr lvl="1"/>
            <a:r>
              <a:rPr lang="pt-BR" dirty="0"/>
              <a:t>Para detectar autores das obras;</a:t>
            </a:r>
          </a:p>
          <a:p>
            <a:pPr lvl="1"/>
            <a:r>
              <a:rPr lang="pt-BR" dirty="0"/>
              <a:t>Para detectar o </a:t>
            </a:r>
            <a:r>
              <a:rPr lang="pt-BR" i="1" dirty="0"/>
              <a:t>sentimento</a:t>
            </a:r>
            <a:r>
              <a:rPr lang="pt-BR" dirty="0"/>
              <a:t> impresso em uma obra;</a:t>
            </a:r>
          </a:p>
          <a:p>
            <a:pPr lvl="1"/>
            <a:r>
              <a:rPr lang="pt-BR" dirty="0"/>
              <a:t>Para </a:t>
            </a:r>
            <a:r>
              <a:rPr lang="pt-BR" i="1" dirty="0"/>
              <a:t>gerar</a:t>
            </a:r>
            <a:r>
              <a:rPr lang="pt-BR" dirty="0"/>
              <a:t> uma imagem simulando uma obra </a:t>
            </a:r>
            <a:r>
              <a:rPr lang="pt-BR" dirty="0" err="1"/>
              <a:t>artísica</a:t>
            </a:r>
            <a:r>
              <a:rPr lang="pt-BR" dirty="0"/>
              <a:t>, através de uma GAN, a partir de características especificadas.</a:t>
            </a:r>
          </a:p>
        </p:txBody>
      </p:sp>
    </p:spTree>
    <p:extLst>
      <p:ext uri="{BB962C8B-B14F-4D97-AF65-F5344CB8AC3E}">
        <p14:creationId xmlns:p14="http://schemas.microsoft.com/office/powerpoint/2010/main" val="870433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06B34-7A81-4AB2-A8E7-63664D8F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FC7E8B-56BB-40D0-8C2B-4AE938236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Agassi, Joseph, and Joseph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Wiezenbaum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1976. “Computer Power and Human Reason: From Judgment to Calculation.”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Technology and Culture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17 (October): 813..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Aristóteles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William Ellis. 2004.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Politics: A Treatise on Government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Project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Gutemberg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https://www.gutenberg.org/ebooks/6762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Aristóteles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Ana Maria Valente. 2008. </a:t>
            </a:r>
            <a:r>
              <a:rPr lang="en-US" sz="1200" i="1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Poética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3rd ed.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Lisboa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Fundação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Calouste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Gulbekian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https://edisciplinas.usp.br/pluginfile.php/4179798/mod_resource/content/1/PO%C3%89TICA%20DE%20ARIST%C3%93TELES.pdf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Bobrow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Daniel. 1964. “Natural Language Input for a Computer Problem Solving System,” January.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Braga, Adriana. 2012. “McLuhan Entre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Conceitos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Aforismos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.”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ALCEU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12 (24): 48–55.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http://revistaalceu-acervo.com.puc-rio.br/cgi/cgilua.exe/sys/start.htm?sid=36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Copeland, B. J. n.d. “CYC.”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https://www.britannica.com/topic/CYC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endParaRPr lang="pt-BR" sz="1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090B5EF-DAEC-4ADB-8382-6BF10C1E6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Descartes, René, Jacob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Guinsburg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Bento Prado Jr. 1962. </a:t>
            </a:r>
            <a:r>
              <a:rPr lang="en-US" sz="1200" i="1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Discurso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Do </a:t>
            </a:r>
            <a:r>
              <a:rPr lang="en-US" sz="1200" i="1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Método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Difusão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Européia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do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Livro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Goodfellow, Ian,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Yoshua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Bengio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and Aaron Courville. 2016.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Deep Learning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MIT Press.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Gouzouasis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Peter. 2006. “Technology as Arts-Based Education: Does the Desktop Reflect the Arts?”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Arts Education Policy Review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107 (5): 3–9.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https://doi.org/10.3200/AEPR.107.5.3-9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Hardy, Godfrey Harold. 1940.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Mathematician’s Apology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University of Alberta Mathematical Sciences Society.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https://www.math.ualberta.ca/mss/misc/A%20Mathematician%27s%20Apology.pdf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He,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Kaiming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Xiangyu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Zhang,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Shaoqing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Ren, and Jian Sun. 2015. “Deep Residual Learning for Image Recognition.”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https://arxiv.org/abs/1512.03385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Lockhart, Paul. 2009.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A Mathematician’s Lament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Mathematical Association of America.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https://www.maa.org/external_archive/devlin/LockhartsLament.pdf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82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5C822-F518-478E-BBCD-93B6DBB7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99E04-C23A-4F7B-AA97-1D708109A8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McCarthy, J., M. L. Minsky, N. Rochester, and C. E. Shannon. 1955. “A Proposal for the Dartmouth Summer Research Project on Artificial Intelligence,” August.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http://jmc.stanford.edu/articles/dartmouth/dartmouth.pdf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McCulloch, Warren S., and Walter Pitts. 1943. “A Logical Calculus of the Ideas Immanent in Nervous Activity.”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Bulletins of Mathematical Biophysics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5.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Nake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Frieder. 1965. “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Hommage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à Paul Klee.”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https://digitalartarchive.siggraph.org/artwork/frieder-nake-hommage-to-paul-klee/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Nees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, Georg. 1966. “Gravel Stones.”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https://digitalartarchive.siggraph.org/artwork/georg-nees-gravel-stones/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Nielsen, Michael. 2019. “Neural networks and deep learning”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http://neuralnetworksanddeeplearning.com/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Tan, Wei Ren, Chee Seng Chan,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Hernán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E. Aguirre, and Kiyoshi Tanaka. 2016. “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Ceci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n’est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Pas Une Pipe: A Deep Convolutional Network for Fine-Art Paintings Classification,” 3703–7.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https://doi.org/10.1109/ICIP.2016.7533051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341E79-4ED1-42F5-8106-574ACC9152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TURING, A. M. 1950. “I.—COMPUTING MACHINERY AND INTELLIGENCE.”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Mind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LIX (236): 433–60.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https://doi.org/10.1093/mind/LIX.236.433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Vinci, Leonardo Da, and Maurice Baring. 2009. </a:t>
            </a:r>
            <a:r>
              <a:rPr lang="en-US" sz="1200" i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Thoughts on Art and Life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Project </a:t>
            </a:r>
            <a:r>
              <a:rPr lang="en-US" sz="1200" dirty="0" err="1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Gutemberg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https://www.gutenberg.org/ebooks/29904</a:t>
            </a:r>
            <a:r>
              <a:rPr lang="en-US" sz="12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ea typeface="Cambria" panose="02040503050406030204" pitchFamily="18" charset="0"/>
              </a:rPr>
              <a:t>Wikipedia. 2021. “Eliza.” </a:t>
            </a:r>
            <a:r>
              <a:rPr lang="en-US" sz="1200" dirty="0">
                <a:effectLst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https://en.wikipedia.org/wiki/ELIZA</a:t>
            </a:r>
            <a:r>
              <a:rPr lang="en-US" sz="1200" dirty="0">
                <a:effectLst/>
                <a:ea typeface="Cambria" panose="02040503050406030204" pitchFamily="18" charset="0"/>
              </a:rPr>
              <a:t>.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080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D11DA-98D5-47FA-9D62-25216C272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 pela  atenção!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0DF3B2-0933-48EE-B71B-55D8A233E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1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77802-EE18-4974-BA47-7D337C3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Arte e tecnologia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23BAA-4837-4AF9-8119-A1B822C6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arte é expressão de um indivíduo através da imitação;</a:t>
            </a:r>
          </a:p>
          <a:p>
            <a:r>
              <a:rPr lang="pt-BR" dirty="0"/>
              <a:t>O processo de fazer arte é inerentemente tecnológico </a:t>
            </a:r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(GOUZOUASIS, 2006)</a:t>
            </a:r>
            <a:r>
              <a:rPr lang="pt-BR" sz="2000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70A28-3075-446B-9E8D-48D5815F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Arte e tecnologia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E9C26-609C-4592-AB40-05098374C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42020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evolução</a:t>
            </a:r>
            <a:r>
              <a:rPr lang="en-US" sz="2000" dirty="0"/>
              <a:t> </a:t>
            </a:r>
            <a:r>
              <a:rPr lang="en-US" sz="2000" dirty="0" err="1"/>
              <a:t>tecnológica</a:t>
            </a:r>
            <a:r>
              <a:rPr lang="en-US" sz="2000" dirty="0"/>
              <a:t> altera </a:t>
            </a:r>
            <a:r>
              <a:rPr lang="en-US" sz="2000" dirty="0" err="1"/>
              <a:t>também</a:t>
            </a:r>
            <a:r>
              <a:rPr lang="en-US" sz="2000" dirty="0"/>
              <a:t> a forma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faz</a:t>
            </a:r>
            <a:r>
              <a:rPr lang="en-US" sz="2000" dirty="0"/>
              <a:t> </a:t>
            </a:r>
            <a:r>
              <a:rPr lang="en-US" sz="2000" dirty="0" err="1"/>
              <a:t>arte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Imagem</a:t>
            </a:r>
            <a:endParaRPr lang="en-US" sz="2000" dirty="0"/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Pinturas </a:t>
            </a:r>
            <a:r>
              <a:rPr lang="en-US" sz="1800" dirty="0" err="1"/>
              <a:t>rupestres</a:t>
            </a:r>
            <a:r>
              <a:rPr lang="en-US" sz="1800" dirty="0"/>
              <a:t>;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Óleo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tela</a:t>
            </a:r>
            <a:r>
              <a:rPr lang="en-US" sz="1800" dirty="0"/>
              <a:t>;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Fotografia</a:t>
            </a:r>
            <a:r>
              <a:rPr lang="en-US" sz="1800" dirty="0"/>
              <a:t>.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Som</a:t>
            </a:r>
            <a:endParaRPr lang="en-US" sz="2200" dirty="0"/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Alaúdes</a:t>
            </a:r>
            <a:r>
              <a:rPr lang="en-US" sz="1800" dirty="0"/>
              <a:t> com </a:t>
            </a:r>
            <a:r>
              <a:rPr lang="en-US" sz="1800" dirty="0" err="1"/>
              <a:t>tripas</a:t>
            </a:r>
            <a:r>
              <a:rPr lang="en-US" sz="1800" dirty="0"/>
              <a:t> </a:t>
            </a:r>
            <a:r>
              <a:rPr lang="en-US" sz="1800" dirty="0" err="1"/>
              <a:t>torcidas</a:t>
            </a:r>
            <a:r>
              <a:rPr lang="en-US" sz="1800" dirty="0"/>
              <a:t>;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Violões</a:t>
            </a:r>
            <a:r>
              <a:rPr lang="en-US" sz="1800" dirty="0"/>
              <a:t> com </a:t>
            </a:r>
            <a:r>
              <a:rPr lang="en-US" sz="1800" dirty="0" err="1"/>
              <a:t>cordas</a:t>
            </a:r>
            <a:r>
              <a:rPr lang="en-US" sz="1800" dirty="0"/>
              <a:t> de nylon;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Guitarras</a:t>
            </a:r>
            <a:r>
              <a:rPr lang="en-US" sz="1800" dirty="0"/>
              <a:t> </a:t>
            </a:r>
            <a:r>
              <a:rPr lang="en-US" sz="1800" dirty="0" err="1"/>
              <a:t>elétricas</a:t>
            </a:r>
            <a:r>
              <a:rPr lang="en-US" sz="1800" dirty="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Imagem 5" descr="Desenho de dinossauro com a boca aberta&#10;&#10;Descrição gerada automaticamente com confiança média">
            <a:extLst>
              <a:ext uri="{FF2B5EF4-FFF2-40B4-BE49-F238E27FC236}">
                <a16:creationId xmlns:a16="http://schemas.microsoft.com/office/drawing/2014/main" id="{57E95589-5A56-4ABD-A172-7D376EF0F9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r="2384"/>
          <a:stretch>
            <a:fillRect/>
          </a:stretch>
        </p:blipFill>
        <p:spPr>
          <a:xfrm>
            <a:off x="5405862" y="1049213"/>
            <a:ext cx="6019331" cy="4756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2338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A75119-8EB4-4EA4-BB57-AC2EC326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pt-BR" sz="4000"/>
              <a:t>O aforismo de McLuhan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FF202-BBB5-47B1-8519-4BE860A2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69977"/>
            <a:ext cx="3799425" cy="3735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i="1" dirty="0"/>
              <a:t>O meio é a mensagem</a:t>
            </a:r>
          </a:p>
          <a:p>
            <a:r>
              <a:rPr lang="pt-BR" sz="2200" dirty="0"/>
              <a:t>O meio transforma o conteúdo da mensagem;</a:t>
            </a:r>
          </a:p>
          <a:p>
            <a:r>
              <a:rPr lang="pt-BR" sz="2200" dirty="0"/>
              <a:t>Novas tecnologias criam novos meios de comunicação ou alteram os existentes;</a:t>
            </a:r>
          </a:p>
          <a:p>
            <a:r>
              <a:rPr lang="pt-BR" sz="2200" dirty="0"/>
              <a:t>Como estes novos meios influenciam na expressão artística?</a:t>
            </a:r>
          </a:p>
        </p:txBody>
      </p:sp>
      <p:pic>
        <p:nvPicPr>
          <p:cNvPr id="5" name="Imagem 4" descr="Foto preta e branca de homem sentado em uma cadeira&#10;&#10;Descrição gerada automaticamente">
            <a:extLst>
              <a:ext uri="{FF2B5EF4-FFF2-40B4-BE49-F238E27FC236}">
                <a16:creationId xmlns:a16="http://schemas.microsoft.com/office/drawing/2014/main" id="{4E088909-9B3F-46AF-99C0-364EF06C3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5036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35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D29CA-5CB2-4D49-B4C9-59CB3BFC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Computação e arte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C8601-C6F1-4802-8107-7103D77B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Uma nova forma de </a:t>
            </a:r>
            <a:r>
              <a:rPr lang="en-US" sz="2000" dirty="0" err="1"/>
              <a:t>arte</a:t>
            </a:r>
            <a:r>
              <a:rPr lang="en-US" sz="2000" dirty="0"/>
              <a:t> é a </a:t>
            </a:r>
            <a:r>
              <a:rPr lang="en-US" sz="2000" i="1" dirty="0" err="1"/>
              <a:t>arte</a:t>
            </a:r>
            <a:r>
              <a:rPr lang="en-US" sz="2000" i="1" dirty="0"/>
              <a:t> </a:t>
            </a:r>
            <a:r>
              <a:rPr lang="en-US" sz="2000" i="1" dirty="0" err="1"/>
              <a:t>generativa</a:t>
            </a:r>
            <a:r>
              <a:rPr lang="en-US" sz="2000" i="1" dirty="0"/>
              <a:t>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produto</a:t>
            </a:r>
            <a:r>
              <a:rPr lang="en-US" sz="1800" dirty="0"/>
              <a:t> </a:t>
            </a:r>
            <a:r>
              <a:rPr lang="en-US" sz="1800" dirty="0" err="1"/>
              <a:t>artístico</a:t>
            </a:r>
            <a:r>
              <a:rPr lang="en-US" sz="1800" dirty="0"/>
              <a:t> é </a:t>
            </a:r>
            <a:r>
              <a:rPr lang="en-US" sz="1800" dirty="0" err="1"/>
              <a:t>definido</a:t>
            </a:r>
            <a:r>
              <a:rPr lang="en-US" sz="1800" dirty="0"/>
              <a:t> </a:t>
            </a:r>
            <a:r>
              <a:rPr lang="en-US" sz="1800" dirty="0" err="1"/>
              <a:t>matematicamente</a:t>
            </a:r>
            <a:r>
              <a:rPr lang="en-US" sz="1800" dirty="0"/>
              <a:t>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arte</a:t>
            </a:r>
            <a:r>
              <a:rPr lang="en-US" sz="1800" dirty="0"/>
              <a:t> é </a:t>
            </a:r>
            <a:r>
              <a:rPr lang="en-US" sz="1800" dirty="0" err="1"/>
              <a:t>gerada</a:t>
            </a:r>
            <a:r>
              <a:rPr lang="en-US" sz="1800" dirty="0"/>
              <a:t> por um </a:t>
            </a:r>
            <a:r>
              <a:rPr lang="en-US" sz="1800" i="1" dirty="0" err="1"/>
              <a:t>algoritmo</a:t>
            </a:r>
            <a:r>
              <a:rPr lang="en-US" sz="1800" i="1" dirty="0"/>
              <a:t>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beleza</a:t>
            </a:r>
            <a:r>
              <a:rPr lang="en-US" sz="1800" dirty="0"/>
              <a:t> se </a:t>
            </a:r>
            <a:r>
              <a:rPr lang="en-US" sz="1800" dirty="0" err="1"/>
              <a:t>transfere</a:t>
            </a:r>
            <a:r>
              <a:rPr lang="en-US" sz="1800" dirty="0"/>
              <a:t> para o </a:t>
            </a:r>
            <a:r>
              <a:rPr lang="en-US" sz="1800" i="1" dirty="0" err="1"/>
              <a:t>processo</a:t>
            </a:r>
            <a:r>
              <a:rPr lang="en-US" sz="1800" dirty="0"/>
              <a:t> </a:t>
            </a:r>
            <a:r>
              <a:rPr lang="en-US" sz="1800" i="1" dirty="0"/>
              <a:t>de </a:t>
            </a:r>
            <a:r>
              <a:rPr lang="en-US" sz="1800" i="1" dirty="0" err="1"/>
              <a:t>criação</a:t>
            </a:r>
            <a:r>
              <a:rPr lang="en-US" sz="1800" dirty="0"/>
              <a:t>.</a:t>
            </a:r>
          </a:p>
        </p:txBody>
      </p:sp>
      <p:pic>
        <p:nvPicPr>
          <p:cNvPr id="8" name="Espaço Reservado para Conteúdo 7" descr="Padrão do plano de fundo&#10;&#10;Descrição gerada automaticamente">
            <a:extLst>
              <a:ext uri="{FF2B5EF4-FFF2-40B4-BE49-F238E27FC236}">
                <a16:creationId xmlns:a16="http://schemas.microsoft.com/office/drawing/2014/main" id="{9EFD2E70-3028-4480-9C1F-3F760FE89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 r="-2" b="-2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713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99819-B639-4870-B193-7BB12026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Interdisciplinaridade entre Arte e as Ciências Exatas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CA855B-1AD7-485F-AD9F-FE58CC37B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dirty="0" err="1"/>
              <a:t>beleza</a:t>
            </a:r>
            <a:r>
              <a:rPr lang="en-US" sz="1700" dirty="0"/>
              <a:t> e a </a:t>
            </a:r>
            <a:r>
              <a:rPr lang="en-US" sz="1700" dirty="0" err="1"/>
              <a:t>estética</a:t>
            </a:r>
            <a:r>
              <a:rPr lang="en-US" sz="1700" dirty="0"/>
              <a:t>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todas</a:t>
            </a:r>
            <a:r>
              <a:rPr lang="en-US" sz="1700" dirty="0"/>
              <a:t> as </a:t>
            </a:r>
            <a:r>
              <a:rPr lang="en-US" sz="1700" dirty="0" err="1"/>
              <a:t>atividades</a:t>
            </a:r>
            <a:r>
              <a:rPr lang="en-US" sz="1700" dirty="0"/>
              <a:t> </a:t>
            </a:r>
            <a:r>
              <a:rPr lang="en-US" sz="1700" dirty="0" err="1"/>
              <a:t>humanas</a:t>
            </a:r>
            <a:r>
              <a:rPr lang="en-US" sz="1700" dirty="0"/>
              <a:t>, </a:t>
            </a:r>
            <a:r>
              <a:rPr lang="en-US" sz="1700" dirty="0" err="1"/>
              <a:t>até</a:t>
            </a:r>
            <a:r>
              <a:rPr lang="en-US" sz="1700" dirty="0"/>
              <a:t> </a:t>
            </a:r>
            <a:r>
              <a:rPr lang="en-US" sz="1700" dirty="0" err="1"/>
              <a:t>mesmo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ciência</a:t>
            </a:r>
            <a:r>
              <a:rPr lang="en-US" sz="1700" dirty="0"/>
              <a:t> e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matemática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ctr"/>
            <a:r>
              <a:rPr lang="en-US" sz="1700" i="1" dirty="0" err="1">
                <a:effectLst/>
              </a:rPr>
              <a:t>Nenhuma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sociedade</a:t>
            </a:r>
            <a:r>
              <a:rPr lang="en-US" sz="1700" i="1" dirty="0">
                <a:effectLst/>
              </a:rPr>
              <a:t> jamais </a:t>
            </a:r>
            <a:r>
              <a:rPr lang="en-US" sz="1700" i="1" dirty="0" err="1">
                <a:effectLst/>
              </a:rPr>
              <a:t>reduziria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uma</a:t>
            </a:r>
            <a:r>
              <a:rPr lang="en-US" sz="1700" i="1" dirty="0">
                <a:effectLst/>
              </a:rPr>
              <a:t> forma </a:t>
            </a:r>
            <a:r>
              <a:rPr lang="en-US" sz="1700" i="1" dirty="0" err="1">
                <a:effectLst/>
              </a:rPr>
              <a:t>tão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bela</a:t>
            </a:r>
            <a:r>
              <a:rPr lang="en-US" sz="1700" i="1" dirty="0">
                <a:effectLst/>
              </a:rPr>
              <a:t> e </a:t>
            </a:r>
            <a:r>
              <a:rPr lang="en-US" sz="1700" i="1" dirty="0" err="1">
                <a:effectLst/>
              </a:rPr>
              <a:t>significativa</a:t>
            </a:r>
            <a:r>
              <a:rPr lang="en-US" sz="1700" i="1" dirty="0">
                <a:effectLst/>
              </a:rPr>
              <a:t> de </a:t>
            </a:r>
            <a:r>
              <a:rPr lang="en-US" sz="1700" i="1" dirty="0" err="1">
                <a:effectLst/>
              </a:rPr>
              <a:t>arte</a:t>
            </a:r>
            <a:r>
              <a:rPr lang="en-US" sz="1700" i="1" dirty="0">
                <a:effectLst/>
              </a:rPr>
              <a:t> para algo </a:t>
            </a:r>
            <a:r>
              <a:rPr lang="en-US" sz="1700" i="1" dirty="0" err="1">
                <a:effectLst/>
              </a:rPr>
              <a:t>tão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insignificante</a:t>
            </a:r>
            <a:r>
              <a:rPr lang="en-US" sz="1700" i="1" dirty="0">
                <a:effectLst/>
              </a:rPr>
              <a:t> e trivial. </a:t>
            </a:r>
            <a:r>
              <a:rPr lang="en-US" sz="1700" i="1" dirty="0" err="1">
                <a:effectLst/>
              </a:rPr>
              <a:t>Nenhuma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cultura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poderia</a:t>
            </a:r>
            <a:r>
              <a:rPr lang="en-US" sz="1700" i="1" dirty="0">
                <a:effectLst/>
              </a:rPr>
              <a:t> ser </a:t>
            </a:r>
            <a:r>
              <a:rPr lang="en-US" sz="1700" i="1" dirty="0" err="1">
                <a:effectLst/>
              </a:rPr>
              <a:t>tão</a:t>
            </a:r>
            <a:r>
              <a:rPr lang="en-US" sz="1700" i="1" dirty="0">
                <a:effectLst/>
              </a:rPr>
              <a:t> cruel com </a:t>
            </a:r>
            <a:r>
              <a:rPr lang="en-US" sz="1700" i="1" dirty="0" err="1">
                <a:effectLst/>
              </a:rPr>
              <a:t>suas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crianças</a:t>
            </a:r>
            <a:r>
              <a:rPr lang="en-US" sz="1700" i="1" dirty="0">
                <a:effectLst/>
              </a:rPr>
              <a:t> a </a:t>
            </a:r>
            <a:r>
              <a:rPr lang="en-US" sz="1700" i="1" dirty="0" err="1">
                <a:effectLst/>
              </a:rPr>
              <a:t>ponto</a:t>
            </a:r>
            <a:r>
              <a:rPr lang="en-US" sz="1700" i="1" dirty="0">
                <a:effectLst/>
              </a:rPr>
              <a:t> de </a:t>
            </a:r>
            <a:r>
              <a:rPr lang="en-US" sz="1700" i="1" dirty="0" err="1">
                <a:effectLst/>
              </a:rPr>
              <a:t>privá</a:t>
            </a:r>
            <a:r>
              <a:rPr lang="en-US" sz="1700" i="1" dirty="0">
                <a:effectLst/>
              </a:rPr>
              <a:t>-las de um </a:t>
            </a:r>
            <a:r>
              <a:rPr lang="en-US" sz="1700" i="1" dirty="0" err="1">
                <a:effectLst/>
              </a:rPr>
              <a:t>meio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tão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satisfatório</a:t>
            </a:r>
            <a:r>
              <a:rPr lang="en-US" sz="1700" i="1" dirty="0">
                <a:effectLst/>
              </a:rPr>
              <a:t> e natural de </a:t>
            </a:r>
            <a:r>
              <a:rPr lang="en-US" sz="1700" i="1" dirty="0" err="1">
                <a:effectLst/>
              </a:rPr>
              <a:t>expressão</a:t>
            </a:r>
            <a:r>
              <a:rPr lang="en-US" sz="1700" i="1" dirty="0">
                <a:effectLst/>
              </a:rPr>
              <a:t> </a:t>
            </a:r>
            <a:r>
              <a:rPr lang="en-US" sz="1700" i="1" dirty="0" err="1">
                <a:effectLst/>
              </a:rPr>
              <a:t>humana</a:t>
            </a:r>
            <a:r>
              <a:rPr lang="en-US" sz="1700" i="1" dirty="0">
                <a:effectLst/>
              </a:rPr>
              <a:t>.</a:t>
            </a:r>
          </a:p>
          <a:p>
            <a:pPr algn="ctr"/>
            <a:r>
              <a:rPr lang="en-US" sz="1700" i="1" dirty="0"/>
              <a:t>(Lockhart, 2009)</a:t>
            </a:r>
            <a:endParaRPr lang="en-US" sz="1700" i="1" dirty="0">
              <a:effectLst/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A5666AAE-3A2C-42B9-BAAE-6BCDB500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69369"/>
            <a:ext cx="6019331" cy="37160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406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2877-EFF0-4AFB-88C0-EE81AA75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tecnologia na sociedade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ACB45-B09E-4251-8AC6-8FB81F80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arte é uma poderosa forma de expressão do indivíduo;</a:t>
            </a:r>
          </a:p>
          <a:p>
            <a:r>
              <a:rPr lang="pt-BR" dirty="0"/>
              <a:t>A tecnologia avança cada vez mais rápido, afetando a vida de todos;</a:t>
            </a:r>
          </a:p>
          <a:p>
            <a:r>
              <a:rPr lang="pt-BR" dirty="0"/>
              <a:t>Como será a expressão artística do ser humano do futuro?</a:t>
            </a:r>
          </a:p>
        </p:txBody>
      </p:sp>
    </p:spTree>
    <p:extLst>
      <p:ext uri="{BB962C8B-B14F-4D97-AF65-F5344CB8AC3E}">
        <p14:creationId xmlns:p14="http://schemas.microsoft.com/office/powerpoint/2010/main" val="1621224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1709</Words>
  <Application>Microsoft Office PowerPoint</Application>
  <PresentationFormat>Widescreen</PresentationFormat>
  <Paragraphs>150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Tecnologia e Artes</vt:lpstr>
      <vt:lpstr>Agradecimentos</vt:lpstr>
      <vt:lpstr>Tecnologia e Artes</vt:lpstr>
      <vt:lpstr>Arte e tecnologia</vt:lpstr>
      <vt:lpstr>Arte e tecnologia</vt:lpstr>
      <vt:lpstr>O aforismo de McLuhan</vt:lpstr>
      <vt:lpstr>Computação e arte</vt:lpstr>
      <vt:lpstr>Interdisciplinaridade entre Arte e as Ciências Exatas</vt:lpstr>
      <vt:lpstr>A tecnologia na sociedade</vt:lpstr>
      <vt:lpstr>Hipótese</vt:lpstr>
      <vt:lpstr>Métodos</vt:lpstr>
      <vt:lpstr>Pesquisa Quantitativa</vt:lpstr>
      <vt:lpstr>Objetivos da pesquisa</vt:lpstr>
      <vt:lpstr>Idade</vt:lpstr>
      <vt:lpstr>Gênero</vt:lpstr>
      <vt:lpstr>Escolaridade</vt:lpstr>
      <vt:lpstr>Oferta da educação artística no ensino fundamental</vt:lpstr>
      <vt:lpstr> Sentimento em relação à disciplina no ensino fundamental</vt:lpstr>
      <vt:lpstr>Oferta da educação artística no ensino médio</vt:lpstr>
      <vt:lpstr>Sentimento em relação à disciplina no ensimo médio</vt:lpstr>
      <vt:lpstr>Importância da educação artística</vt:lpstr>
      <vt:lpstr>Integração da tecnologia na educação</vt:lpstr>
      <vt:lpstr>Integração da tecnologia na educação artística</vt:lpstr>
      <vt:lpstr>Conclusão da pesquisa</vt:lpstr>
      <vt:lpstr>Prova de Conceito</vt:lpstr>
      <vt:lpstr>Projeto de Software</vt:lpstr>
      <vt:lpstr>Projeto de Software</vt:lpstr>
      <vt:lpstr>Projeto de Software</vt:lpstr>
      <vt:lpstr>Conclusão da prova de conceito</vt:lpstr>
      <vt:lpstr>Conclusão</vt:lpstr>
      <vt:lpstr>Conclusão</vt:lpstr>
      <vt:lpstr>Conclusão</vt:lpstr>
      <vt:lpstr>Bibliografia</vt:lpstr>
      <vt:lpstr>Bibliografia</vt:lpstr>
      <vt:lpstr>Obrigado pela 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e Artes</dc:title>
  <dc:creator>Gabriel</dc:creator>
  <cp:lastModifiedBy>Gabriel</cp:lastModifiedBy>
  <cp:revision>85</cp:revision>
  <dcterms:created xsi:type="dcterms:W3CDTF">2021-06-26T00:40:47Z</dcterms:created>
  <dcterms:modified xsi:type="dcterms:W3CDTF">2021-07-02T23:37:19Z</dcterms:modified>
</cp:coreProperties>
</file>