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7" r:id="rId2"/>
    <p:sldId id="259" r:id="rId3"/>
    <p:sldId id="260" r:id="rId4"/>
    <p:sldId id="261" r:id="rId5"/>
    <p:sldId id="262"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1AE0EE-37A3-4D65-827F-D7CFEBB82297}" v="130" dt="2022-12-05T04:44:59.663"/>
    <p1510:client id="{F2204D86-D5C4-4F4A-8F94-7B7A1DE69448}" v="827" dt="2022-12-05T04:17:17.1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35318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23634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420944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25574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747128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968556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116643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73511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68418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786682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595506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12/4/2022</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2532375623"/>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3C68F5-A9DF-B4BD-F1B5-FA0C93B007B0}"/>
              </a:ext>
            </a:extLst>
          </p:cNvPr>
          <p:cNvSpPr>
            <a:spLocks noGrp="1"/>
          </p:cNvSpPr>
          <p:nvPr>
            <p:ph type="title"/>
          </p:nvPr>
        </p:nvSpPr>
        <p:spPr>
          <a:xfrm>
            <a:off x="1962152" y="613510"/>
            <a:ext cx="8253322" cy="1004955"/>
          </a:xfrm>
        </p:spPr>
        <p:txBody>
          <a:bodyPr vert="horz" lIns="91440" tIns="45720" rIns="91440" bIns="45720" rtlCol="0" anchor="ctr">
            <a:noAutofit/>
          </a:bodyPr>
          <a:lstStyle/>
          <a:p>
            <a:pPr algn="ctr"/>
            <a:r>
              <a:rPr lang="pt-BR" sz="6000" b="1" dirty="0">
                <a:latin typeface="Arial"/>
                <a:cs typeface="Calibri Light"/>
              </a:rPr>
              <a:t>Trabalho do </a:t>
            </a:r>
            <a:r>
              <a:rPr lang="pt-BR" sz="6000" b="1" dirty="0" err="1">
                <a:latin typeface="Arial"/>
                <a:cs typeface="Calibri Light"/>
              </a:rPr>
              <a:t>novotec</a:t>
            </a:r>
            <a:endParaRPr lang="pt-BR" sz="6000" b="1" dirty="0">
              <a:latin typeface="Arial"/>
              <a:cs typeface="Calibri Light"/>
            </a:endParaRPr>
          </a:p>
        </p:txBody>
      </p:sp>
      <p:sp>
        <p:nvSpPr>
          <p:cNvPr id="3" name="Espaço Reservado para Conteúdo 2">
            <a:extLst>
              <a:ext uri="{FF2B5EF4-FFF2-40B4-BE49-F238E27FC236}">
                <a16:creationId xmlns:a16="http://schemas.microsoft.com/office/drawing/2014/main" id="{C4395920-A171-555D-E488-C0393FAA499D}"/>
              </a:ext>
            </a:extLst>
          </p:cNvPr>
          <p:cNvSpPr>
            <a:spLocks noGrp="1"/>
          </p:cNvSpPr>
          <p:nvPr>
            <p:ph idx="1"/>
          </p:nvPr>
        </p:nvSpPr>
        <p:spPr>
          <a:xfrm>
            <a:off x="2483331" y="1622621"/>
            <a:ext cx="5043578" cy="445542"/>
          </a:xfrm>
        </p:spPr>
        <p:txBody>
          <a:bodyPr vert="horz" lIns="68580" tIns="34290" rIns="68580" bIns="34290" rtlCol="0" anchor="t">
            <a:normAutofit lnSpcReduction="10000"/>
          </a:bodyPr>
          <a:lstStyle/>
          <a:p>
            <a:r>
              <a:rPr lang="pt-BR" b="1" dirty="0" err="1">
                <a:latin typeface="Arial"/>
                <a:cs typeface="Calibri"/>
              </a:rPr>
              <a:t>Tema:Vpn</a:t>
            </a:r>
            <a:r>
              <a:rPr lang="pt-BR" b="1" dirty="0">
                <a:latin typeface="Arial"/>
                <a:cs typeface="Calibri"/>
              </a:rPr>
              <a:t>/Virtual </a:t>
            </a:r>
            <a:r>
              <a:rPr lang="pt-BR" b="1" dirty="0" err="1">
                <a:latin typeface="Arial"/>
                <a:cs typeface="Calibri"/>
              </a:rPr>
              <a:t>machine</a:t>
            </a:r>
            <a:endParaRPr lang="pt-BR" b="1" dirty="0" err="1">
              <a:latin typeface="Arial"/>
            </a:endParaRPr>
          </a:p>
        </p:txBody>
      </p:sp>
      <p:sp>
        <p:nvSpPr>
          <p:cNvPr id="5" name="CaixaDeTexto 4">
            <a:extLst>
              <a:ext uri="{FF2B5EF4-FFF2-40B4-BE49-F238E27FC236}">
                <a16:creationId xmlns:a16="http://schemas.microsoft.com/office/drawing/2014/main" id="{C4085602-9FEE-B6E1-3405-8ABB3F934EBE}"/>
              </a:ext>
            </a:extLst>
          </p:cNvPr>
          <p:cNvSpPr txBox="1"/>
          <p:nvPr/>
        </p:nvSpPr>
        <p:spPr>
          <a:xfrm>
            <a:off x="5146" y="5125039"/>
            <a:ext cx="4189366" cy="1546577"/>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pt-BR" sz="1600" b="1" dirty="0">
                <a:latin typeface="Arial"/>
                <a:cs typeface="Calibri"/>
              </a:rPr>
              <a:t>Nomes:</a:t>
            </a:r>
          </a:p>
          <a:p>
            <a:r>
              <a:rPr lang="pt-BR" sz="1600" b="1" dirty="0">
                <a:latin typeface="Arial"/>
                <a:cs typeface="Calibri"/>
              </a:rPr>
              <a:t>Gabriel da silva nº 9</a:t>
            </a:r>
          </a:p>
          <a:p>
            <a:r>
              <a:rPr lang="pt-BR" sz="1600" b="1" dirty="0">
                <a:latin typeface="Arial"/>
                <a:cs typeface="Calibri"/>
              </a:rPr>
              <a:t>Maria </a:t>
            </a:r>
            <a:r>
              <a:rPr lang="pt-BR" sz="1600" b="1" dirty="0" err="1">
                <a:latin typeface="Arial"/>
                <a:cs typeface="Calibri"/>
              </a:rPr>
              <a:t>julia</a:t>
            </a:r>
            <a:r>
              <a:rPr lang="pt-BR" sz="1600" b="1" dirty="0">
                <a:latin typeface="Arial"/>
                <a:cs typeface="Calibri"/>
              </a:rPr>
              <a:t> </a:t>
            </a:r>
            <a:r>
              <a:rPr lang="pt-BR" sz="1600" b="1" dirty="0" err="1">
                <a:latin typeface="Arial"/>
                <a:cs typeface="Calibri"/>
              </a:rPr>
              <a:t>godoy</a:t>
            </a:r>
            <a:r>
              <a:rPr lang="pt-BR" sz="1600" b="1" dirty="0">
                <a:latin typeface="Arial"/>
                <a:cs typeface="Calibri"/>
              </a:rPr>
              <a:t> nº 28</a:t>
            </a:r>
          </a:p>
          <a:p>
            <a:r>
              <a:rPr lang="pt-BR" sz="1600" b="1" dirty="0">
                <a:latin typeface="Arial"/>
                <a:cs typeface="Calibri"/>
              </a:rPr>
              <a:t>Lucas </a:t>
            </a:r>
            <a:r>
              <a:rPr lang="pt-BR" sz="1600" b="1" dirty="0" err="1">
                <a:latin typeface="Arial"/>
                <a:cs typeface="Calibri"/>
              </a:rPr>
              <a:t>hirayama</a:t>
            </a:r>
            <a:r>
              <a:rPr lang="pt-BR" sz="1600" b="1" dirty="0">
                <a:latin typeface="Arial"/>
                <a:cs typeface="Calibri"/>
              </a:rPr>
              <a:t> nº 24</a:t>
            </a:r>
          </a:p>
          <a:p>
            <a:r>
              <a:rPr lang="pt-BR" sz="1600" b="1" dirty="0">
                <a:latin typeface="Arial"/>
                <a:cs typeface="Calibri"/>
              </a:rPr>
              <a:t>Julia oliveira melo nº 17</a:t>
            </a:r>
          </a:p>
          <a:p>
            <a:r>
              <a:rPr lang="pt-BR" sz="1600" b="1" dirty="0">
                <a:latin typeface="Arial"/>
                <a:cs typeface="Calibri"/>
              </a:rPr>
              <a:t>Miguel </a:t>
            </a:r>
            <a:r>
              <a:rPr lang="pt-BR" sz="1600" b="1" dirty="0" err="1">
                <a:latin typeface="Arial"/>
                <a:cs typeface="Calibri"/>
              </a:rPr>
              <a:t>tsuyoshi</a:t>
            </a:r>
            <a:r>
              <a:rPr lang="pt-BR" sz="1600" b="1" dirty="0">
                <a:latin typeface="Arial"/>
                <a:cs typeface="Calibri"/>
              </a:rPr>
              <a:t> nº 30</a:t>
            </a:r>
          </a:p>
        </p:txBody>
      </p:sp>
    </p:spTree>
    <p:extLst>
      <p:ext uri="{BB962C8B-B14F-4D97-AF65-F5344CB8AC3E}">
        <p14:creationId xmlns:p14="http://schemas.microsoft.com/office/powerpoint/2010/main" val="201334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51603-63C7-E304-C38A-FF9857422F7A}"/>
              </a:ext>
            </a:extLst>
          </p:cNvPr>
          <p:cNvSpPr>
            <a:spLocks noGrp="1"/>
          </p:cNvSpPr>
          <p:nvPr>
            <p:ph type="title"/>
          </p:nvPr>
        </p:nvSpPr>
        <p:spPr/>
        <p:txBody>
          <a:bodyPr/>
          <a:lstStyle/>
          <a:p>
            <a:r>
              <a:rPr lang="pt-BR" i="1" dirty="0">
                <a:latin typeface="Arial"/>
                <a:cs typeface="Calibri Light"/>
              </a:rPr>
              <a:t>Oque é uma </a:t>
            </a:r>
            <a:r>
              <a:rPr lang="pt-BR" i="1" dirty="0" err="1">
                <a:latin typeface="Arial"/>
                <a:cs typeface="Calibri Light"/>
              </a:rPr>
              <a:t>vpn</a:t>
            </a:r>
            <a:r>
              <a:rPr lang="pt-BR" i="1" dirty="0">
                <a:latin typeface="Arial"/>
                <a:cs typeface="Calibri Light"/>
              </a:rPr>
              <a:t>?</a:t>
            </a:r>
            <a:endParaRPr lang="pt-BR" i="1" dirty="0">
              <a:latin typeface="Arial"/>
            </a:endParaRPr>
          </a:p>
        </p:txBody>
      </p:sp>
      <p:sp>
        <p:nvSpPr>
          <p:cNvPr id="3" name="Espaço Reservado para Conteúdo 2">
            <a:extLst>
              <a:ext uri="{FF2B5EF4-FFF2-40B4-BE49-F238E27FC236}">
                <a16:creationId xmlns:a16="http://schemas.microsoft.com/office/drawing/2014/main" id="{32C390C6-7BB9-6703-A80B-F56C352A98A4}"/>
              </a:ext>
            </a:extLst>
          </p:cNvPr>
          <p:cNvSpPr>
            <a:spLocks noGrp="1"/>
          </p:cNvSpPr>
          <p:nvPr>
            <p:ph idx="1"/>
          </p:nvPr>
        </p:nvSpPr>
        <p:spPr/>
        <p:txBody>
          <a:bodyPr vert="horz" lIns="91440" tIns="45720" rIns="91440" bIns="45720" rtlCol="0" anchor="t">
            <a:normAutofit fontScale="77500" lnSpcReduction="20000"/>
          </a:bodyPr>
          <a:lstStyle/>
          <a:p>
            <a:r>
              <a:rPr lang="pt-BR" i="1" dirty="0" err="1">
                <a:latin typeface="Arial"/>
                <a:ea typeface="+mn-lt"/>
                <a:cs typeface="+mn-lt"/>
              </a:rPr>
              <a:t>VPNs</a:t>
            </a:r>
            <a:r>
              <a:rPr lang="pt-BR" i="1" dirty="0">
                <a:latin typeface="Arial"/>
                <a:ea typeface="+mn-lt"/>
                <a:cs typeface="+mn-lt"/>
              </a:rPr>
              <a:t> (Virtual Private Networks) são redes que possibilitam um acesso privado de comunicação, utilizando-se redes públicas já existentes, como a Internet. O termo refere-se a combinação de tecnologias que asseguram a comunicação entre dois pontos, através de um "túnel" que simula uma comunicação ponto-a-ponto inacessível à "escutas clandestinas" e interferências. As </a:t>
            </a:r>
            <a:r>
              <a:rPr lang="pt-BR" i="1" dirty="0" err="1">
                <a:latin typeface="Arial"/>
                <a:ea typeface="+mn-lt"/>
                <a:cs typeface="+mn-lt"/>
              </a:rPr>
              <a:t>VPNs</a:t>
            </a:r>
            <a:r>
              <a:rPr lang="pt-BR" i="1" dirty="0">
                <a:latin typeface="Arial"/>
                <a:ea typeface="+mn-lt"/>
                <a:cs typeface="+mn-lt"/>
              </a:rPr>
              <a:t> podem ser usadas de duas maneiras. No primeiro caso, existe uma conexão (sempre através de um tunelamento via Internet) entre duas redes privadas como por exemplo, entre a matriz de uma corporação, em um ponto, e um escritório remoto, em outro ponto, ou entre a rede da matriz e a rede de um parceiro. Neste tipo de conexão, a manutenção do túnel entre os dois pontos é mantida por um servidor VPN dedicado ou por existentes INTERNET FIREWALLS. Na verdade, para estes exemplos, as </a:t>
            </a:r>
            <a:r>
              <a:rPr lang="pt-BR" i="1" dirty="0" err="1">
                <a:latin typeface="Arial"/>
                <a:ea typeface="+mn-lt"/>
                <a:cs typeface="+mn-lt"/>
              </a:rPr>
              <a:t>VPNs</a:t>
            </a:r>
            <a:r>
              <a:rPr lang="pt-BR" i="1" dirty="0">
                <a:latin typeface="Arial"/>
                <a:ea typeface="+mn-lt"/>
                <a:cs typeface="+mn-lt"/>
              </a:rPr>
              <a:t> podem ser encaradas como funções firewalls melhoradas. Este tipo de VPN é chamada de extranet. Outra forma de se usar uma VPN é conectando-se um computador remoto individual à uma rede privada, novamente através da Internet. Neste caso, a VPN é implementada através de um software dentro do computador remoto. Este computador poderá usar uma conexão dial-up local para conectar-se </a:t>
            </a:r>
            <a:r>
              <a:rPr lang="pt-BR" i="1" dirty="0" err="1">
                <a:latin typeface="Arial"/>
                <a:ea typeface="+mn-lt"/>
                <a:cs typeface="+mn-lt"/>
              </a:rPr>
              <a:t>a</a:t>
            </a:r>
            <a:r>
              <a:rPr lang="pt-BR" i="1" dirty="0">
                <a:latin typeface="Arial"/>
                <a:ea typeface="+mn-lt"/>
                <a:cs typeface="+mn-lt"/>
              </a:rPr>
              <a:t> Internet, possibilitando assim o alcance à rede privada</a:t>
            </a:r>
            <a:endParaRPr lang="pt-BR" dirty="0">
              <a:latin typeface="Calibri" panose="020F0502020204030204"/>
              <a:cs typeface="Calibri" panose="020F0502020204030204"/>
            </a:endParaRPr>
          </a:p>
        </p:txBody>
      </p:sp>
    </p:spTree>
    <p:extLst>
      <p:ext uri="{BB962C8B-B14F-4D97-AF65-F5344CB8AC3E}">
        <p14:creationId xmlns:p14="http://schemas.microsoft.com/office/powerpoint/2010/main" val="68599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BCDCCC-36D8-12CF-0EC6-282DCDF48A88}"/>
              </a:ext>
            </a:extLst>
          </p:cNvPr>
          <p:cNvSpPr>
            <a:spLocks noGrp="1"/>
          </p:cNvSpPr>
          <p:nvPr>
            <p:ph type="title"/>
          </p:nvPr>
        </p:nvSpPr>
        <p:spPr/>
        <p:txBody>
          <a:bodyPr/>
          <a:lstStyle/>
          <a:p>
            <a:r>
              <a:rPr lang="pt-BR" i="1" dirty="0">
                <a:latin typeface="Arial"/>
                <a:cs typeface="Calibri Light"/>
              </a:rPr>
              <a:t>Para que servem?</a:t>
            </a:r>
            <a:endParaRPr lang="pt-BR" i="1" dirty="0">
              <a:latin typeface="Arial"/>
            </a:endParaRPr>
          </a:p>
        </p:txBody>
      </p:sp>
      <p:sp>
        <p:nvSpPr>
          <p:cNvPr id="3" name="Espaço Reservado para Conteúdo 2">
            <a:extLst>
              <a:ext uri="{FF2B5EF4-FFF2-40B4-BE49-F238E27FC236}">
                <a16:creationId xmlns:a16="http://schemas.microsoft.com/office/drawing/2014/main" id="{CC7E3BD8-B3BE-5553-C481-8262536A32F2}"/>
              </a:ext>
            </a:extLst>
          </p:cNvPr>
          <p:cNvSpPr>
            <a:spLocks noGrp="1"/>
          </p:cNvSpPr>
          <p:nvPr>
            <p:ph idx="1"/>
          </p:nvPr>
        </p:nvSpPr>
        <p:spPr>
          <a:xfrm>
            <a:off x="421257" y="1811248"/>
            <a:ext cx="11061939" cy="4811413"/>
          </a:xfrm>
        </p:spPr>
        <p:txBody>
          <a:bodyPr vert="horz" lIns="91440" tIns="45720" rIns="91440" bIns="45720" rtlCol="0" anchor="t">
            <a:normAutofit fontScale="77500" lnSpcReduction="20000"/>
          </a:bodyPr>
          <a:lstStyle/>
          <a:p>
            <a:r>
              <a:rPr lang="pt-BR" i="1" dirty="0">
                <a:latin typeface="Arial"/>
                <a:ea typeface="+mn-lt"/>
                <a:cs typeface="+mn-lt"/>
              </a:rPr>
              <a:t>as </a:t>
            </a:r>
            <a:r>
              <a:rPr lang="pt-BR" i="1" err="1">
                <a:latin typeface="Arial"/>
                <a:ea typeface="+mn-lt"/>
                <a:cs typeface="+mn-lt"/>
              </a:rPr>
              <a:t>VPNs</a:t>
            </a:r>
            <a:r>
              <a:rPr lang="pt-BR" i="1" dirty="0">
                <a:latin typeface="Arial"/>
                <a:ea typeface="+mn-lt"/>
                <a:cs typeface="+mn-lt"/>
              </a:rPr>
              <a:t> permitem estender as redes corporativas de uma empresa à pontos distantes da mesma, como outros escritórios, filiais, parceiros e até mesmo uma residência. Porém, ao invés de utilizar-se de um grande número de linhas dedicadas para a interconexão entre seus diversos pontos, o que onera muito o custo da rede (aluguel de linhas dedicadas, manutenção de diversos links para cada conexão, manutenção de equipamentos para diferentes conexões, uso de vários roteadores, monitoramento de tráfico nas portas de acesso remoto, grande número de portas, </a:t>
            </a:r>
            <a:r>
              <a:rPr lang="pt-BR" i="1" err="1">
                <a:latin typeface="Arial"/>
                <a:ea typeface="+mn-lt"/>
                <a:cs typeface="+mn-lt"/>
              </a:rPr>
              <a:t>etc</a:t>
            </a:r>
            <a:r>
              <a:rPr lang="pt-BR" i="1" dirty="0">
                <a:latin typeface="Arial"/>
                <a:ea typeface="+mn-lt"/>
                <a:cs typeface="+mn-lt"/>
              </a:rPr>
              <a:t>), uma VPN aproveita os serviços das redes IP espalhadas mundialmente, inclusive a Internet, ou até mesmo os provedores de serviços baseados em IP </a:t>
            </a:r>
            <a:r>
              <a:rPr lang="pt-BR" i="1" err="1">
                <a:latin typeface="Arial"/>
                <a:ea typeface="+mn-lt"/>
                <a:cs typeface="+mn-lt"/>
              </a:rPr>
              <a:t>backbones</a:t>
            </a:r>
            <a:r>
              <a:rPr lang="pt-BR" i="1" dirty="0">
                <a:latin typeface="Arial"/>
                <a:ea typeface="+mn-lt"/>
                <a:cs typeface="+mn-lt"/>
              </a:rPr>
              <a:t> privados, os quais apesar de limitados em alcance, poderão oferecer um uma melhor performance de serviço que a Internet, em detrimento do aumento de custos. Fazendo-se então, uma mistura de serviços prestados pela Internet e serviços prestados por </a:t>
            </a:r>
            <a:r>
              <a:rPr lang="pt-BR" i="1" err="1">
                <a:latin typeface="Arial"/>
                <a:ea typeface="+mn-lt"/>
                <a:cs typeface="+mn-lt"/>
              </a:rPr>
              <a:t>IPs</a:t>
            </a:r>
            <a:r>
              <a:rPr lang="pt-BR" i="1" dirty="0">
                <a:latin typeface="Arial"/>
                <a:ea typeface="+mn-lt"/>
                <a:cs typeface="+mn-lt"/>
              </a:rPr>
              <a:t> </a:t>
            </a:r>
            <a:r>
              <a:rPr lang="pt-BR" i="1" err="1">
                <a:latin typeface="Arial"/>
                <a:ea typeface="+mn-lt"/>
                <a:cs typeface="+mn-lt"/>
              </a:rPr>
              <a:t>backbones</a:t>
            </a:r>
            <a:r>
              <a:rPr lang="pt-BR" i="1" dirty="0">
                <a:latin typeface="Arial"/>
                <a:ea typeface="+mn-lt"/>
                <a:cs typeface="+mn-lt"/>
              </a:rPr>
              <a:t> privados, uma corporação poderá tirar vantagens sobre a performance do serviço e a redução dos custos. Outra grande vantagem das </a:t>
            </a:r>
            <a:r>
              <a:rPr lang="pt-BR" i="1" err="1">
                <a:latin typeface="Arial"/>
                <a:ea typeface="+mn-lt"/>
                <a:cs typeface="+mn-lt"/>
              </a:rPr>
              <a:t>VPNs</a:t>
            </a:r>
            <a:r>
              <a:rPr lang="pt-BR" i="1" dirty="0">
                <a:latin typeface="Arial"/>
                <a:ea typeface="+mn-lt"/>
                <a:cs typeface="+mn-lt"/>
              </a:rPr>
              <a:t> é que elas podem permitir acesso a qualquer lugar acessado pela Internet e, como a Internet está presente em praticamente todos os lugares do mundo, conexões potenciais de </a:t>
            </a:r>
            <a:r>
              <a:rPr lang="pt-BR" i="1" err="1">
                <a:latin typeface="Arial"/>
                <a:ea typeface="+mn-lt"/>
                <a:cs typeface="+mn-lt"/>
              </a:rPr>
              <a:t>VPNs</a:t>
            </a:r>
            <a:r>
              <a:rPr lang="pt-BR" i="1" dirty="0">
                <a:latin typeface="Arial"/>
                <a:ea typeface="+mn-lt"/>
                <a:cs typeface="+mn-lt"/>
              </a:rPr>
              <a:t> poderão ser facilmente estabelecidas. Assim, no lugar de chamadas à longa distância, os usuários desta rede poderão, por exemplo, fazer ligações via Internet local, cuja tarifação é bem menor</a:t>
            </a:r>
            <a:endParaRPr lang="pt-BR" i="1" dirty="0">
              <a:latin typeface="Arial"/>
            </a:endParaRPr>
          </a:p>
        </p:txBody>
      </p:sp>
    </p:spTree>
    <p:extLst>
      <p:ext uri="{BB962C8B-B14F-4D97-AF65-F5344CB8AC3E}">
        <p14:creationId xmlns:p14="http://schemas.microsoft.com/office/powerpoint/2010/main" val="2960181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E19C78-A126-1A97-78C3-84871F513CD7}"/>
              </a:ext>
            </a:extLst>
          </p:cNvPr>
          <p:cNvSpPr>
            <a:spLocks noGrp="1"/>
          </p:cNvSpPr>
          <p:nvPr>
            <p:ph type="title"/>
          </p:nvPr>
        </p:nvSpPr>
        <p:spPr/>
        <p:txBody>
          <a:bodyPr/>
          <a:lstStyle/>
          <a:p>
            <a:r>
              <a:rPr lang="pt-BR" i="1" dirty="0">
                <a:latin typeface="Arial"/>
                <a:cs typeface="Calibri Light"/>
              </a:rPr>
              <a:t>Oque é uma Virtual </a:t>
            </a:r>
            <a:r>
              <a:rPr lang="pt-BR" i="1" dirty="0" err="1">
                <a:latin typeface="Arial"/>
                <a:cs typeface="Calibri Light"/>
              </a:rPr>
              <a:t>machine</a:t>
            </a:r>
            <a:r>
              <a:rPr lang="pt-BR" i="1" dirty="0">
                <a:latin typeface="Arial"/>
                <a:cs typeface="Calibri Light"/>
              </a:rPr>
              <a:t>?</a:t>
            </a:r>
            <a:endParaRPr lang="pt-BR" i="1" dirty="0">
              <a:latin typeface="Arial"/>
            </a:endParaRPr>
          </a:p>
        </p:txBody>
      </p:sp>
      <p:sp>
        <p:nvSpPr>
          <p:cNvPr id="3" name="Espaço Reservado para Conteúdo 2">
            <a:extLst>
              <a:ext uri="{FF2B5EF4-FFF2-40B4-BE49-F238E27FC236}">
                <a16:creationId xmlns:a16="http://schemas.microsoft.com/office/drawing/2014/main" id="{2C669CC9-E7B4-F7B2-F424-BFEE894A793C}"/>
              </a:ext>
            </a:extLst>
          </p:cNvPr>
          <p:cNvSpPr>
            <a:spLocks noGrp="1"/>
          </p:cNvSpPr>
          <p:nvPr>
            <p:ph idx="1"/>
          </p:nvPr>
        </p:nvSpPr>
        <p:spPr/>
        <p:txBody>
          <a:bodyPr vert="horz" lIns="91440" tIns="45720" rIns="91440" bIns="45720" rtlCol="0" anchor="t">
            <a:normAutofit/>
          </a:bodyPr>
          <a:lstStyle/>
          <a:p>
            <a:r>
              <a:rPr lang="pt-BR" i="1" dirty="0">
                <a:latin typeface="Arial"/>
                <a:ea typeface="+mn-lt"/>
                <a:cs typeface="+mn-lt"/>
              </a:rPr>
              <a:t>Uma máquina virtual (VM) é uma versão digital de um computador físico. O software de máquina virtual pode executar programas e sistemas operacionais, armazenar dados, conectar-se a redes e executar outras funções de computação. Além disso, ele exige manutenção, como atualizações e monitoramento de sistema.</a:t>
            </a:r>
            <a:r>
              <a:rPr lang="pt-BR" dirty="0">
                <a:ea typeface="+mn-lt"/>
                <a:cs typeface="+mn-lt"/>
              </a:rPr>
              <a:t> </a:t>
            </a:r>
            <a:endParaRPr lang="pt-BR" dirty="0"/>
          </a:p>
        </p:txBody>
      </p:sp>
    </p:spTree>
    <p:extLst>
      <p:ext uri="{BB962C8B-B14F-4D97-AF65-F5344CB8AC3E}">
        <p14:creationId xmlns:p14="http://schemas.microsoft.com/office/powerpoint/2010/main" val="264795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7093B0-E5B1-12F3-9DDC-5A3CAF1F5019}"/>
              </a:ext>
            </a:extLst>
          </p:cNvPr>
          <p:cNvSpPr>
            <a:spLocks noGrp="1"/>
          </p:cNvSpPr>
          <p:nvPr>
            <p:ph type="title"/>
          </p:nvPr>
        </p:nvSpPr>
        <p:spPr>
          <a:xfrm>
            <a:off x="694426" y="221353"/>
            <a:ext cx="10515600" cy="1325563"/>
          </a:xfrm>
        </p:spPr>
        <p:txBody>
          <a:bodyPr/>
          <a:lstStyle/>
          <a:p>
            <a:r>
              <a:rPr lang="pt-BR" i="1" dirty="0">
                <a:latin typeface="Arial"/>
                <a:cs typeface="Calibri Light"/>
              </a:rPr>
              <a:t>Para que serve uma virtual </a:t>
            </a:r>
            <a:r>
              <a:rPr lang="pt-BR" i="1" dirty="0" err="1">
                <a:latin typeface="Arial"/>
                <a:cs typeface="Calibri Light"/>
              </a:rPr>
              <a:t>machine</a:t>
            </a:r>
            <a:r>
              <a:rPr lang="pt-BR" i="1" dirty="0">
                <a:latin typeface="Arial"/>
                <a:cs typeface="Calibri Light"/>
              </a:rPr>
              <a:t>?</a:t>
            </a:r>
            <a:endParaRPr lang="pt-BR" i="1" dirty="0">
              <a:latin typeface="Arial"/>
            </a:endParaRPr>
          </a:p>
        </p:txBody>
      </p:sp>
      <p:sp>
        <p:nvSpPr>
          <p:cNvPr id="3" name="Espaço Reservado para Conteúdo 2">
            <a:extLst>
              <a:ext uri="{FF2B5EF4-FFF2-40B4-BE49-F238E27FC236}">
                <a16:creationId xmlns:a16="http://schemas.microsoft.com/office/drawing/2014/main" id="{3BC2F189-6B15-FBED-BE2C-BF9867F6D6D0}"/>
              </a:ext>
            </a:extLst>
          </p:cNvPr>
          <p:cNvSpPr>
            <a:spLocks noGrp="1"/>
          </p:cNvSpPr>
          <p:nvPr>
            <p:ph idx="1"/>
          </p:nvPr>
        </p:nvSpPr>
        <p:spPr>
          <a:xfrm>
            <a:off x="464389" y="1696229"/>
            <a:ext cx="10975675" cy="4797036"/>
          </a:xfrm>
        </p:spPr>
        <p:txBody>
          <a:bodyPr vert="horz" lIns="91440" tIns="45720" rIns="91440" bIns="45720" rtlCol="0" anchor="t">
            <a:normAutofit fontScale="85000" lnSpcReduction="20000"/>
          </a:bodyPr>
          <a:lstStyle/>
          <a:p>
            <a:r>
              <a:rPr lang="pt-BR" i="1" dirty="0">
                <a:latin typeface="Arial"/>
                <a:ea typeface="+mn-lt"/>
                <a:cs typeface="+mn-lt"/>
              </a:rPr>
              <a:t>As </a:t>
            </a:r>
            <a:r>
              <a:rPr lang="pt-BR" i="1" dirty="0" err="1">
                <a:latin typeface="Arial"/>
                <a:ea typeface="+mn-lt"/>
                <a:cs typeface="+mn-lt"/>
              </a:rPr>
              <a:t>VMs</a:t>
            </a:r>
            <a:r>
              <a:rPr lang="pt-BR" i="1" dirty="0">
                <a:latin typeface="Arial"/>
                <a:ea typeface="+mn-lt"/>
                <a:cs typeface="+mn-lt"/>
              </a:rPr>
              <a:t> são os elementos básicos dos recursos de computação virtualizados e desempenham um papel principal na criação de qualquer aplicativo, ferramenta ou ambiente para máquinas virtuais on-line e no local.</a:t>
            </a:r>
            <a:br>
              <a:rPr lang="pt-BR" i="1" dirty="0">
                <a:latin typeface="Arial"/>
                <a:ea typeface="+mn-lt"/>
                <a:cs typeface="+mn-lt"/>
              </a:rPr>
            </a:br>
            <a:endParaRPr lang="pt-BR" i="1">
              <a:latin typeface="Arial"/>
              <a:ea typeface="+mn-lt"/>
              <a:cs typeface="Calibri"/>
            </a:endParaRPr>
          </a:p>
          <a:p>
            <a:r>
              <a:rPr lang="pt-BR" i="1" dirty="0">
                <a:latin typeface="Arial"/>
                <a:ea typeface="+mn-lt"/>
                <a:cs typeface="+mn-lt"/>
              </a:rPr>
              <a:t>Exemplos</a:t>
            </a:r>
          </a:p>
          <a:p>
            <a:r>
              <a:rPr lang="pt-BR" i="1" dirty="0">
                <a:latin typeface="Arial"/>
                <a:cs typeface="Arial"/>
              </a:rPr>
              <a:t>Consolidar servidores</a:t>
            </a:r>
            <a:endParaRPr lang="pt-BR" i="1">
              <a:latin typeface="Arial"/>
              <a:ea typeface="+mn-lt"/>
              <a:cs typeface="Arial"/>
            </a:endParaRPr>
          </a:p>
          <a:p>
            <a:r>
              <a:rPr lang="pt-BR" i="1" dirty="0">
                <a:latin typeface="Arial"/>
                <a:cs typeface="Arial"/>
              </a:rPr>
              <a:t>Criar ambientes de desenvolvimento e teste</a:t>
            </a:r>
            <a:endParaRPr lang="pt-BR" i="1">
              <a:latin typeface="Arial"/>
              <a:ea typeface="+mn-lt"/>
              <a:cs typeface="Arial"/>
            </a:endParaRPr>
          </a:p>
          <a:p>
            <a:r>
              <a:rPr lang="en-US" i="1" dirty="0" err="1">
                <a:latin typeface="Arial"/>
                <a:cs typeface="Arial"/>
              </a:rPr>
              <a:t>Apoiar</a:t>
            </a:r>
            <a:r>
              <a:rPr lang="en-US" i="1" dirty="0">
                <a:latin typeface="Arial"/>
                <a:cs typeface="Arial"/>
              </a:rPr>
              <a:t> o DevOps</a:t>
            </a:r>
            <a:endParaRPr lang="en-US" i="1">
              <a:latin typeface="Arial"/>
              <a:cs typeface="Arial"/>
            </a:endParaRPr>
          </a:p>
          <a:p>
            <a:r>
              <a:rPr lang="en-US" i="1" dirty="0" err="1">
                <a:latin typeface="Arial"/>
                <a:cs typeface="Arial"/>
              </a:rPr>
              <a:t>Ativar</a:t>
            </a:r>
            <a:r>
              <a:rPr lang="en-US" i="1" dirty="0">
                <a:latin typeface="Arial"/>
                <a:cs typeface="Arial"/>
              </a:rPr>
              <a:t> a </a:t>
            </a:r>
            <a:r>
              <a:rPr lang="en-US" i="1" dirty="0" err="1">
                <a:latin typeface="Arial"/>
                <a:cs typeface="Arial"/>
              </a:rPr>
              <a:t>migração</a:t>
            </a:r>
            <a:r>
              <a:rPr lang="en-US" i="1" dirty="0">
                <a:latin typeface="Arial"/>
                <a:cs typeface="Arial"/>
              </a:rPr>
              <a:t> da carga de </a:t>
            </a:r>
            <a:r>
              <a:rPr lang="en-US" i="1" dirty="0" err="1">
                <a:latin typeface="Arial"/>
                <a:cs typeface="Arial"/>
              </a:rPr>
              <a:t>trabalho</a:t>
            </a:r>
            <a:endParaRPr lang="en-US" i="1">
              <a:latin typeface="Arial"/>
              <a:cs typeface="Arial"/>
            </a:endParaRPr>
          </a:p>
          <a:p>
            <a:r>
              <a:rPr lang="en-US" i="1" dirty="0" err="1">
                <a:latin typeface="Arial"/>
                <a:cs typeface="Arial"/>
              </a:rPr>
              <a:t>Criar</a:t>
            </a:r>
            <a:r>
              <a:rPr lang="en-US" i="1" dirty="0">
                <a:latin typeface="Arial"/>
                <a:cs typeface="Arial"/>
              </a:rPr>
              <a:t> um </a:t>
            </a:r>
            <a:r>
              <a:rPr lang="en-US" i="1" dirty="0" err="1">
                <a:latin typeface="Arial"/>
                <a:cs typeface="Arial"/>
              </a:rPr>
              <a:t>ambiente</a:t>
            </a:r>
            <a:r>
              <a:rPr lang="en-US" i="1" dirty="0">
                <a:latin typeface="Arial"/>
                <a:cs typeface="Arial"/>
              </a:rPr>
              <a:t> </a:t>
            </a:r>
            <a:r>
              <a:rPr lang="en-US" i="1" dirty="0" err="1">
                <a:latin typeface="Arial"/>
                <a:cs typeface="Arial"/>
              </a:rPr>
              <a:t>híbrido</a:t>
            </a:r>
            <a:endParaRPr lang="en-US" i="1">
              <a:latin typeface="Arial"/>
              <a:cs typeface="Arial"/>
            </a:endParaRPr>
          </a:p>
          <a:p>
            <a:endParaRPr lang="en-US" i="1" dirty="0">
              <a:latin typeface="Arial"/>
              <a:cs typeface="Arial"/>
            </a:endParaRPr>
          </a:p>
          <a:p>
            <a:pPr marL="0" indent="0">
              <a:buNone/>
            </a:pPr>
            <a:r>
              <a:rPr lang="en-US" i="1" dirty="0">
                <a:latin typeface="Arial"/>
                <a:cs typeface="Arial"/>
              </a:rPr>
              <a:t>Entre outros</a:t>
            </a:r>
            <a:br>
              <a:rPr lang="en-US" dirty="0"/>
            </a:br>
            <a:endParaRPr lang="en-US">
              <a:cs typeface="Calibri"/>
            </a:endParaRPr>
          </a:p>
          <a:p>
            <a:pPr marL="0" indent="0">
              <a:buNone/>
            </a:pPr>
            <a:endParaRPr lang="pt-BR">
              <a:ea typeface="+mn-lt"/>
              <a:cs typeface="+mn-lt"/>
            </a:endParaRPr>
          </a:p>
        </p:txBody>
      </p:sp>
    </p:spTree>
    <p:extLst>
      <p:ext uri="{BB962C8B-B14F-4D97-AF65-F5344CB8AC3E}">
        <p14:creationId xmlns:p14="http://schemas.microsoft.com/office/powerpoint/2010/main" val="3910299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Tema</vt:lpstr>
      </vt:variant>
      <vt:variant>
        <vt:i4>1</vt:i4>
      </vt:variant>
      <vt:variant>
        <vt:lpstr>Títulos de slides</vt:lpstr>
      </vt:variant>
      <vt:variant>
        <vt:i4>5</vt:i4>
      </vt:variant>
    </vt:vector>
  </HeadingPairs>
  <TitlesOfParts>
    <vt:vector size="6" baseType="lpstr">
      <vt:lpstr>Office Theme</vt:lpstr>
      <vt:lpstr>Trabalho do novotec</vt:lpstr>
      <vt:lpstr>Oque é uma vpn?</vt:lpstr>
      <vt:lpstr>Para que servem?</vt:lpstr>
      <vt:lpstr>Oque é uma Virtual machine?</vt:lpstr>
      <vt:lpstr>Para que serve uma virtual machine?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revision>177</cp:revision>
  <dcterms:created xsi:type="dcterms:W3CDTF">2022-12-05T02:46:06Z</dcterms:created>
  <dcterms:modified xsi:type="dcterms:W3CDTF">2022-12-05T04:49:40Z</dcterms:modified>
</cp:coreProperties>
</file>