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4" r:id="rId4"/>
    <p:sldId id="265" r:id="rId5"/>
    <p:sldId id="270" r:id="rId6"/>
    <p:sldId id="266" r:id="rId7"/>
    <p:sldId id="258" r:id="rId8"/>
    <p:sldId id="267" r:id="rId9"/>
    <p:sldId id="268" r:id="rId10"/>
    <p:sldId id="269" r:id="rId11"/>
    <p:sldId id="271" r:id="rId12"/>
    <p:sldId id="259" r:id="rId13"/>
    <p:sldId id="260" r:id="rId14"/>
    <p:sldId id="272" r:id="rId15"/>
    <p:sldId id="273" r:id="rId16"/>
    <p:sldId id="274" r:id="rId17"/>
    <p:sldId id="261" r:id="rId18"/>
    <p:sldId id="275" r:id="rId19"/>
    <p:sldId id="276" r:id="rId20"/>
    <p:sldId id="262" r:id="rId21"/>
    <p:sldId id="277" r:id="rId22"/>
    <p:sldId id="278" r:id="rId23"/>
    <p:sldId id="279" r:id="rId24"/>
    <p:sldId id="280" r:id="rId25"/>
    <p:sldId id="282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C631-2578-4EC3-838F-22C0C98E26A5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917A-10D1-4A21-86B5-6278A52337D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78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C631-2578-4EC3-838F-22C0C98E26A5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917A-10D1-4A21-86B5-6278A5233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86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C631-2578-4EC3-838F-22C0C98E26A5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917A-10D1-4A21-86B5-6278A5233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804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C631-2578-4EC3-838F-22C0C98E26A5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917A-10D1-4A21-86B5-6278A52337D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50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C631-2578-4EC3-838F-22C0C98E26A5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917A-10D1-4A21-86B5-6278A5233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053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C631-2578-4EC3-838F-22C0C98E26A5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917A-10D1-4A21-86B5-6278A52337D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8719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C631-2578-4EC3-838F-22C0C98E26A5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917A-10D1-4A21-86B5-6278A5233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396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C631-2578-4EC3-838F-22C0C98E26A5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917A-10D1-4A21-86B5-6278A5233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967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C631-2578-4EC3-838F-22C0C98E26A5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917A-10D1-4A21-86B5-6278A5233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21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C631-2578-4EC3-838F-22C0C98E26A5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917A-10D1-4A21-86B5-6278A5233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2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C631-2578-4EC3-838F-22C0C98E26A5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917A-10D1-4A21-86B5-6278A5233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66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C631-2578-4EC3-838F-22C0C98E26A5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917A-10D1-4A21-86B5-6278A5233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20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C631-2578-4EC3-838F-22C0C98E26A5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917A-10D1-4A21-86B5-6278A5233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67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C631-2578-4EC3-838F-22C0C98E26A5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917A-10D1-4A21-86B5-6278A5233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30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C631-2578-4EC3-838F-22C0C98E26A5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917A-10D1-4A21-86B5-6278A5233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10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C631-2578-4EC3-838F-22C0C98E26A5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917A-10D1-4A21-86B5-6278A5233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85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C631-2578-4EC3-838F-22C0C98E26A5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917A-10D1-4A21-86B5-6278A5233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8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1BC631-2578-4EC3-838F-22C0C98E26A5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FB917A-10D1-4A21-86B5-6278A5233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264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0412" y="1227908"/>
            <a:ext cx="8655731" cy="1802673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/>
              <a:t>Qualidade de Software:</a:t>
            </a:r>
            <a:br>
              <a:rPr lang="pt-BR" b="1" dirty="0" smtClean="0"/>
            </a:br>
            <a:r>
              <a:rPr lang="pt-BR" b="1" dirty="0" err="1" smtClean="0"/>
              <a:t>Testsmells</a:t>
            </a:r>
            <a:r>
              <a:rPr lang="pt-BR" b="1" dirty="0" smtClean="0"/>
              <a:t> </a:t>
            </a:r>
            <a:r>
              <a:rPr lang="pt-BR" b="1" dirty="0" err="1"/>
              <a:t>R</a:t>
            </a:r>
            <a:r>
              <a:rPr lang="pt-BR" b="1" dirty="0" err="1" smtClean="0"/>
              <a:t>efatorados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0412" y="4790757"/>
            <a:ext cx="9144000" cy="1655762"/>
          </a:xfrm>
        </p:spPr>
        <p:txBody>
          <a:bodyPr>
            <a:normAutofit fontScale="92500"/>
          </a:bodyPr>
          <a:lstStyle/>
          <a:p>
            <a:pPr algn="l"/>
            <a:r>
              <a:rPr lang="pt-BR" b="1" dirty="0" smtClean="0">
                <a:solidFill>
                  <a:schemeClr val="tx1"/>
                </a:solidFill>
              </a:rPr>
              <a:t>Equipe:</a:t>
            </a:r>
          </a:p>
          <a:p>
            <a:pPr algn="l"/>
            <a:r>
              <a:rPr lang="pt-BR" b="1" dirty="0" smtClean="0">
                <a:solidFill>
                  <a:schemeClr val="tx1"/>
                </a:solidFill>
              </a:rPr>
              <a:t>Gabriel Cavalcanti Alves – 495439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André Silva Cavalcanti de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chemeClr val="tx1"/>
                </a:solidFill>
              </a:rPr>
              <a:t>Albuquerque – </a:t>
            </a:r>
            <a:r>
              <a:rPr lang="pt-BR" b="1" dirty="0">
                <a:solidFill>
                  <a:schemeClr val="tx1"/>
                </a:solidFill>
              </a:rPr>
              <a:t>378667</a:t>
            </a:r>
            <a:endParaRPr lang="pt-BR" b="1" dirty="0" smtClean="0">
              <a:solidFill>
                <a:schemeClr val="tx1"/>
              </a:solidFill>
            </a:endParaRPr>
          </a:p>
          <a:p>
            <a:r>
              <a:rPr lang="pt-BR" b="1" dirty="0" smtClean="0">
                <a:solidFill>
                  <a:schemeClr val="tx1"/>
                </a:solidFill>
              </a:rPr>
              <a:t>Abner </a:t>
            </a:r>
            <a:r>
              <a:rPr lang="pt-BR" b="1" dirty="0" err="1" smtClean="0">
                <a:solidFill>
                  <a:schemeClr val="tx1"/>
                </a:solidFill>
              </a:rPr>
              <a:t>Hakinnen</a:t>
            </a:r>
            <a:r>
              <a:rPr lang="pt-BR" dirty="0"/>
              <a:t> </a:t>
            </a:r>
            <a:r>
              <a:rPr lang="pt-BR" b="1" dirty="0" smtClean="0">
                <a:solidFill>
                  <a:schemeClr val="tx1"/>
                </a:solidFill>
              </a:rPr>
              <a:t>Barbosa Bandeira de Lima - </a:t>
            </a:r>
            <a:r>
              <a:rPr lang="pt-BR" b="1" dirty="0">
                <a:solidFill>
                  <a:schemeClr val="tx1"/>
                </a:solidFill>
              </a:rPr>
              <a:t>427541</a:t>
            </a:r>
          </a:p>
        </p:txBody>
      </p:sp>
    </p:spTree>
    <p:extLst>
      <p:ext uri="{BB962C8B-B14F-4D97-AF65-F5344CB8AC3E}">
        <p14:creationId xmlns:p14="http://schemas.microsoft.com/office/powerpoint/2010/main" val="8508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304419"/>
            <a:ext cx="8534400" cy="920931"/>
          </a:xfrm>
        </p:spPr>
        <p:txBody>
          <a:bodyPr>
            <a:normAutofit/>
          </a:bodyPr>
          <a:lstStyle/>
          <a:p>
            <a:r>
              <a:rPr lang="pt-BR" sz="3600" b="1" dirty="0" err="1" smtClean="0">
                <a:solidFill>
                  <a:schemeClr val="tx1"/>
                </a:solidFill>
              </a:rPr>
              <a:t>Lazy</a:t>
            </a:r>
            <a:r>
              <a:rPr lang="pt-BR" sz="3600" b="1" dirty="0" smtClean="0">
                <a:solidFill>
                  <a:schemeClr val="tx1"/>
                </a:solidFill>
              </a:rPr>
              <a:t> </a:t>
            </a:r>
            <a:r>
              <a:rPr lang="pt-BR" sz="3600" b="1" dirty="0" smtClean="0">
                <a:solidFill>
                  <a:schemeClr val="tx1"/>
                </a:solidFill>
              </a:rPr>
              <a:t>Test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1225350"/>
            <a:ext cx="6096081" cy="51754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77" y="2963244"/>
            <a:ext cx="5556069" cy="152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29" y="633548"/>
            <a:ext cx="8268673" cy="5607084"/>
          </a:xfrm>
        </p:spPr>
      </p:pic>
    </p:spTree>
    <p:extLst>
      <p:ext uri="{BB962C8B-B14F-4D97-AF65-F5344CB8AC3E}">
        <p14:creationId xmlns:p14="http://schemas.microsoft.com/office/powerpoint/2010/main" val="42214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900886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pt-BR" sz="2000" b="1" dirty="0" smtClean="0"/>
              <a:t>1 – </a:t>
            </a:r>
            <a:r>
              <a:rPr lang="pt-BR" sz="2000" b="1" dirty="0" err="1" smtClean="0"/>
              <a:t>Constructor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IniTialization</a:t>
            </a:r>
            <a:r>
              <a:rPr lang="pt-BR" sz="2000" b="1" dirty="0" smtClean="0"/>
              <a:t> </a:t>
            </a:r>
            <a:r>
              <a:rPr lang="pt-BR" sz="2000" b="1" dirty="0" smtClean="0">
                <a:solidFill>
                  <a:srgbClr val="FFFF00"/>
                </a:solidFill>
              </a:rPr>
              <a:t>(</a:t>
            </a:r>
            <a:r>
              <a:rPr lang="pt-BR" sz="2000" b="1" dirty="0" err="1">
                <a:solidFill>
                  <a:srgbClr val="FFFF00"/>
                </a:solidFill>
              </a:rPr>
              <a:t>SetUp</a:t>
            </a:r>
            <a:r>
              <a:rPr lang="pt-BR" sz="2000" b="1" dirty="0">
                <a:solidFill>
                  <a:srgbClr val="FFFF00"/>
                </a:solidFill>
              </a:rPr>
              <a:t> </a:t>
            </a:r>
            <a:r>
              <a:rPr lang="pt-BR" sz="2000" b="1" dirty="0" err="1">
                <a:solidFill>
                  <a:srgbClr val="FFFF00"/>
                </a:solidFill>
              </a:rPr>
              <a:t>External</a:t>
            </a:r>
            <a:r>
              <a:rPr lang="pt-BR" sz="2000" b="1" dirty="0">
                <a:solidFill>
                  <a:srgbClr val="FFFF00"/>
                </a:solidFill>
              </a:rPr>
              <a:t> </a:t>
            </a:r>
            <a:r>
              <a:rPr lang="pt-BR" sz="2000" b="1" dirty="0" err="1">
                <a:solidFill>
                  <a:srgbClr val="FFFF00"/>
                </a:solidFill>
              </a:rPr>
              <a:t>Resource</a:t>
            </a:r>
            <a:r>
              <a:rPr lang="pt-BR" sz="2000" b="1" dirty="0" smtClean="0">
                <a:solidFill>
                  <a:srgbClr val="FFFF00"/>
                </a:solidFill>
              </a:rPr>
              <a:t>)</a:t>
            </a:r>
            <a:r>
              <a:rPr lang="pt-BR" sz="2000" b="1" dirty="0" smtClean="0"/>
              <a:t/>
            </a:r>
            <a:br>
              <a:rPr lang="pt-BR" sz="2000" b="1" dirty="0" smtClean="0"/>
            </a:br>
            <a:r>
              <a:rPr lang="pt-BR" sz="2000" b="1" dirty="0" smtClean="0"/>
              <a:t/>
            </a:r>
            <a:br>
              <a:rPr lang="pt-BR" sz="2000" b="1" dirty="0" smtClean="0"/>
            </a:br>
            <a:r>
              <a:rPr lang="pt-BR" sz="2000" b="1" dirty="0" smtClean="0"/>
              <a:t>2 – Print </a:t>
            </a:r>
            <a:r>
              <a:rPr lang="pt-BR" sz="2000" b="1" dirty="0" err="1" smtClean="0"/>
              <a:t>StatEment</a:t>
            </a:r>
            <a:r>
              <a:rPr lang="pt-BR" sz="2000" b="1" dirty="0" smtClean="0"/>
              <a:t/>
            </a:r>
            <a:br>
              <a:rPr lang="pt-BR" sz="2000" b="1" dirty="0" smtClean="0"/>
            </a:br>
            <a:r>
              <a:rPr lang="pt-BR" sz="2000" b="1" dirty="0" smtClean="0"/>
              <a:t/>
            </a:r>
            <a:br>
              <a:rPr lang="pt-BR" sz="2000" b="1" dirty="0" smtClean="0"/>
            </a:br>
            <a:r>
              <a:rPr lang="pt-BR" sz="2000" b="1" dirty="0" smtClean="0"/>
              <a:t>3 – </a:t>
            </a:r>
            <a:r>
              <a:rPr lang="pt-BR" sz="2000" b="1" dirty="0" err="1" smtClean="0"/>
              <a:t>Unknown</a:t>
            </a:r>
            <a:r>
              <a:rPr lang="pt-BR" sz="2000" b="1" dirty="0" smtClean="0"/>
              <a:t> </a:t>
            </a:r>
            <a:r>
              <a:rPr lang="pt-BR" sz="2000" b="1" dirty="0" smtClean="0"/>
              <a:t>Test </a:t>
            </a:r>
            <a:r>
              <a:rPr lang="pt-BR" sz="2000" b="1" dirty="0" smtClean="0">
                <a:solidFill>
                  <a:srgbClr val="FFFF00"/>
                </a:solidFill>
              </a:rPr>
              <a:t>(</a:t>
            </a:r>
            <a:r>
              <a:rPr lang="pt-BR" sz="2000" b="1" dirty="0" err="1" smtClean="0">
                <a:solidFill>
                  <a:srgbClr val="FFFF00"/>
                </a:solidFill>
              </a:rPr>
              <a:t>Introduce</a:t>
            </a:r>
            <a:r>
              <a:rPr lang="pt-BR" sz="2000" b="1" dirty="0" smtClean="0">
                <a:solidFill>
                  <a:srgbClr val="FFFF00"/>
                </a:solidFill>
              </a:rPr>
              <a:t> </a:t>
            </a:r>
            <a:r>
              <a:rPr lang="pt-BR" sz="2000" b="1" dirty="0" err="1" smtClean="0">
                <a:solidFill>
                  <a:srgbClr val="FFFF00"/>
                </a:solidFill>
              </a:rPr>
              <a:t>Assertion</a:t>
            </a:r>
            <a:r>
              <a:rPr lang="pt-BR" sz="2000" b="1" dirty="0" smtClean="0">
                <a:solidFill>
                  <a:srgbClr val="FFFF00"/>
                </a:solidFill>
              </a:rPr>
              <a:t>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03811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tx1"/>
                </a:solidFill>
              </a:rPr>
              <a:t>Entrega 3</a:t>
            </a:r>
            <a:endParaRPr lang="pt-B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316979"/>
            <a:ext cx="8534400" cy="1025434"/>
          </a:xfrm>
        </p:spPr>
        <p:txBody>
          <a:bodyPr>
            <a:normAutofit/>
          </a:bodyPr>
          <a:lstStyle/>
          <a:p>
            <a:r>
              <a:rPr lang="pt-BR" sz="3600" b="1" dirty="0" err="1" smtClean="0">
                <a:solidFill>
                  <a:schemeClr val="tx1"/>
                </a:solidFill>
              </a:rPr>
              <a:t>Constructor</a:t>
            </a:r>
            <a:r>
              <a:rPr lang="pt-BR" sz="3600" b="1" dirty="0" smtClean="0">
                <a:solidFill>
                  <a:schemeClr val="tx1"/>
                </a:solidFill>
              </a:rPr>
              <a:t> </a:t>
            </a:r>
            <a:r>
              <a:rPr lang="pt-BR" sz="3600" b="1" dirty="0" err="1" smtClean="0">
                <a:solidFill>
                  <a:schemeClr val="tx1"/>
                </a:solidFill>
              </a:rPr>
              <a:t>Inicialization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41" y="1345475"/>
            <a:ext cx="4560161" cy="531878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46" y="1342413"/>
            <a:ext cx="5037208" cy="532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3" y="1110343"/>
            <a:ext cx="5075586" cy="4884056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08" y="1110343"/>
            <a:ext cx="6582353" cy="46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882386"/>
            <a:ext cx="4940612" cy="4839146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42" y="882386"/>
            <a:ext cx="6746238" cy="49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5" y="723754"/>
            <a:ext cx="5826535" cy="552316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91" y="1693278"/>
            <a:ext cx="6013269" cy="35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306978"/>
            <a:ext cx="8534400" cy="986246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tx1"/>
                </a:solidFill>
              </a:rPr>
              <a:t>Print </a:t>
            </a:r>
            <a:r>
              <a:rPr lang="pt-BR" sz="3600" b="1" dirty="0" err="1" smtClean="0">
                <a:solidFill>
                  <a:schemeClr val="tx1"/>
                </a:solidFill>
              </a:rPr>
              <a:t>Statment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7" y="1541416"/>
            <a:ext cx="5494569" cy="403642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82" y="1541416"/>
            <a:ext cx="6235107" cy="39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1" y="1597271"/>
            <a:ext cx="5509072" cy="374045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543" y="1569344"/>
            <a:ext cx="6327175" cy="379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5" y="1273628"/>
            <a:ext cx="5264180" cy="4332716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64" y="1617101"/>
            <a:ext cx="6555494" cy="32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74413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pt-BR" sz="2000" b="1" dirty="0" smtClean="0"/>
              <a:t>1 - </a:t>
            </a:r>
            <a:r>
              <a:rPr lang="pt-BR" sz="2000" b="1" dirty="0" err="1" smtClean="0"/>
              <a:t>Assertion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Roulette</a:t>
            </a:r>
            <a:r>
              <a:rPr lang="pt-BR" sz="2000" b="1" dirty="0" smtClean="0"/>
              <a:t> </a:t>
            </a:r>
            <a:r>
              <a:rPr lang="pt-BR" sz="2000" b="1" dirty="0">
                <a:solidFill>
                  <a:srgbClr val="FFFF00"/>
                </a:solidFill>
              </a:rPr>
              <a:t>(</a:t>
            </a:r>
            <a:r>
              <a:rPr lang="pt-BR" sz="2000" b="1" dirty="0" err="1">
                <a:solidFill>
                  <a:srgbClr val="FFFF00"/>
                </a:solidFill>
              </a:rPr>
              <a:t>Add</a:t>
            </a:r>
            <a:r>
              <a:rPr lang="pt-BR" sz="2000" b="1" dirty="0">
                <a:solidFill>
                  <a:srgbClr val="FFFF00"/>
                </a:solidFill>
              </a:rPr>
              <a:t> </a:t>
            </a:r>
            <a:r>
              <a:rPr lang="pt-BR" sz="2000" b="1" dirty="0" err="1">
                <a:solidFill>
                  <a:srgbClr val="FFFF00"/>
                </a:solidFill>
              </a:rPr>
              <a:t>Assertion</a:t>
            </a:r>
            <a:r>
              <a:rPr lang="pt-BR" sz="2000" b="1" dirty="0">
                <a:solidFill>
                  <a:srgbClr val="FFFF00"/>
                </a:solidFill>
              </a:rPr>
              <a:t> </a:t>
            </a:r>
            <a:r>
              <a:rPr lang="pt-BR" sz="2000" b="1" dirty="0" err="1">
                <a:solidFill>
                  <a:srgbClr val="FFFF00"/>
                </a:solidFill>
              </a:rPr>
              <a:t>Explanation</a:t>
            </a:r>
            <a:r>
              <a:rPr lang="pt-BR" sz="2000" b="1" dirty="0" smtClean="0">
                <a:solidFill>
                  <a:srgbClr val="FFFF00"/>
                </a:solidFill>
              </a:rPr>
              <a:t>)</a:t>
            </a:r>
            <a:r>
              <a:rPr lang="pt-BR" sz="2000" b="1" dirty="0" smtClean="0"/>
              <a:t/>
            </a:r>
            <a:br>
              <a:rPr lang="pt-BR" sz="2000" b="1" dirty="0" smtClean="0"/>
            </a:br>
            <a:r>
              <a:rPr lang="pt-BR" sz="2000" b="1" dirty="0" smtClean="0"/>
              <a:t/>
            </a:r>
            <a:br>
              <a:rPr lang="pt-BR" sz="2000" b="1" dirty="0" smtClean="0"/>
            </a:br>
            <a:r>
              <a:rPr lang="pt-BR" sz="2000" b="1" dirty="0" smtClean="0"/>
              <a:t>2 - </a:t>
            </a:r>
            <a:r>
              <a:rPr lang="pt-BR" sz="2000" b="1" dirty="0" err="1" smtClean="0"/>
              <a:t>Eager</a:t>
            </a:r>
            <a:r>
              <a:rPr lang="pt-BR" sz="2000" b="1" dirty="0" smtClean="0"/>
              <a:t> </a:t>
            </a:r>
            <a:r>
              <a:rPr lang="pt-BR" sz="2000" b="1" dirty="0" smtClean="0"/>
              <a:t>Test </a:t>
            </a:r>
            <a:r>
              <a:rPr lang="pt-BR" sz="2000" b="1" dirty="0"/>
              <a:t> </a:t>
            </a:r>
            <a:r>
              <a:rPr lang="pt-BR" sz="2000" b="1" dirty="0">
                <a:solidFill>
                  <a:srgbClr val="FFFF00"/>
                </a:solidFill>
              </a:rPr>
              <a:t>(</a:t>
            </a:r>
            <a:r>
              <a:rPr lang="pt-BR" sz="2000" b="1" dirty="0" err="1">
                <a:solidFill>
                  <a:srgbClr val="FFFF00"/>
                </a:solidFill>
              </a:rPr>
              <a:t>Extract</a:t>
            </a:r>
            <a:r>
              <a:rPr lang="pt-BR" sz="2000" b="1" dirty="0">
                <a:solidFill>
                  <a:srgbClr val="FFFF00"/>
                </a:solidFill>
              </a:rPr>
              <a:t> </a:t>
            </a:r>
            <a:r>
              <a:rPr lang="pt-BR" sz="2000" b="1" dirty="0" err="1">
                <a:solidFill>
                  <a:srgbClr val="FFFF00"/>
                </a:solidFill>
              </a:rPr>
              <a:t>Method</a:t>
            </a:r>
            <a:r>
              <a:rPr lang="pt-BR" sz="2000" b="1" dirty="0">
                <a:solidFill>
                  <a:srgbClr val="FFFF00"/>
                </a:solidFill>
              </a:rPr>
              <a:t>)</a:t>
            </a:r>
            <a:r>
              <a:rPr lang="pt-BR" sz="2000" b="1" dirty="0" smtClean="0"/>
              <a:t/>
            </a:r>
            <a:br>
              <a:rPr lang="pt-BR" sz="2000" b="1" dirty="0" smtClean="0"/>
            </a:br>
            <a:r>
              <a:rPr lang="pt-BR" sz="2000" b="1" dirty="0" smtClean="0"/>
              <a:t/>
            </a:r>
            <a:br>
              <a:rPr lang="pt-BR" sz="2000" b="1" dirty="0" smtClean="0"/>
            </a:br>
            <a:r>
              <a:rPr lang="pt-BR" sz="2000" b="1" dirty="0" smtClean="0"/>
              <a:t>3 - </a:t>
            </a:r>
            <a:r>
              <a:rPr lang="pt-BR" sz="2000" b="1" dirty="0" err="1" smtClean="0"/>
              <a:t>Duplicate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Assertion</a:t>
            </a:r>
            <a:r>
              <a:rPr lang="pt-BR" sz="2000" b="1" dirty="0" smtClean="0"/>
              <a:t> </a:t>
            </a:r>
            <a:r>
              <a:rPr lang="pt-BR" sz="2000" b="1" dirty="0">
                <a:solidFill>
                  <a:srgbClr val="FFFF00"/>
                </a:solidFill>
              </a:rPr>
              <a:t>(</a:t>
            </a:r>
            <a:r>
              <a:rPr lang="pt-BR" sz="2000" b="1" dirty="0" err="1">
                <a:solidFill>
                  <a:srgbClr val="FFFF00"/>
                </a:solidFill>
              </a:rPr>
              <a:t>Extract</a:t>
            </a:r>
            <a:r>
              <a:rPr lang="pt-BR" sz="2000" b="1" dirty="0">
                <a:solidFill>
                  <a:srgbClr val="FFFF00"/>
                </a:solidFill>
              </a:rPr>
              <a:t> </a:t>
            </a:r>
            <a:r>
              <a:rPr lang="pt-BR" sz="2000" b="1" dirty="0" err="1">
                <a:solidFill>
                  <a:srgbClr val="FFFF00"/>
                </a:solidFill>
              </a:rPr>
              <a:t>Method</a:t>
            </a:r>
            <a:r>
              <a:rPr lang="pt-BR" sz="2000" b="1" dirty="0" smtClean="0">
                <a:solidFill>
                  <a:srgbClr val="FFFF00"/>
                </a:solidFill>
              </a:rPr>
              <a:t>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489858"/>
            <a:ext cx="8534400" cy="1051560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tx1"/>
                </a:solidFill>
              </a:rPr>
              <a:t>Entrega 1</a:t>
            </a:r>
            <a:endParaRPr lang="pt-B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5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546956"/>
            <a:ext cx="8534400" cy="894806"/>
          </a:xfrm>
        </p:spPr>
        <p:txBody>
          <a:bodyPr>
            <a:normAutofit/>
          </a:bodyPr>
          <a:lstStyle/>
          <a:p>
            <a:r>
              <a:rPr lang="pt-BR" sz="3600" b="1" dirty="0" err="1" smtClean="0">
                <a:solidFill>
                  <a:schemeClr val="tx1"/>
                </a:solidFill>
              </a:rPr>
              <a:t>Unknown</a:t>
            </a:r>
            <a:r>
              <a:rPr lang="pt-BR" sz="3600" b="1" dirty="0" smtClean="0">
                <a:solidFill>
                  <a:schemeClr val="tx1"/>
                </a:solidFill>
              </a:rPr>
              <a:t> Test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4" y="2050869"/>
            <a:ext cx="5442584" cy="33344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11" y="2050869"/>
            <a:ext cx="6372876" cy="351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5" y="1058091"/>
            <a:ext cx="5451921" cy="4792231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236" y="1058091"/>
            <a:ext cx="5915927" cy="479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33" y="1854925"/>
            <a:ext cx="6266695" cy="3404460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6" y="1854925"/>
            <a:ext cx="5531198" cy="3404460"/>
          </a:xfrm>
        </p:spPr>
      </p:pic>
    </p:spTree>
    <p:extLst>
      <p:ext uri="{BB962C8B-B14F-4D97-AF65-F5344CB8AC3E}">
        <p14:creationId xmlns:p14="http://schemas.microsoft.com/office/powerpoint/2010/main" val="37621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2" y="1434956"/>
            <a:ext cx="5523384" cy="427313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263" y="1431464"/>
            <a:ext cx="5956418" cy="42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1" y="883374"/>
            <a:ext cx="5324703" cy="512887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097" y="883375"/>
            <a:ext cx="6218505" cy="520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772" y="477035"/>
            <a:ext cx="8534400" cy="1507067"/>
          </a:xfrm>
        </p:spPr>
        <p:txBody>
          <a:bodyPr/>
          <a:lstStyle/>
          <a:p>
            <a:r>
              <a:rPr lang="pt-BR" b="1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2772" y="1984102"/>
            <a:ext cx="8534400" cy="450813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Aulas</a:t>
            </a:r>
          </a:p>
          <a:p>
            <a:r>
              <a:rPr lang="pt-BR" dirty="0" err="1" smtClean="0">
                <a:solidFill>
                  <a:schemeClr val="tx1"/>
                </a:solidFill>
              </a:rPr>
              <a:t>PDFs</a:t>
            </a:r>
            <a:r>
              <a:rPr lang="pt-BR" dirty="0" smtClean="0">
                <a:solidFill>
                  <a:schemeClr val="tx1"/>
                </a:solidFill>
              </a:rPr>
              <a:t> da disciplina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Conteúdo gravado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https</a:t>
            </a:r>
            <a:r>
              <a:rPr lang="pt-BR" dirty="0">
                <a:solidFill>
                  <a:schemeClr val="tx1"/>
                </a:solidFill>
              </a:rPr>
              <a:t>://</a:t>
            </a:r>
            <a:r>
              <a:rPr lang="pt-BR" dirty="0" smtClean="0">
                <a:solidFill>
                  <a:schemeClr val="tx1"/>
                </a:solidFill>
              </a:rPr>
              <a:t>refactoring.guru/pt-br/refactoring/techniques</a:t>
            </a:r>
          </a:p>
          <a:p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https://</a:t>
            </a:r>
            <a:r>
              <a:rPr lang="pt-BR" dirty="0" smtClean="0">
                <a:solidFill>
                  <a:schemeClr val="tx1"/>
                </a:solidFill>
              </a:rPr>
              <a:t>www.ramonsilva.net/post/t%C3%A9cnicas-comuns-de-refatora%C3%A7%C3%A3o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https</a:t>
            </a:r>
            <a:r>
              <a:rPr lang="pt-BR" dirty="0">
                <a:solidFill>
                  <a:schemeClr val="tx1"/>
                </a:solidFill>
              </a:rPr>
              <a:t>://blog.geekhunter.com.br/refatoracao/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https</a:t>
            </a:r>
            <a:r>
              <a:rPr lang="pt-BR" dirty="0">
                <a:solidFill>
                  <a:schemeClr val="tx1"/>
                </a:solidFill>
              </a:rPr>
              <a:t>://</a:t>
            </a:r>
            <a:r>
              <a:rPr lang="pt-BR" dirty="0" smtClean="0">
                <a:solidFill>
                  <a:schemeClr val="tx1"/>
                </a:solidFill>
              </a:rPr>
              <a:t>www.academia.edu/31982301/Refactoring_Test_Code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https</a:t>
            </a:r>
            <a:r>
              <a:rPr lang="pt-BR" dirty="0">
                <a:solidFill>
                  <a:schemeClr val="tx1"/>
                </a:solidFill>
              </a:rPr>
              <a:t>://</a:t>
            </a:r>
            <a:r>
              <a:rPr lang="pt-BR" dirty="0" smtClean="0">
                <a:solidFill>
                  <a:schemeClr val="tx1"/>
                </a:solidFill>
              </a:rPr>
              <a:t>repositorio.ufba.br/bitstream/ri/33621/1/Dissertacao_RailanaSantana_VersaoFinal.pdf 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33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1" y="685801"/>
            <a:ext cx="9909765" cy="960120"/>
          </a:xfrm>
        </p:spPr>
        <p:txBody>
          <a:bodyPr>
            <a:normAutofit/>
          </a:bodyPr>
          <a:lstStyle/>
          <a:p>
            <a:r>
              <a:rPr lang="pt-BR" sz="3600" b="1" dirty="0" err="1" smtClean="0">
                <a:solidFill>
                  <a:schemeClr val="tx1"/>
                </a:solidFill>
              </a:rPr>
              <a:t>Assertion</a:t>
            </a:r>
            <a:r>
              <a:rPr lang="pt-BR" sz="3600" b="1" dirty="0" smtClean="0">
                <a:solidFill>
                  <a:schemeClr val="tx1"/>
                </a:solidFill>
              </a:rPr>
              <a:t> </a:t>
            </a:r>
            <a:r>
              <a:rPr lang="pt-BR" sz="3600" b="1" dirty="0" err="1" smtClean="0">
                <a:solidFill>
                  <a:schemeClr val="tx1"/>
                </a:solidFill>
              </a:rPr>
              <a:t>Roulette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4" y="4258334"/>
            <a:ext cx="11511968" cy="17360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4" y="2165169"/>
            <a:ext cx="11511968" cy="172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012371"/>
          </a:xfrm>
        </p:spPr>
        <p:txBody>
          <a:bodyPr>
            <a:normAutofit/>
          </a:bodyPr>
          <a:lstStyle/>
          <a:p>
            <a:r>
              <a:rPr lang="pt-BR" sz="3600" b="1" dirty="0" err="1" smtClean="0">
                <a:solidFill>
                  <a:schemeClr val="tx1"/>
                </a:solidFill>
              </a:rPr>
              <a:t>Eager</a:t>
            </a:r>
            <a:r>
              <a:rPr lang="pt-BR" sz="3600" b="1" dirty="0" smtClean="0">
                <a:solidFill>
                  <a:schemeClr val="tx1"/>
                </a:solidFill>
              </a:rPr>
              <a:t> </a:t>
            </a:r>
            <a:r>
              <a:rPr lang="pt-BR" sz="3600" b="1" dirty="0" smtClean="0">
                <a:solidFill>
                  <a:schemeClr val="tx1"/>
                </a:solidFill>
              </a:rPr>
              <a:t>Test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3" y="2060508"/>
            <a:ext cx="11186160" cy="42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254035"/>
            <a:ext cx="10426064" cy="4640171"/>
          </a:xfrm>
        </p:spPr>
      </p:pic>
    </p:spTree>
    <p:extLst>
      <p:ext uri="{BB962C8B-B14F-4D97-AF65-F5344CB8AC3E}">
        <p14:creationId xmlns:p14="http://schemas.microsoft.com/office/powerpoint/2010/main" val="259184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1" y="124098"/>
            <a:ext cx="9060679" cy="1116874"/>
          </a:xfrm>
        </p:spPr>
        <p:txBody>
          <a:bodyPr>
            <a:normAutofit/>
          </a:bodyPr>
          <a:lstStyle/>
          <a:p>
            <a:r>
              <a:rPr lang="pt-BR" sz="3600" b="1" dirty="0" err="1" smtClean="0">
                <a:solidFill>
                  <a:schemeClr val="tx1"/>
                </a:solidFill>
              </a:rPr>
              <a:t>Duplicate</a:t>
            </a:r>
            <a:r>
              <a:rPr lang="pt-BR" sz="3600" b="1" dirty="0" smtClean="0">
                <a:solidFill>
                  <a:schemeClr val="tx1"/>
                </a:solidFill>
              </a:rPr>
              <a:t> </a:t>
            </a:r>
            <a:r>
              <a:rPr lang="pt-BR" sz="3600" b="1" dirty="0" err="1" smtClean="0">
                <a:solidFill>
                  <a:schemeClr val="tx1"/>
                </a:solidFill>
              </a:rPr>
              <a:t>Assertion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3" y="1238975"/>
            <a:ext cx="4674519" cy="52145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54" y="1238975"/>
            <a:ext cx="6222081" cy="54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1757194"/>
            <a:ext cx="9269685" cy="1507067"/>
          </a:xfrm>
        </p:spPr>
        <p:txBody>
          <a:bodyPr>
            <a:normAutofit fontScale="90000"/>
          </a:bodyPr>
          <a:lstStyle/>
          <a:p>
            <a:r>
              <a:rPr lang="pt-BR" sz="2000" b="1" dirty="0" smtClean="0"/>
              <a:t>1 – </a:t>
            </a:r>
            <a:r>
              <a:rPr lang="pt-BR" sz="2000" b="1" dirty="0" err="1" smtClean="0"/>
              <a:t>Ignored</a:t>
            </a:r>
            <a:r>
              <a:rPr lang="pt-BR" sz="2000" b="1" dirty="0" smtClean="0"/>
              <a:t> Test</a:t>
            </a:r>
            <a:br>
              <a:rPr lang="pt-BR" sz="2000" b="1" dirty="0" smtClean="0"/>
            </a:br>
            <a:r>
              <a:rPr lang="pt-BR" sz="2000" b="1" dirty="0"/>
              <a:t/>
            </a:r>
            <a:br>
              <a:rPr lang="pt-BR" sz="2000" b="1" dirty="0"/>
            </a:br>
            <a:r>
              <a:rPr lang="pt-BR" sz="2000" b="1" dirty="0" smtClean="0"/>
              <a:t>2 - Magic </a:t>
            </a:r>
            <a:r>
              <a:rPr lang="pt-BR" sz="2000" b="1" dirty="0" err="1" smtClean="0"/>
              <a:t>number</a:t>
            </a:r>
            <a:r>
              <a:rPr lang="pt-BR" sz="2000" b="1" dirty="0" smtClean="0"/>
              <a:t> </a:t>
            </a:r>
            <a:r>
              <a:rPr lang="pt-BR" sz="2000" b="1" dirty="0" smtClean="0"/>
              <a:t>Test </a:t>
            </a:r>
            <a:r>
              <a:rPr lang="pt-BR" sz="2000" b="1" dirty="0">
                <a:solidFill>
                  <a:srgbClr val="FFFF00"/>
                </a:solidFill>
              </a:rPr>
              <a:t>(</a:t>
            </a:r>
            <a:r>
              <a:rPr lang="pt-BR" sz="2000" b="1" dirty="0" err="1">
                <a:solidFill>
                  <a:srgbClr val="FFFF00"/>
                </a:solidFill>
              </a:rPr>
              <a:t>Replace</a:t>
            </a:r>
            <a:r>
              <a:rPr lang="pt-BR" sz="2000" b="1" dirty="0">
                <a:solidFill>
                  <a:srgbClr val="FFFF00"/>
                </a:solidFill>
              </a:rPr>
              <a:t> Magic </a:t>
            </a:r>
            <a:r>
              <a:rPr lang="pt-BR" sz="2000" b="1" dirty="0" err="1">
                <a:solidFill>
                  <a:srgbClr val="FFFF00"/>
                </a:solidFill>
              </a:rPr>
              <a:t>Number</a:t>
            </a:r>
            <a:r>
              <a:rPr lang="pt-BR" sz="2000" b="1" dirty="0">
                <a:solidFill>
                  <a:srgbClr val="FFFF00"/>
                </a:solidFill>
              </a:rPr>
              <a:t> </a:t>
            </a:r>
            <a:r>
              <a:rPr lang="pt-BR" sz="2000" b="1" dirty="0" err="1">
                <a:solidFill>
                  <a:srgbClr val="FFFF00"/>
                </a:solidFill>
              </a:rPr>
              <a:t>with</a:t>
            </a:r>
            <a:r>
              <a:rPr lang="pt-BR" sz="2000" b="1" dirty="0">
                <a:solidFill>
                  <a:srgbClr val="FFFF00"/>
                </a:solidFill>
              </a:rPr>
              <a:t> </a:t>
            </a:r>
            <a:r>
              <a:rPr lang="pt-BR" sz="2000" b="1" dirty="0" err="1">
                <a:solidFill>
                  <a:srgbClr val="FFFF00"/>
                </a:solidFill>
              </a:rPr>
              <a:t>Symbolic</a:t>
            </a:r>
            <a:r>
              <a:rPr lang="pt-BR" sz="2000" b="1" dirty="0">
                <a:solidFill>
                  <a:srgbClr val="FFFF00"/>
                </a:solidFill>
              </a:rPr>
              <a:t> Constant</a:t>
            </a:r>
            <a:r>
              <a:rPr lang="pt-BR" sz="2000" b="1" dirty="0" smtClean="0">
                <a:solidFill>
                  <a:srgbClr val="FFFF00"/>
                </a:solidFill>
              </a:rPr>
              <a:t>)</a:t>
            </a:r>
            <a:r>
              <a:rPr lang="pt-BR" sz="2000" b="1" dirty="0" smtClean="0">
                <a:solidFill>
                  <a:srgbClr val="FFFF00"/>
                </a:solidFill>
              </a:rPr>
              <a:t/>
            </a:r>
            <a:br>
              <a:rPr lang="pt-BR" sz="2000" b="1" dirty="0" smtClean="0">
                <a:solidFill>
                  <a:srgbClr val="FFFF00"/>
                </a:solidFill>
              </a:rPr>
            </a:br>
            <a:r>
              <a:rPr lang="pt-BR" sz="2000" b="1" dirty="0">
                <a:solidFill>
                  <a:srgbClr val="FFFF00"/>
                </a:solidFill>
              </a:rPr>
              <a:t/>
            </a:r>
            <a:br>
              <a:rPr lang="pt-BR" sz="2000" b="1" dirty="0">
                <a:solidFill>
                  <a:srgbClr val="FFFF00"/>
                </a:solidFill>
              </a:rPr>
            </a:br>
            <a:r>
              <a:rPr lang="pt-BR" sz="2000" b="1" dirty="0" smtClean="0"/>
              <a:t>3 - </a:t>
            </a:r>
            <a:r>
              <a:rPr lang="pt-BR" sz="2000" b="1" dirty="0" err="1" smtClean="0"/>
              <a:t>Lazy</a:t>
            </a:r>
            <a:r>
              <a:rPr lang="pt-BR" sz="2000" b="1" dirty="0" smtClean="0"/>
              <a:t> </a:t>
            </a:r>
            <a:r>
              <a:rPr lang="pt-BR" sz="2000" b="1" dirty="0" smtClean="0"/>
              <a:t>Test </a:t>
            </a:r>
            <a:r>
              <a:rPr lang="pt-BR" sz="2000" b="1" dirty="0">
                <a:solidFill>
                  <a:srgbClr val="FFFF00"/>
                </a:solidFill>
              </a:rPr>
              <a:t>(Move </a:t>
            </a:r>
            <a:r>
              <a:rPr lang="pt-BR" sz="2000" b="1" dirty="0" err="1">
                <a:solidFill>
                  <a:srgbClr val="FFFF00"/>
                </a:solidFill>
              </a:rPr>
              <a:t>Method</a:t>
            </a:r>
            <a:r>
              <a:rPr lang="pt-BR" sz="2000" b="1" dirty="0" smtClean="0">
                <a:solidFill>
                  <a:srgbClr val="FFFF00"/>
                </a:solidFill>
              </a:rPr>
              <a:t>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411481"/>
            <a:ext cx="8534400" cy="1208314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tx1"/>
                </a:solidFill>
              </a:rPr>
              <a:t>Entrega 2</a:t>
            </a:r>
            <a:endParaRPr lang="pt-B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37160"/>
            <a:ext cx="8534400" cy="1090749"/>
          </a:xfrm>
        </p:spPr>
        <p:txBody>
          <a:bodyPr>
            <a:normAutofit/>
          </a:bodyPr>
          <a:lstStyle/>
          <a:p>
            <a:r>
              <a:rPr lang="pt-BR" sz="3600" b="1" dirty="0" err="1" smtClean="0">
                <a:solidFill>
                  <a:schemeClr val="tx1"/>
                </a:solidFill>
              </a:rPr>
              <a:t>Ignored</a:t>
            </a:r>
            <a:r>
              <a:rPr lang="pt-BR" sz="3600" b="1" dirty="0" smtClean="0">
                <a:solidFill>
                  <a:schemeClr val="tx1"/>
                </a:solidFill>
              </a:rPr>
              <a:t> Test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9" y="1292919"/>
            <a:ext cx="4961216" cy="526578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925" y="1292919"/>
            <a:ext cx="6341545" cy="53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241663"/>
            <a:ext cx="8812485" cy="973183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tx1"/>
                </a:solidFill>
              </a:rPr>
              <a:t>Magic </a:t>
            </a:r>
            <a:r>
              <a:rPr lang="pt-BR" sz="3600" b="1" dirty="0" err="1" smtClean="0">
                <a:solidFill>
                  <a:schemeClr val="tx1"/>
                </a:solidFill>
              </a:rPr>
              <a:t>Number</a:t>
            </a:r>
            <a:r>
              <a:rPr lang="pt-BR" sz="3600" b="1" dirty="0" smtClean="0">
                <a:solidFill>
                  <a:schemeClr val="tx1"/>
                </a:solidFill>
              </a:rPr>
              <a:t> </a:t>
            </a:r>
            <a:r>
              <a:rPr lang="pt-BR" sz="3600" b="1" dirty="0" smtClean="0">
                <a:solidFill>
                  <a:schemeClr val="tx1"/>
                </a:solidFill>
              </a:rPr>
              <a:t>Test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6" y="1319349"/>
            <a:ext cx="5383549" cy="53835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84" y="1319348"/>
            <a:ext cx="6114608" cy="538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1050</TotalTime>
  <Words>77</Words>
  <Application>Microsoft Office PowerPoint</Application>
  <PresentationFormat>Widescreen</PresentationFormat>
  <Paragraphs>29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Century Gothic</vt:lpstr>
      <vt:lpstr>Wingdings 3</vt:lpstr>
      <vt:lpstr>Fatia</vt:lpstr>
      <vt:lpstr>Qualidade de Software: Testsmells Refatorados</vt:lpstr>
      <vt:lpstr>1 - Assertion Roulette (Add Assertion Explanation)  2 - Eager Test  (Extract Method)  3 - Duplicate Assertion (Extract Method)</vt:lpstr>
      <vt:lpstr>Apresentação do PowerPoint</vt:lpstr>
      <vt:lpstr>Apresentação do PowerPoint</vt:lpstr>
      <vt:lpstr>Apresentação do PowerPoint</vt:lpstr>
      <vt:lpstr>Apresentação do PowerPoint</vt:lpstr>
      <vt:lpstr>1 – Ignored Test  2 - Magic number Test (Replace Magic Number with Symbolic Constant)  3 - Lazy Test (Move Method)</vt:lpstr>
      <vt:lpstr>Apresentação do PowerPoint</vt:lpstr>
      <vt:lpstr>Apresentação do PowerPoint</vt:lpstr>
      <vt:lpstr>Apresentação do PowerPoint</vt:lpstr>
      <vt:lpstr>Apresentação do PowerPoint</vt:lpstr>
      <vt:lpstr>1 – Constructor IniTialization (SetUp External Resource)  2 – Print StatEment  3 – Unknown Test (Introduce Assertion)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Testsmells Refatorados</dc:title>
  <dc:creator>Gabriel Cavalcanti Alves</dc:creator>
  <cp:lastModifiedBy>Gabriel Cavalcanti Alves</cp:lastModifiedBy>
  <cp:revision>25</cp:revision>
  <dcterms:created xsi:type="dcterms:W3CDTF">2022-12-03T06:16:05Z</dcterms:created>
  <dcterms:modified xsi:type="dcterms:W3CDTF">2022-12-05T07:51:44Z</dcterms:modified>
</cp:coreProperties>
</file>