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2160588" cy="3240088"/>
  <p:notesSz cx="6858000" cy="9144000"/>
  <p:defaultTextStyle>
    <a:defPPr>
      <a:defRPr lang="es-AR"/>
    </a:defPPr>
    <a:lvl1pPr marL="0" algn="l" defTabSz="294528" rtl="0" eaLnBrk="1" latinLnBrk="0" hangingPunct="1">
      <a:defRPr sz="580" kern="1200">
        <a:solidFill>
          <a:schemeClr val="tx1"/>
        </a:solidFill>
        <a:latin typeface="+mn-lt"/>
        <a:ea typeface="+mn-ea"/>
        <a:cs typeface="+mn-cs"/>
      </a:defRPr>
    </a:lvl1pPr>
    <a:lvl2pPr marL="147264" algn="l" defTabSz="294528" rtl="0" eaLnBrk="1" latinLnBrk="0" hangingPunct="1">
      <a:defRPr sz="580" kern="1200">
        <a:solidFill>
          <a:schemeClr val="tx1"/>
        </a:solidFill>
        <a:latin typeface="+mn-lt"/>
        <a:ea typeface="+mn-ea"/>
        <a:cs typeface="+mn-cs"/>
      </a:defRPr>
    </a:lvl2pPr>
    <a:lvl3pPr marL="294528" algn="l" defTabSz="294528" rtl="0" eaLnBrk="1" latinLnBrk="0" hangingPunct="1">
      <a:defRPr sz="580" kern="1200">
        <a:solidFill>
          <a:schemeClr val="tx1"/>
        </a:solidFill>
        <a:latin typeface="+mn-lt"/>
        <a:ea typeface="+mn-ea"/>
        <a:cs typeface="+mn-cs"/>
      </a:defRPr>
    </a:lvl3pPr>
    <a:lvl4pPr marL="441792" algn="l" defTabSz="294528" rtl="0" eaLnBrk="1" latinLnBrk="0" hangingPunct="1">
      <a:defRPr sz="580" kern="1200">
        <a:solidFill>
          <a:schemeClr val="tx1"/>
        </a:solidFill>
        <a:latin typeface="+mn-lt"/>
        <a:ea typeface="+mn-ea"/>
        <a:cs typeface="+mn-cs"/>
      </a:defRPr>
    </a:lvl4pPr>
    <a:lvl5pPr marL="589056" algn="l" defTabSz="294528" rtl="0" eaLnBrk="1" latinLnBrk="0" hangingPunct="1">
      <a:defRPr sz="580" kern="1200">
        <a:solidFill>
          <a:schemeClr val="tx1"/>
        </a:solidFill>
        <a:latin typeface="+mn-lt"/>
        <a:ea typeface="+mn-ea"/>
        <a:cs typeface="+mn-cs"/>
      </a:defRPr>
    </a:lvl5pPr>
    <a:lvl6pPr marL="736321" algn="l" defTabSz="294528" rtl="0" eaLnBrk="1" latinLnBrk="0" hangingPunct="1">
      <a:defRPr sz="580" kern="1200">
        <a:solidFill>
          <a:schemeClr val="tx1"/>
        </a:solidFill>
        <a:latin typeface="+mn-lt"/>
        <a:ea typeface="+mn-ea"/>
        <a:cs typeface="+mn-cs"/>
      </a:defRPr>
    </a:lvl6pPr>
    <a:lvl7pPr marL="883585" algn="l" defTabSz="294528" rtl="0" eaLnBrk="1" latinLnBrk="0" hangingPunct="1">
      <a:defRPr sz="580" kern="1200">
        <a:solidFill>
          <a:schemeClr val="tx1"/>
        </a:solidFill>
        <a:latin typeface="+mn-lt"/>
        <a:ea typeface="+mn-ea"/>
        <a:cs typeface="+mn-cs"/>
      </a:defRPr>
    </a:lvl7pPr>
    <a:lvl8pPr marL="1030849" algn="l" defTabSz="294528" rtl="0" eaLnBrk="1" latinLnBrk="0" hangingPunct="1">
      <a:defRPr sz="580" kern="1200">
        <a:solidFill>
          <a:schemeClr val="tx1"/>
        </a:solidFill>
        <a:latin typeface="+mn-lt"/>
        <a:ea typeface="+mn-ea"/>
        <a:cs typeface="+mn-cs"/>
      </a:defRPr>
    </a:lvl8pPr>
    <a:lvl9pPr marL="1178113" algn="l" defTabSz="294528" rtl="0" eaLnBrk="1" latinLnBrk="0" hangingPunct="1">
      <a:defRPr sz="58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29" autoAdjust="0"/>
    <p:restoredTop sz="94660"/>
  </p:normalViewPr>
  <p:slideViewPr>
    <p:cSldViewPr snapToGrid="0">
      <p:cViewPr>
        <p:scale>
          <a:sx n="50" d="100"/>
          <a:sy n="50" d="100"/>
        </p:scale>
        <p:origin x="2938" y="1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44" y="530264"/>
            <a:ext cx="1836500" cy="1128031"/>
          </a:xfrm>
        </p:spPr>
        <p:txBody>
          <a:bodyPr anchor="b"/>
          <a:lstStyle>
            <a:lvl1pPr algn="ctr">
              <a:defRPr sz="1418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074" y="1701796"/>
            <a:ext cx="1620441" cy="782271"/>
          </a:xfrm>
        </p:spPr>
        <p:txBody>
          <a:bodyPr/>
          <a:lstStyle>
            <a:lvl1pPr marL="0" indent="0" algn="ctr">
              <a:buNone/>
              <a:defRPr sz="567"/>
            </a:lvl1pPr>
            <a:lvl2pPr marL="108036" indent="0" algn="ctr">
              <a:buNone/>
              <a:defRPr sz="473"/>
            </a:lvl2pPr>
            <a:lvl3pPr marL="216073" indent="0" algn="ctr">
              <a:buNone/>
              <a:defRPr sz="425"/>
            </a:lvl3pPr>
            <a:lvl4pPr marL="324109" indent="0" algn="ctr">
              <a:buNone/>
              <a:defRPr sz="378"/>
            </a:lvl4pPr>
            <a:lvl5pPr marL="432145" indent="0" algn="ctr">
              <a:buNone/>
              <a:defRPr sz="378"/>
            </a:lvl5pPr>
            <a:lvl6pPr marL="540182" indent="0" algn="ctr">
              <a:buNone/>
              <a:defRPr sz="378"/>
            </a:lvl6pPr>
            <a:lvl7pPr marL="648218" indent="0" algn="ctr">
              <a:buNone/>
              <a:defRPr sz="378"/>
            </a:lvl7pPr>
            <a:lvl8pPr marL="756255" indent="0" algn="ctr">
              <a:buNone/>
              <a:defRPr sz="378"/>
            </a:lvl8pPr>
            <a:lvl9pPr marL="864291" indent="0" algn="ctr">
              <a:buNone/>
              <a:defRPr sz="378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B58E9-FAB5-4BA0-8CD2-805BEE70DB41}" type="datetimeFigureOut">
              <a:rPr lang="es-AR" smtClean="0"/>
              <a:t>8/5/2022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600DA-AB20-4717-A409-308532C4524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44349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B58E9-FAB5-4BA0-8CD2-805BEE70DB41}" type="datetimeFigureOut">
              <a:rPr lang="es-AR" smtClean="0"/>
              <a:t>8/5/2022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600DA-AB20-4717-A409-308532C4524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26491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6171" y="172505"/>
            <a:ext cx="465877" cy="27458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541" y="172505"/>
            <a:ext cx="1370623" cy="27458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B58E9-FAB5-4BA0-8CD2-805BEE70DB41}" type="datetimeFigureOut">
              <a:rPr lang="es-AR" smtClean="0"/>
              <a:t>8/5/2022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600DA-AB20-4717-A409-308532C4524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01621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B58E9-FAB5-4BA0-8CD2-805BEE70DB41}" type="datetimeFigureOut">
              <a:rPr lang="es-AR" smtClean="0"/>
              <a:t>8/5/2022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600DA-AB20-4717-A409-308532C4524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04818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15" y="807773"/>
            <a:ext cx="1863507" cy="1347786"/>
          </a:xfrm>
        </p:spPr>
        <p:txBody>
          <a:bodyPr anchor="b"/>
          <a:lstStyle>
            <a:lvl1pPr>
              <a:defRPr sz="1418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415" y="2168310"/>
            <a:ext cx="1863507" cy="708769"/>
          </a:xfrm>
        </p:spPr>
        <p:txBody>
          <a:bodyPr/>
          <a:lstStyle>
            <a:lvl1pPr marL="0" indent="0">
              <a:buNone/>
              <a:defRPr sz="567">
                <a:solidFill>
                  <a:schemeClr val="tx1"/>
                </a:solidFill>
              </a:defRPr>
            </a:lvl1pPr>
            <a:lvl2pPr marL="108036" indent="0">
              <a:buNone/>
              <a:defRPr sz="473">
                <a:solidFill>
                  <a:schemeClr val="tx1">
                    <a:tint val="75000"/>
                  </a:schemeClr>
                </a:solidFill>
              </a:defRPr>
            </a:lvl2pPr>
            <a:lvl3pPr marL="216073" indent="0">
              <a:buNone/>
              <a:defRPr sz="425">
                <a:solidFill>
                  <a:schemeClr val="tx1">
                    <a:tint val="75000"/>
                  </a:schemeClr>
                </a:solidFill>
              </a:defRPr>
            </a:lvl3pPr>
            <a:lvl4pPr marL="324109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4pPr>
            <a:lvl5pPr marL="432145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5pPr>
            <a:lvl6pPr marL="540182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6pPr>
            <a:lvl7pPr marL="648218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7pPr>
            <a:lvl8pPr marL="756255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8pPr>
            <a:lvl9pPr marL="864291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B58E9-FAB5-4BA0-8CD2-805BEE70DB41}" type="datetimeFigureOut">
              <a:rPr lang="es-AR" smtClean="0"/>
              <a:t>8/5/2022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600DA-AB20-4717-A409-308532C4524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8708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540" y="862523"/>
            <a:ext cx="918250" cy="205580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798" y="862523"/>
            <a:ext cx="918250" cy="205580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B58E9-FAB5-4BA0-8CD2-805BEE70DB41}" type="datetimeFigureOut">
              <a:rPr lang="es-AR" smtClean="0"/>
              <a:t>8/5/2022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600DA-AB20-4717-A409-308532C4524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0785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22" y="172506"/>
            <a:ext cx="1863507" cy="6262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822" y="794272"/>
            <a:ext cx="914030" cy="389260"/>
          </a:xfrm>
        </p:spPr>
        <p:txBody>
          <a:bodyPr anchor="b"/>
          <a:lstStyle>
            <a:lvl1pPr marL="0" indent="0">
              <a:buNone/>
              <a:defRPr sz="567" b="1"/>
            </a:lvl1pPr>
            <a:lvl2pPr marL="108036" indent="0">
              <a:buNone/>
              <a:defRPr sz="473" b="1"/>
            </a:lvl2pPr>
            <a:lvl3pPr marL="216073" indent="0">
              <a:buNone/>
              <a:defRPr sz="425" b="1"/>
            </a:lvl3pPr>
            <a:lvl4pPr marL="324109" indent="0">
              <a:buNone/>
              <a:defRPr sz="378" b="1"/>
            </a:lvl4pPr>
            <a:lvl5pPr marL="432145" indent="0">
              <a:buNone/>
              <a:defRPr sz="378" b="1"/>
            </a:lvl5pPr>
            <a:lvl6pPr marL="540182" indent="0">
              <a:buNone/>
              <a:defRPr sz="378" b="1"/>
            </a:lvl6pPr>
            <a:lvl7pPr marL="648218" indent="0">
              <a:buNone/>
              <a:defRPr sz="378" b="1"/>
            </a:lvl7pPr>
            <a:lvl8pPr marL="756255" indent="0">
              <a:buNone/>
              <a:defRPr sz="378" b="1"/>
            </a:lvl8pPr>
            <a:lvl9pPr marL="864291" indent="0">
              <a:buNone/>
              <a:defRPr sz="378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822" y="1183532"/>
            <a:ext cx="914030" cy="174079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798" y="794272"/>
            <a:ext cx="918531" cy="389260"/>
          </a:xfrm>
        </p:spPr>
        <p:txBody>
          <a:bodyPr anchor="b"/>
          <a:lstStyle>
            <a:lvl1pPr marL="0" indent="0">
              <a:buNone/>
              <a:defRPr sz="567" b="1"/>
            </a:lvl1pPr>
            <a:lvl2pPr marL="108036" indent="0">
              <a:buNone/>
              <a:defRPr sz="473" b="1"/>
            </a:lvl2pPr>
            <a:lvl3pPr marL="216073" indent="0">
              <a:buNone/>
              <a:defRPr sz="425" b="1"/>
            </a:lvl3pPr>
            <a:lvl4pPr marL="324109" indent="0">
              <a:buNone/>
              <a:defRPr sz="378" b="1"/>
            </a:lvl4pPr>
            <a:lvl5pPr marL="432145" indent="0">
              <a:buNone/>
              <a:defRPr sz="378" b="1"/>
            </a:lvl5pPr>
            <a:lvl6pPr marL="540182" indent="0">
              <a:buNone/>
              <a:defRPr sz="378" b="1"/>
            </a:lvl6pPr>
            <a:lvl7pPr marL="648218" indent="0">
              <a:buNone/>
              <a:defRPr sz="378" b="1"/>
            </a:lvl7pPr>
            <a:lvl8pPr marL="756255" indent="0">
              <a:buNone/>
              <a:defRPr sz="378" b="1"/>
            </a:lvl8pPr>
            <a:lvl9pPr marL="864291" indent="0">
              <a:buNone/>
              <a:defRPr sz="378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798" y="1183532"/>
            <a:ext cx="918531" cy="174079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B58E9-FAB5-4BA0-8CD2-805BEE70DB41}" type="datetimeFigureOut">
              <a:rPr lang="es-AR" smtClean="0"/>
              <a:t>8/5/2022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600DA-AB20-4717-A409-308532C4524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13569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B58E9-FAB5-4BA0-8CD2-805BEE70DB41}" type="datetimeFigureOut">
              <a:rPr lang="es-AR" smtClean="0"/>
              <a:t>8/5/2022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600DA-AB20-4717-A409-308532C4524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48618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B58E9-FAB5-4BA0-8CD2-805BEE70DB41}" type="datetimeFigureOut">
              <a:rPr lang="es-AR" smtClean="0"/>
              <a:t>8/5/2022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600DA-AB20-4717-A409-308532C4524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03388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22" y="216006"/>
            <a:ext cx="696846" cy="756021"/>
          </a:xfrm>
        </p:spPr>
        <p:txBody>
          <a:bodyPr anchor="b"/>
          <a:lstStyle>
            <a:lvl1pPr>
              <a:defRPr sz="756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531" y="466513"/>
            <a:ext cx="1093798" cy="2302563"/>
          </a:xfrm>
        </p:spPr>
        <p:txBody>
          <a:bodyPr/>
          <a:lstStyle>
            <a:lvl1pPr>
              <a:defRPr sz="756"/>
            </a:lvl1pPr>
            <a:lvl2pPr>
              <a:defRPr sz="662"/>
            </a:lvl2pPr>
            <a:lvl3pPr>
              <a:defRPr sz="567"/>
            </a:lvl3pPr>
            <a:lvl4pPr>
              <a:defRPr sz="473"/>
            </a:lvl4pPr>
            <a:lvl5pPr>
              <a:defRPr sz="473"/>
            </a:lvl5pPr>
            <a:lvl6pPr>
              <a:defRPr sz="473"/>
            </a:lvl6pPr>
            <a:lvl7pPr>
              <a:defRPr sz="473"/>
            </a:lvl7pPr>
            <a:lvl8pPr>
              <a:defRPr sz="473"/>
            </a:lvl8pPr>
            <a:lvl9pPr>
              <a:defRPr sz="473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822" y="972026"/>
            <a:ext cx="696846" cy="1800799"/>
          </a:xfrm>
        </p:spPr>
        <p:txBody>
          <a:bodyPr/>
          <a:lstStyle>
            <a:lvl1pPr marL="0" indent="0">
              <a:buNone/>
              <a:defRPr sz="378"/>
            </a:lvl1pPr>
            <a:lvl2pPr marL="108036" indent="0">
              <a:buNone/>
              <a:defRPr sz="331"/>
            </a:lvl2pPr>
            <a:lvl3pPr marL="216073" indent="0">
              <a:buNone/>
              <a:defRPr sz="284"/>
            </a:lvl3pPr>
            <a:lvl4pPr marL="324109" indent="0">
              <a:buNone/>
              <a:defRPr sz="236"/>
            </a:lvl4pPr>
            <a:lvl5pPr marL="432145" indent="0">
              <a:buNone/>
              <a:defRPr sz="236"/>
            </a:lvl5pPr>
            <a:lvl6pPr marL="540182" indent="0">
              <a:buNone/>
              <a:defRPr sz="236"/>
            </a:lvl6pPr>
            <a:lvl7pPr marL="648218" indent="0">
              <a:buNone/>
              <a:defRPr sz="236"/>
            </a:lvl7pPr>
            <a:lvl8pPr marL="756255" indent="0">
              <a:buNone/>
              <a:defRPr sz="236"/>
            </a:lvl8pPr>
            <a:lvl9pPr marL="864291" indent="0">
              <a:buNone/>
              <a:defRPr sz="236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B58E9-FAB5-4BA0-8CD2-805BEE70DB41}" type="datetimeFigureOut">
              <a:rPr lang="es-AR" smtClean="0"/>
              <a:t>8/5/2022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600DA-AB20-4717-A409-308532C4524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90201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22" y="216006"/>
            <a:ext cx="696846" cy="756021"/>
          </a:xfrm>
        </p:spPr>
        <p:txBody>
          <a:bodyPr anchor="b"/>
          <a:lstStyle>
            <a:lvl1pPr>
              <a:defRPr sz="756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531" y="466513"/>
            <a:ext cx="1093798" cy="2302563"/>
          </a:xfrm>
        </p:spPr>
        <p:txBody>
          <a:bodyPr anchor="t"/>
          <a:lstStyle>
            <a:lvl1pPr marL="0" indent="0">
              <a:buNone/>
              <a:defRPr sz="756"/>
            </a:lvl1pPr>
            <a:lvl2pPr marL="108036" indent="0">
              <a:buNone/>
              <a:defRPr sz="662"/>
            </a:lvl2pPr>
            <a:lvl3pPr marL="216073" indent="0">
              <a:buNone/>
              <a:defRPr sz="567"/>
            </a:lvl3pPr>
            <a:lvl4pPr marL="324109" indent="0">
              <a:buNone/>
              <a:defRPr sz="473"/>
            </a:lvl4pPr>
            <a:lvl5pPr marL="432145" indent="0">
              <a:buNone/>
              <a:defRPr sz="473"/>
            </a:lvl5pPr>
            <a:lvl6pPr marL="540182" indent="0">
              <a:buNone/>
              <a:defRPr sz="473"/>
            </a:lvl6pPr>
            <a:lvl7pPr marL="648218" indent="0">
              <a:buNone/>
              <a:defRPr sz="473"/>
            </a:lvl7pPr>
            <a:lvl8pPr marL="756255" indent="0">
              <a:buNone/>
              <a:defRPr sz="473"/>
            </a:lvl8pPr>
            <a:lvl9pPr marL="864291" indent="0">
              <a:buNone/>
              <a:defRPr sz="473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822" y="972026"/>
            <a:ext cx="696846" cy="1800799"/>
          </a:xfrm>
        </p:spPr>
        <p:txBody>
          <a:bodyPr/>
          <a:lstStyle>
            <a:lvl1pPr marL="0" indent="0">
              <a:buNone/>
              <a:defRPr sz="378"/>
            </a:lvl1pPr>
            <a:lvl2pPr marL="108036" indent="0">
              <a:buNone/>
              <a:defRPr sz="331"/>
            </a:lvl2pPr>
            <a:lvl3pPr marL="216073" indent="0">
              <a:buNone/>
              <a:defRPr sz="284"/>
            </a:lvl3pPr>
            <a:lvl4pPr marL="324109" indent="0">
              <a:buNone/>
              <a:defRPr sz="236"/>
            </a:lvl4pPr>
            <a:lvl5pPr marL="432145" indent="0">
              <a:buNone/>
              <a:defRPr sz="236"/>
            </a:lvl5pPr>
            <a:lvl6pPr marL="540182" indent="0">
              <a:buNone/>
              <a:defRPr sz="236"/>
            </a:lvl6pPr>
            <a:lvl7pPr marL="648218" indent="0">
              <a:buNone/>
              <a:defRPr sz="236"/>
            </a:lvl7pPr>
            <a:lvl8pPr marL="756255" indent="0">
              <a:buNone/>
              <a:defRPr sz="236"/>
            </a:lvl8pPr>
            <a:lvl9pPr marL="864291" indent="0">
              <a:buNone/>
              <a:defRPr sz="236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B58E9-FAB5-4BA0-8CD2-805BEE70DB41}" type="datetimeFigureOut">
              <a:rPr lang="es-AR" smtClean="0"/>
              <a:t>8/5/2022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600DA-AB20-4717-A409-308532C4524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738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541" y="172506"/>
            <a:ext cx="1863507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541" y="862523"/>
            <a:ext cx="1863507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541" y="3003082"/>
            <a:ext cx="486132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B58E9-FAB5-4BA0-8CD2-805BEE70DB41}" type="datetimeFigureOut">
              <a:rPr lang="es-AR" smtClean="0"/>
              <a:t>8/5/2022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695" y="3003082"/>
            <a:ext cx="729198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915" y="3003082"/>
            <a:ext cx="486132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600DA-AB20-4717-A409-308532C4524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04046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216073" rtl="0" eaLnBrk="1" latinLnBrk="0" hangingPunct="1">
        <a:lnSpc>
          <a:spcPct val="90000"/>
        </a:lnSpc>
        <a:spcBef>
          <a:spcPct val="0"/>
        </a:spcBef>
        <a:buNone/>
        <a:defRPr sz="1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018" indent="-54018" algn="l" defTabSz="21607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662" kern="1200">
          <a:solidFill>
            <a:schemeClr val="tx1"/>
          </a:solidFill>
          <a:latin typeface="+mn-lt"/>
          <a:ea typeface="+mn-ea"/>
          <a:cs typeface="+mn-cs"/>
        </a:defRPr>
      </a:lvl1pPr>
      <a:lvl2pPr marL="162055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70091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73" kern="1200">
          <a:solidFill>
            <a:schemeClr val="tx1"/>
          </a:solidFill>
          <a:latin typeface="+mn-lt"/>
          <a:ea typeface="+mn-ea"/>
          <a:cs typeface="+mn-cs"/>
        </a:defRPr>
      </a:lvl3pPr>
      <a:lvl4pPr marL="378127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4pPr>
      <a:lvl5pPr marL="486164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5pPr>
      <a:lvl6pPr marL="594200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6pPr>
      <a:lvl7pPr marL="702236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7pPr>
      <a:lvl8pPr marL="810273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8pPr>
      <a:lvl9pPr marL="918309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1pPr>
      <a:lvl2pPr marL="108036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2pPr>
      <a:lvl3pPr marL="216073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3pPr>
      <a:lvl4pPr marL="324109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4pPr>
      <a:lvl5pPr marL="432145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5pPr>
      <a:lvl6pPr marL="540182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6pPr>
      <a:lvl7pPr marL="648218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7pPr>
      <a:lvl8pPr marL="756255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8pPr>
      <a:lvl9pPr marL="864291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/>
          <p:cNvGrpSpPr/>
          <p:nvPr/>
        </p:nvGrpSpPr>
        <p:grpSpPr>
          <a:xfrm>
            <a:off x="534444" y="638002"/>
            <a:ext cx="4536000" cy="6336000"/>
            <a:chOff x="534444" y="638003"/>
            <a:chExt cx="2268000" cy="3196802"/>
          </a:xfrm>
        </p:grpSpPr>
        <p:sp>
          <p:nvSpPr>
            <p:cNvPr id="104" name="Marco 103"/>
            <p:cNvSpPr/>
            <p:nvPr/>
          </p:nvSpPr>
          <p:spPr>
            <a:xfrm>
              <a:off x="534444" y="638005"/>
              <a:ext cx="2268000" cy="3196800"/>
            </a:xfrm>
            <a:prstGeom prst="frame">
              <a:avLst>
                <a:gd name="adj1" fmla="val 2622"/>
              </a:avLst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schemeClr val="tx1"/>
                </a:solidFill>
              </a:endParaRPr>
            </a:p>
          </p:txBody>
        </p:sp>
        <p:sp>
          <p:nvSpPr>
            <p:cNvPr id="106" name="Rectángulo 105"/>
            <p:cNvSpPr/>
            <p:nvPr/>
          </p:nvSpPr>
          <p:spPr>
            <a:xfrm>
              <a:off x="534444" y="2438086"/>
              <a:ext cx="2268000" cy="58121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3" name="Rectángulo 12"/>
            <p:cNvSpPr/>
            <p:nvPr/>
          </p:nvSpPr>
          <p:spPr>
            <a:xfrm rot="16200000">
              <a:off x="38504" y="1545155"/>
              <a:ext cx="1846299" cy="55804"/>
            </a:xfrm>
            <a:prstGeom prst="rect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3" name="Anillo 2"/>
            <p:cNvSpPr/>
            <p:nvPr/>
          </p:nvSpPr>
          <p:spPr>
            <a:xfrm>
              <a:off x="2292590" y="2019755"/>
              <a:ext cx="476454" cy="476454"/>
            </a:xfrm>
            <a:prstGeom prst="donut">
              <a:avLst>
                <a:gd name="adj" fmla="val 13608"/>
              </a:avLst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schemeClr val="tx1"/>
                </a:solidFill>
              </a:endParaRPr>
            </a:p>
          </p:txBody>
        </p:sp>
        <p:sp>
          <p:nvSpPr>
            <p:cNvPr id="4" name="Estrella de 8 puntas 3"/>
            <p:cNvSpPr/>
            <p:nvPr/>
          </p:nvSpPr>
          <p:spPr>
            <a:xfrm>
              <a:off x="2280064" y="1504756"/>
              <a:ext cx="514996" cy="514996"/>
            </a:xfrm>
            <a:prstGeom prst="star8">
              <a:avLst/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19" name="Estrella de 8 puntas 18"/>
            <p:cNvSpPr/>
            <p:nvPr/>
          </p:nvSpPr>
          <p:spPr>
            <a:xfrm>
              <a:off x="2351773" y="1576462"/>
              <a:ext cx="371578" cy="371578"/>
            </a:xfrm>
            <a:prstGeom prst="star8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6" name="Marco 5"/>
            <p:cNvSpPr/>
            <p:nvPr/>
          </p:nvSpPr>
          <p:spPr>
            <a:xfrm>
              <a:off x="2293808" y="642664"/>
              <a:ext cx="508636" cy="438749"/>
            </a:xfrm>
            <a:prstGeom prst="frame">
              <a:avLst>
                <a:gd name="adj1" fmla="val 12761"/>
              </a:avLst>
            </a:prstGeom>
            <a:blipFill>
              <a:blip r:embed="rId2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schemeClr val="tx1"/>
                </a:solidFill>
              </a:endParaRPr>
            </a:p>
          </p:txBody>
        </p:sp>
        <p:sp>
          <p:nvSpPr>
            <p:cNvPr id="7" name="Rectángulo 6"/>
            <p:cNvSpPr/>
            <p:nvPr/>
          </p:nvSpPr>
          <p:spPr>
            <a:xfrm>
              <a:off x="534444" y="638003"/>
              <a:ext cx="2268000" cy="319680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</p:grp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/>
          <a:srcRect l="16623" t="-5296" r="17786" b="37380"/>
          <a:stretch/>
        </p:blipFill>
        <p:spPr>
          <a:xfrm>
            <a:off x="-4314342" y="-1417320"/>
            <a:ext cx="2240281" cy="3322320"/>
          </a:xfrm>
          <a:prstGeom prst="rect">
            <a:avLst/>
          </a:prstGeom>
        </p:spPr>
      </p:pic>
      <p:sp>
        <p:nvSpPr>
          <p:cNvPr id="10" name="Marco 9"/>
          <p:cNvSpPr/>
          <p:nvPr/>
        </p:nvSpPr>
        <p:spPr>
          <a:xfrm>
            <a:off x="1549775" y="822960"/>
            <a:ext cx="2332491" cy="3302000"/>
          </a:xfrm>
          <a:prstGeom prst="frame">
            <a:avLst>
              <a:gd name="adj1" fmla="val 29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pic>
        <p:nvPicPr>
          <p:cNvPr id="1026" name="Picture 2" descr="Dibujo Vectorial Ilustración de fantasía Guerrero enano en armadura con  ejes Imagen Vector de stock - Alamy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01" t="5195" r="13813" b="14889"/>
          <a:stretch/>
        </p:blipFill>
        <p:spPr bwMode="auto">
          <a:xfrm>
            <a:off x="-6911792" y="-1280161"/>
            <a:ext cx="2240280" cy="3185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Enano con warhammer dibujo. Ilustración de tinta Fotografía de stock - Alamy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91" t="5212" r="22868" b="13612"/>
          <a:stretch/>
        </p:blipFill>
        <p:spPr bwMode="auto">
          <a:xfrm>
            <a:off x="-1569720" y="-2449638"/>
            <a:ext cx="2270760" cy="324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ubén Aniorte - Ilustrador: ESTILO REALISTA"/>
          <p:cNvPicPr>
            <a:picLocks noChangeAspect="1" noChangeArrowheads="1"/>
          </p:cNvPicPr>
          <p:nvPr/>
        </p:nvPicPr>
        <p:blipFill rotWithShape="1">
          <a:blip r:embed="rId6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73" t="18216" r="5404" b="11570"/>
          <a:stretch/>
        </p:blipFill>
        <p:spPr bwMode="auto">
          <a:xfrm>
            <a:off x="-3900918" y="3338891"/>
            <a:ext cx="2255520" cy="3230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7"/>
          <a:srcRect l="20284" t="-3155" r="18352" b="34362"/>
          <a:stretch/>
        </p:blipFill>
        <p:spPr>
          <a:xfrm>
            <a:off x="1630680" y="853440"/>
            <a:ext cx="2209800" cy="318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247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" y="0"/>
            <a:ext cx="2158171" cy="324335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2068" y="85647"/>
            <a:ext cx="1696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b="1" dirty="0" smtClean="0">
                <a:latin typeface="Bahnschrift" panose="020B0502040204020203" pitchFamily="34" charset="0"/>
                <a:cs typeface="Leelawadee" panose="020B0502040204020203" pitchFamily="34" charset="-34"/>
              </a:rPr>
              <a:t>Trasgo Errante</a:t>
            </a:r>
            <a:endParaRPr lang="es-AR" sz="1400" b="1" dirty="0">
              <a:latin typeface="Bahnschrift" panose="020B0502040204020203" pitchFamily="34" charset="0"/>
              <a:cs typeface="Leelawadee" panose="020B0502040204020203" pitchFamily="34" charset="-34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731890" y="39291"/>
            <a:ext cx="357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b="1" dirty="0" smtClean="0">
                <a:latin typeface="Algerian" panose="04020705040A02060702" pitchFamily="82" charset="0"/>
                <a:cs typeface="Leelawadee" panose="020B0502040204020203" pitchFamily="34" charset="-34"/>
              </a:rPr>
              <a:t>2</a:t>
            </a:r>
            <a:endParaRPr lang="es-AR" sz="2000" b="1" dirty="0">
              <a:latin typeface="Algerian" panose="04020705040A02060702" pitchFamily="82" charset="0"/>
              <a:cs typeface="Leelawadee" panose="020B0502040204020203" pitchFamily="34" charset="-34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01980" y="2114206"/>
            <a:ext cx="1950720" cy="35502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CuadroTexto 7"/>
          <p:cNvSpPr txBox="1"/>
          <p:nvPr/>
        </p:nvSpPr>
        <p:spPr>
          <a:xfrm>
            <a:off x="101978" y="2144805"/>
            <a:ext cx="1492087" cy="297517"/>
          </a:xfrm>
          <a:prstGeom prst="rect">
            <a:avLst/>
          </a:prstGeom>
          <a:noFill/>
        </p:spPr>
        <p:txBody>
          <a:bodyPr wrap="square" lIns="36000" rtlCol="0" anchor="ctr" anchorCtr="0">
            <a:spAutoFit/>
          </a:bodyPr>
          <a:lstStyle/>
          <a:p>
            <a:pPr>
              <a:lnSpc>
                <a:spcPts val="800"/>
              </a:lnSpc>
            </a:pPr>
            <a:r>
              <a:rPr lang="es-AR" sz="800" b="1" dirty="0" smtClean="0"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Daga Oxidada: </a:t>
            </a:r>
            <a:r>
              <a:rPr lang="es-AR" sz="800" dirty="0" smtClean="0"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Ataque directo con una vieja daga (-1PL)</a:t>
            </a:r>
            <a:endParaRPr lang="es-AR" sz="800" dirty="0">
              <a:latin typeface="Nirmala UI Semilight" panose="020B0402040204020203" pitchFamily="34" charset="0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1860123" y="2223740"/>
            <a:ext cx="135612" cy="13561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00" dirty="0" smtClean="0">
                <a:solidFill>
                  <a:schemeClr val="tx1"/>
                </a:solidFill>
              </a:rPr>
              <a:t>G</a:t>
            </a:r>
            <a:endParaRPr lang="es-AR" sz="1000" dirty="0">
              <a:solidFill>
                <a:schemeClr val="tx1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>
            <a:biLevel thresh="50000"/>
          </a:blip>
          <a:stretch>
            <a:fillRect/>
          </a:stretch>
        </p:blipFill>
        <p:spPr>
          <a:xfrm>
            <a:off x="389591" y="606029"/>
            <a:ext cx="1107444" cy="1203327"/>
          </a:xfrm>
          <a:prstGeom prst="rect">
            <a:avLst/>
          </a:prstGeom>
        </p:spPr>
      </p:pic>
      <p:sp>
        <p:nvSpPr>
          <p:cNvPr id="11" name="Elipse 10"/>
          <p:cNvSpPr/>
          <p:nvPr/>
        </p:nvSpPr>
        <p:spPr>
          <a:xfrm>
            <a:off x="1701954" y="2223740"/>
            <a:ext cx="135612" cy="13561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00" dirty="0" smtClean="0">
                <a:solidFill>
                  <a:schemeClr val="tx1"/>
                </a:solidFill>
              </a:rPr>
              <a:t>#</a:t>
            </a:r>
            <a:endParaRPr lang="es-AR" sz="1000" dirty="0">
              <a:solidFill>
                <a:schemeClr val="tx1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101980" y="2543335"/>
            <a:ext cx="1950720" cy="35502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CuadroTexto 12"/>
          <p:cNvSpPr txBox="1"/>
          <p:nvPr/>
        </p:nvSpPr>
        <p:spPr>
          <a:xfrm>
            <a:off x="101978" y="2573934"/>
            <a:ext cx="1554481" cy="297517"/>
          </a:xfrm>
          <a:prstGeom prst="rect">
            <a:avLst/>
          </a:prstGeom>
          <a:noFill/>
        </p:spPr>
        <p:txBody>
          <a:bodyPr wrap="square" lIns="36000" rtlCol="0" anchor="ctr" anchorCtr="0">
            <a:spAutoFit/>
          </a:bodyPr>
          <a:lstStyle/>
          <a:p>
            <a:pPr>
              <a:lnSpc>
                <a:spcPts val="800"/>
              </a:lnSpc>
            </a:pPr>
            <a:r>
              <a:rPr lang="es-AR" sz="800" b="1" dirty="0" smtClean="0"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Acribillar: </a:t>
            </a:r>
            <a:r>
              <a:rPr lang="es-AR" sz="800" dirty="0" smtClean="0"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Un ataque despiadado para destrozar y matar (-2PL)</a:t>
            </a:r>
            <a:endParaRPr lang="es-AR" sz="800" dirty="0">
              <a:latin typeface="Nirmala UI Semilight" panose="020B0402040204020203" pitchFamily="34" charset="0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1880443" y="2652869"/>
            <a:ext cx="135612" cy="13561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00" dirty="0" smtClean="0">
                <a:solidFill>
                  <a:schemeClr val="tx1"/>
                </a:solidFill>
              </a:rPr>
              <a:t>G</a:t>
            </a:r>
            <a:endParaRPr lang="es-AR" sz="1000" dirty="0">
              <a:solidFill>
                <a:schemeClr val="tx1"/>
              </a:solidFill>
            </a:endParaRPr>
          </a:p>
        </p:txBody>
      </p:sp>
      <p:grpSp>
        <p:nvGrpSpPr>
          <p:cNvPr id="15" name="Grupo 14"/>
          <p:cNvGrpSpPr/>
          <p:nvPr/>
        </p:nvGrpSpPr>
        <p:grpSpPr>
          <a:xfrm>
            <a:off x="1680152" y="2631406"/>
            <a:ext cx="178538" cy="178538"/>
            <a:chOff x="2668638" y="2558768"/>
            <a:chExt cx="178538" cy="178538"/>
          </a:xfrm>
        </p:grpSpPr>
        <p:sp>
          <p:nvSpPr>
            <p:cNvPr id="16" name="Estrella de 8 puntas 15"/>
            <p:cNvSpPr/>
            <p:nvPr/>
          </p:nvSpPr>
          <p:spPr>
            <a:xfrm>
              <a:off x="2668638" y="2558768"/>
              <a:ext cx="178538" cy="178538"/>
            </a:xfrm>
            <a:prstGeom prst="star8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00"/>
            </a:p>
          </p:txBody>
        </p:sp>
        <p:sp>
          <p:nvSpPr>
            <p:cNvPr id="17" name="Elipse 16"/>
            <p:cNvSpPr/>
            <p:nvPr/>
          </p:nvSpPr>
          <p:spPr>
            <a:xfrm>
              <a:off x="2689007" y="2579276"/>
              <a:ext cx="135612" cy="1356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000" dirty="0" smtClean="0">
                  <a:solidFill>
                    <a:schemeClr val="tx1"/>
                  </a:solidFill>
                </a:rPr>
                <a:t>#</a:t>
              </a:r>
              <a:endParaRPr lang="es-AR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8" name="CuadroTexto 17"/>
          <p:cNvSpPr txBox="1"/>
          <p:nvPr/>
        </p:nvSpPr>
        <p:spPr>
          <a:xfrm>
            <a:off x="1746465" y="516766"/>
            <a:ext cx="359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dirty="0" smtClean="0">
                <a:latin typeface="Bodoni MT" panose="02070603080606020203" pitchFamily="18" charset="0"/>
                <a:cs typeface="Leelawadee" panose="020B0502040204020203" pitchFamily="34" charset="-34"/>
              </a:rPr>
              <a:t>0</a:t>
            </a:r>
            <a:endParaRPr lang="es-AR" sz="1400" dirty="0">
              <a:latin typeface="Bodoni MT" panose="02070603080606020203" pitchFamily="18" charset="0"/>
              <a:cs typeface="Leelawadee" panose="020B0502040204020203" pitchFamily="34" charset="-34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1665894" y="454905"/>
            <a:ext cx="51519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500" b="1" dirty="0" smtClean="0">
                <a:cs typeface="Leelawadee" panose="020B0502040204020203" pitchFamily="34" charset="-34"/>
              </a:rPr>
              <a:t>ARMADURA</a:t>
            </a:r>
            <a:endParaRPr lang="es-AR" sz="500" b="1" dirty="0">
              <a:cs typeface="Leelawadee" panose="020B0502040204020203" pitchFamily="34" charset="-34"/>
            </a:endParaRPr>
          </a:p>
        </p:txBody>
      </p:sp>
      <p:sp>
        <p:nvSpPr>
          <p:cNvPr id="20" name="Elipse 19"/>
          <p:cNvSpPr/>
          <p:nvPr/>
        </p:nvSpPr>
        <p:spPr>
          <a:xfrm>
            <a:off x="103732" y="519443"/>
            <a:ext cx="135612" cy="13561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00" dirty="0" smtClean="0">
                <a:solidFill>
                  <a:schemeClr val="tx1"/>
                </a:solidFill>
              </a:rPr>
              <a:t>#</a:t>
            </a:r>
            <a:endParaRPr lang="es-AR" sz="1000" dirty="0">
              <a:solidFill>
                <a:schemeClr val="tx1"/>
              </a:solidFill>
            </a:endParaRPr>
          </a:p>
        </p:txBody>
      </p:sp>
      <p:sp>
        <p:nvSpPr>
          <p:cNvPr id="22" name="Flecha arriba 21"/>
          <p:cNvSpPr/>
          <p:nvPr/>
        </p:nvSpPr>
        <p:spPr>
          <a:xfrm>
            <a:off x="1437746" y="2722260"/>
            <a:ext cx="103338" cy="90224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48906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" y="0"/>
            <a:ext cx="2158171" cy="324335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2068" y="85647"/>
            <a:ext cx="1696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b="1" dirty="0" smtClean="0">
                <a:latin typeface="Bahnschrift" panose="020B0502040204020203" pitchFamily="34" charset="0"/>
                <a:cs typeface="Leelawadee" panose="020B0502040204020203" pitchFamily="34" charset="-34"/>
              </a:rPr>
              <a:t>Trasgo Carroñero</a:t>
            </a:r>
            <a:endParaRPr lang="es-AR" sz="1400" b="1" dirty="0">
              <a:latin typeface="Bahnschrift" panose="020B0502040204020203" pitchFamily="34" charset="0"/>
              <a:cs typeface="Leelawadee" panose="020B0502040204020203" pitchFamily="34" charset="-34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731890" y="39291"/>
            <a:ext cx="357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b="1" dirty="0" smtClean="0">
                <a:latin typeface="Algerian" panose="04020705040A02060702" pitchFamily="82" charset="0"/>
                <a:cs typeface="Leelawadee" panose="020B0502040204020203" pitchFamily="34" charset="-34"/>
              </a:rPr>
              <a:t>3</a:t>
            </a:r>
            <a:endParaRPr lang="es-AR" sz="2000" b="1" dirty="0">
              <a:latin typeface="Algerian" panose="04020705040A02060702" pitchFamily="82" charset="0"/>
              <a:cs typeface="Leelawadee" panose="020B0502040204020203" pitchFamily="34" charset="-34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01980" y="2114206"/>
            <a:ext cx="1950720" cy="35502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CuadroTexto 7"/>
          <p:cNvSpPr txBox="1"/>
          <p:nvPr/>
        </p:nvSpPr>
        <p:spPr>
          <a:xfrm>
            <a:off x="101979" y="2144805"/>
            <a:ext cx="1422188" cy="297517"/>
          </a:xfrm>
          <a:prstGeom prst="rect">
            <a:avLst/>
          </a:prstGeom>
          <a:noFill/>
        </p:spPr>
        <p:txBody>
          <a:bodyPr wrap="square" lIns="36000" rtlCol="0" anchor="ctr" anchorCtr="0">
            <a:spAutoFit/>
          </a:bodyPr>
          <a:lstStyle/>
          <a:p>
            <a:pPr>
              <a:lnSpc>
                <a:spcPts val="800"/>
              </a:lnSpc>
            </a:pPr>
            <a:r>
              <a:rPr lang="es-AR" sz="800" b="1" dirty="0" smtClean="0"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Ataque Arrebatado: </a:t>
            </a:r>
            <a:r>
              <a:rPr lang="es-AR" sz="800" dirty="0" smtClean="0"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Violento ataque directo (-2PL)</a:t>
            </a:r>
            <a:endParaRPr lang="es-AR" sz="800" dirty="0">
              <a:latin typeface="Nirmala UI Semilight" panose="020B0402040204020203" pitchFamily="34" charset="0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1884507" y="2223740"/>
            <a:ext cx="135612" cy="13561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00" dirty="0" smtClean="0">
                <a:solidFill>
                  <a:schemeClr val="tx1"/>
                </a:solidFill>
              </a:rPr>
              <a:t>G</a:t>
            </a:r>
            <a:endParaRPr lang="es-AR" sz="1000" dirty="0">
              <a:solidFill>
                <a:schemeClr val="tx1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101980" y="2540927"/>
            <a:ext cx="1950720" cy="500173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CuadroTexto 12"/>
          <p:cNvSpPr txBox="1"/>
          <p:nvPr/>
        </p:nvSpPr>
        <p:spPr>
          <a:xfrm>
            <a:off x="101978" y="2544494"/>
            <a:ext cx="1554481" cy="502702"/>
          </a:xfrm>
          <a:prstGeom prst="rect">
            <a:avLst/>
          </a:prstGeom>
          <a:noFill/>
        </p:spPr>
        <p:txBody>
          <a:bodyPr wrap="square" lIns="36000" rtlCol="0" anchor="ctr" anchorCtr="0">
            <a:spAutoFit/>
          </a:bodyPr>
          <a:lstStyle/>
          <a:p>
            <a:pPr>
              <a:lnSpc>
                <a:spcPts val="800"/>
              </a:lnSpc>
            </a:pPr>
            <a:r>
              <a:rPr lang="es-AR" sz="800" b="1" dirty="0" smtClean="0"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Desesperación: </a:t>
            </a:r>
            <a:r>
              <a:rPr lang="es-AR" sz="800" dirty="0" smtClean="0"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La locura se apodera de la criatura, daña 3 enemigos (-1PL) y pierde el mismo (-1PL)</a:t>
            </a:r>
            <a:endParaRPr lang="es-AR" sz="800" dirty="0">
              <a:latin typeface="Nirmala UI Semilight" panose="020B0402040204020203" pitchFamily="34" charset="0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1880443" y="2719925"/>
            <a:ext cx="135612" cy="13561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00" dirty="0" smtClean="0">
                <a:solidFill>
                  <a:schemeClr val="tx1"/>
                </a:solidFill>
              </a:rPr>
              <a:t>G</a:t>
            </a:r>
            <a:endParaRPr lang="es-AR" sz="1000" dirty="0">
              <a:solidFill>
                <a:schemeClr val="tx1"/>
              </a:solidFill>
            </a:endParaRPr>
          </a:p>
        </p:txBody>
      </p:sp>
      <p:grpSp>
        <p:nvGrpSpPr>
          <p:cNvPr id="15" name="Grupo 14"/>
          <p:cNvGrpSpPr/>
          <p:nvPr/>
        </p:nvGrpSpPr>
        <p:grpSpPr>
          <a:xfrm>
            <a:off x="1680152" y="2698462"/>
            <a:ext cx="178538" cy="178538"/>
            <a:chOff x="2668638" y="2558768"/>
            <a:chExt cx="178538" cy="178538"/>
          </a:xfrm>
        </p:grpSpPr>
        <p:sp>
          <p:nvSpPr>
            <p:cNvPr id="16" name="Estrella de 8 puntas 15"/>
            <p:cNvSpPr/>
            <p:nvPr/>
          </p:nvSpPr>
          <p:spPr>
            <a:xfrm>
              <a:off x="2668638" y="2558768"/>
              <a:ext cx="178538" cy="178538"/>
            </a:xfrm>
            <a:prstGeom prst="star8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00"/>
            </a:p>
          </p:txBody>
        </p:sp>
        <p:sp>
          <p:nvSpPr>
            <p:cNvPr id="17" name="Elipse 16"/>
            <p:cNvSpPr/>
            <p:nvPr/>
          </p:nvSpPr>
          <p:spPr>
            <a:xfrm>
              <a:off x="2689007" y="2579276"/>
              <a:ext cx="135612" cy="1356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000" dirty="0" smtClean="0">
                  <a:solidFill>
                    <a:schemeClr val="tx1"/>
                  </a:solidFill>
                </a:rPr>
                <a:t>#</a:t>
              </a:r>
              <a:endParaRPr lang="es-AR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8" name="CuadroTexto 17"/>
          <p:cNvSpPr txBox="1"/>
          <p:nvPr/>
        </p:nvSpPr>
        <p:spPr>
          <a:xfrm>
            <a:off x="1746465" y="516766"/>
            <a:ext cx="359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dirty="0" smtClean="0">
                <a:latin typeface="Bodoni MT" panose="02070603080606020203" pitchFamily="18" charset="0"/>
                <a:cs typeface="Leelawadee" panose="020B0502040204020203" pitchFamily="34" charset="-34"/>
              </a:rPr>
              <a:t>0</a:t>
            </a:r>
            <a:endParaRPr lang="es-AR" sz="1400" dirty="0">
              <a:latin typeface="Bodoni MT" panose="02070603080606020203" pitchFamily="18" charset="0"/>
              <a:cs typeface="Leelawadee" panose="020B0502040204020203" pitchFamily="34" charset="-34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1665894" y="454905"/>
            <a:ext cx="51519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500" b="1" dirty="0" smtClean="0">
                <a:cs typeface="Leelawadee" panose="020B0502040204020203" pitchFamily="34" charset="-34"/>
              </a:rPr>
              <a:t>ARMADURA</a:t>
            </a:r>
            <a:endParaRPr lang="es-AR" sz="500" b="1" dirty="0">
              <a:cs typeface="Leelawadee" panose="020B0502040204020203" pitchFamily="34" charset="-34"/>
            </a:endParaRPr>
          </a:p>
        </p:txBody>
      </p:sp>
      <p:sp>
        <p:nvSpPr>
          <p:cNvPr id="20" name="Elipse 19"/>
          <p:cNvSpPr/>
          <p:nvPr/>
        </p:nvSpPr>
        <p:spPr>
          <a:xfrm>
            <a:off x="103732" y="519443"/>
            <a:ext cx="135612" cy="13561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00" dirty="0" smtClean="0">
                <a:solidFill>
                  <a:schemeClr val="tx1"/>
                </a:solidFill>
              </a:rPr>
              <a:t>#</a:t>
            </a:r>
            <a:endParaRPr lang="es-AR" sz="1000" dirty="0">
              <a:solidFill>
                <a:schemeClr val="tx1"/>
              </a:solidFill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 cstate="print">
            <a:biLevel thresh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03" y="624182"/>
            <a:ext cx="1334656" cy="1179464"/>
          </a:xfrm>
          <a:prstGeom prst="rect">
            <a:avLst/>
          </a:prstGeom>
        </p:spPr>
      </p:pic>
      <p:grpSp>
        <p:nvGrpSpPr>
          <p:cNvPr id="22" name="Grupo 21"/>
          <p:cNvGrpSpPr/>
          <p:nvPr/>
        </p:nvGrpSpPr>
        <p:grpSpPr>
          <a:xfrm>
            <a:off x="1679957" y="2202277"/>
            <a:ext cx="178538" cy="178538"/>
            <a:chOff x="2668638" y="2558768"/>
            <a:chExt cx="178538" cy="178538"/>
          </a:xfrm>
        </p:grpSpPr>
        <p:sp>
          <p:nvSpPr>
            <p:cNvPr id="23" name="Estrella de 8 puntas 22"/>
            <p:cNvSpPr/>
            <p:nvPr/>
          </p:nvSpPr>
          <p:spPr>
            <a:xfrm>
              <a:off x="2668638" y="2558768"/>
              <a:ext cx="178538" cy="178538"/>
            </a:xfrm>
            <a:prstGeom prst="star8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00"/>
            </a:p>
          </p:txBody>
        </p:sp>
        <p:sp>
          <p:nvSpPr>
            <p:cNvPr id="24" name="Elipse 23"/>
            <p:cNvSpPr/>
            <p:nvPr/>
          </p:nvSpPr>
          <p:spPr>
            <a:xfrm>
              <a:off x="2689007" y="2579276"/>
              <a:ext cx="135612" cy="1356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000" dirty="0" smtClean="0">
                  <a:solidFill>
                    <a:schemeClr val="tx1"/>
                  </a:solidFill>
                </a:rPr>
                <a:t>#</a:t>
              </a:r>
              <a:endParaRPr lang="es-AR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Flecha arriba 24"/>
          <p:cNvSpPr/>
          <p:nvPr/>
        </p:nvSpPr>
        <p:spPr>
          <a:xfrm>
            <a:off x="725248" y="2908812"/>
            <a:ext cx="103338" cy="90224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1861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05" y="721454"/>
            <a:ext cx="1772730" cy="123679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7" y="0"/>
            <a:ext cx="2158171" cy="324335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2068" y="85647"/>
            <a:ext cx="1696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b="1" dirty="0" smtClean="0">
                <a:latin typeface="Bahnschrift" panose="020B0502040204020203" pitchFamily="34" charset="0"/>
                <a:cs typeface="Leelawadee" panose="020B0502040204020203" pitchFamily="34" charset="-34"/>
              </a:rPr>
              <a:t>Orco Salvaje</a:t>
            </a:r>
            <a:endParaRPr lang="es-AR" sz="1400" b="1" dirty="0">
              <a:latin typeface="Bahnschrift" panose="020B0502040204020203" pitchFamily="34" charset="0"/>
              <a:cs typeface="Leelawadee" panose="020B0502040204020203" pitchFamily="34" charset="-34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731890" y="39291"/>
            <a:ext cx="357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b="1" dirty="0" smtClean="0">
                <a:latin typeface="Algerian" panose="04020705040A02060702" pitchFamily="82" charset="0"/>
                <a:cs typeface="Leelawadee" panose="020B0502040204020203" pitchFamily="34" charset="-34"/>
              </a:rPr>
              <a:t>3</a:t>
            </a:r>
            <a:endParaRPr lang="es-AR" sz="2000" b="1" dirty="0">
              <a:latin typeface="Algerian" panose="04020705040A02060702" pitchFamily="82" charset="0"/>
              <a:cs typeface="Leelawadee" panose="020B0502040204020203" pitchFamily="34" charset="-34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01980" y="2114206"/>
            <a:ext cx="1950720" cy="35502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CuadroTexto 7"/>
          <p:cNvSpPr txBox="1"/>
          <p:nvPr/>
        </p:nvSpPr>
        <p:spPr>
          <a:xfrm>
            <a:off x="101979" y="2144805"/>
            <a:ext cx="1422188" cy="297517"/>
          </a:xfrm>
          <a:prstGeom prst="rect">
            <a:avLst/>
          </a:prstGeom>
          <a:noFill/>
        </p:spPr>
        <p:txBody>
          <a:bodyPr wrap="square" lIns="36000" rtlCol="0" anchor="ctr" anchorCtr="0">
            <a:spAutoFit/>
          </a:bodyPr>
          <a:lstStyle/>
          <a:p>
            <a:pPr>
              <a:lnSpc>
                <a:spcPts val="800"/>
              </a:lnSpc>
            </a:pPr>
            <a:r>
              <a:rPr lang="es-AR" sz="800" b="1" dirty="0" smtClean="0"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Hacha: </a:t>
            </a:r>
            <a:r>
              <a:rPr lang="es-AR" sz="800" dirty="0" smtClean="0"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Ataque directo con hacha de guerra (-1PL)</a:t>
            </a:r>
            <a:endParaRPr lang="es-AR" sz="800" dirty="0">
              <a:latin typeface="Nirmala UI Semilight" panose="020B0402040204020203" pitchFamily="34" charset="0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1860123" y="2223740"/>
            <a:ext cx="135612" cy="13561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00" dirty="0" smtClean="0">
                <a:solidFill>
                  <a:schemeClr val="tx1"/>
                </a:solidFill>
              </a:rPr>
              <a:t>G</a:t>
            </a:r>
            <a:endParaRPr lang="es-AR" sz="1000" dirty="0">
              <a:solidFill>
                <a:schemeClr val="tx1"/>
              </a:solidFill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1701954" y="2223740"/>
            <a:ext cx="135612" cy="13561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00" dirty="0" smtClean="0">
                <a:solidFill>
                  <a:schemeClr val="tx1"/>
                </a:solidFill>
              </a:rPr>
              <a:t>#</a:t>
            </a:r>
            <a:endParaRPr lang="es-AR" sz="1000" dirty="0">
              <a:solidFill>
                <a:schemeClr val="tx1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101980" y="2543335"/>
            <a:ext cx="1950720" cy="35502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CuadroTexto 12"/>
          <p:cNvSpPr txBox="1"/>
          <p:nvPr/>
        </p:nvSpPr>
        <p:spPr>
          <a:xfrm>
            <a:off x="101978" y="2573934"/>
            <a:ext cx="1554481" cy="297517"/>
          </a:xfrm>
          <a:prstGeom prst="rect">
            <a:avLst/>
          </a:prstGeom>
          <a:noFill/>
        </p:spPr>
        <p:txBody>
          <a:bodyPr wrap="square" lIns="36000" rtlCol="0" anchor="ctr" anchorCtr="0">
            <a:spAutoFit/>
          </a:bodyPr>
          <a:lstStyle/>
          <a:p>
            <a:pPr>
              <a:lnSpc>
                <a:spcPts val="800"/>
              </a:lnSpc>
            </a:pPr>
            <a:r>
              <a:rPr lang="es-AR" sz="800" b="1" dirty="0" smtClean="0"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Acribillar: </a:t>
            </a:r>
            <a:r>
              <a:rPr lang="es-AR" sz="800" dirty="0" smtClean="0"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Un ataque despiadado para destrozar y matar (-2PL)</a:t>
            </a:r>
            <a:endParaRPr lang="es-AR" sz="800" dirty="0">
              <a:latin typeface="Nirmala UI Semilight" panose="020B0402040204020203" pitchFamily="34" charset="0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14" name="Elipse 13"/>
          <p:cNvSpPr/>
          <p:nvPr/>
        </p:nvSpPr>
        <p:spPr>
          <a:xfrm>
            <a:off x="1880443" y="2652869"/>
            <a:ext cx="135612" cy="13561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00" dirty="0" smtClean="0">
                <a:solidFill>
                  <a:schemeClr val="tx1"/>
                </a:solidFill>
              </a:rPr>
              <a:t>G</a:t>
            </a:r>
            <a:endParaRPr lang="es-AR" sz="1000" dirty="0">
              <a:solidFill>
                <a:schemeClr val="tx1"/>
              </a:solidFill>
            </a:endParaRPr>
          </a:p>
        </p:txBody>
      </p:sp>
      <p:grpSp>
        <p:nvGrpSpPr>
          <p:cNvPr id="15" name="Grupo 14"/>
          <p:cNvGrpSpPr/>
          <p:nvPr/>
        </p:nvGrpSpPr>
        <p:grpSpPr>
          <a:xfrm>
            <a:off x="1680152" y="2631406"/>
            <a:ext cx="178538" cy="178538"/>
            <a:chOff x="2668638" y="2558768"/>
            <a:chExt cx="178538" cy="178538"/>
          </a:xfrm>
        </p:grpSpPr>
        <p:sp>
          <p:nvSpPr>
            <p:cNvPr id="16" name="Estrella de 8 puntas 15"/>
            <p:cNvSpPr/>
            <p:nvPr/>
          </p:nvSpPr>
          <p:spPr>
            <a:xfrm>
              <a:off x="2668638" y="2558768"/>
              <a:ext cx="178538" cy="178538"/>
            </a:xfrm>
            <a:prstGeom prst="star8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00"/>
            </a:p>
          </p:txBody>
        </p:sp>
        <p:sp>
          <p:nvSpPr>
            <p:cNvPr id="17" name="Elipse 16"/>
            <p:cNvSpPr/>
            <p:nvPr/>
          </p:nvSpPr>
          <p:spPr>
            <a:xfrm>
              <a:off x="2689007" y="2579276"/>
              <a:ext cx="135612" cy="1356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000" dirty="0" smtClean="0">
                  <a:solidFill>
                    <a:schemeClr val="tx1"/>
                  </a:solidFill>
                </a:rPr>
                <a:t>#</a:t>
              </a:r>
              <a:endParaRPr lang="es-AR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8" name="CuadroTexto 17"/>
          <p:cNvSpPr txBox="1"/>
          <p:nvPr/>
        </p:nvSpPr>
        <p:spPr>
          <a:xfrm>
            <a:off x="1746465" y="516766"/>
            <a:ext cx="359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dirty="0" smtClean="0">
                <a:latin typeface="Bodoni MT" panose="02070603080606020203" pitchFamily="18" charset="0"/>
                <a:cs typeface="Leelawadee" panose="020B0502040204020203" pitchFamily="34" charset="-34"/>
              </a:rPr>
              <a:t>0</a:t>
            </a:r>
            <a:endParaRPr lang="es-AR" sz="1400" dirty="0">
              <a:latin typeface="Bodoni MT" panose="02070603080606020203" pitchFamily="18" charset="0"/>
              <a:cs typeface="Leelawadee" panose="020B0502040204020203" pitchFamily="34" charset="-34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1665894" y="454905"/>
            <a:ext cx="51519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500" b="1" dirty="0" smtClean="0">
                <a:cs typeface="Leelawadee" panose="020B0502040204020203" pitchFamily="34" charset="-34"/>
              </a:rPr>
              <a:t>ARMADURA</a:t>
            </a:r>
            <a:endParaRPr lang="es-AR" sz="500" b="1" dirty="0">
              <a:cs typeface="Leelawadee" panose="020B0502040204020203" pitchFamily="34" charset="-34"/>
            </a:endParaRPr>
          </a:p>
        </p:txBody>
      </p:sp>
      <p:sp>
        <p:nvSpPr>
          <p:cNvPr id="20" name="Elipse 19"/>
          <p:cNvSpPr/>
          <p:nvPr/>
        </p:nvSpPr>
        <p:spPr>
          <a:xfrm>
            <a:off x="103732" y="519443"/>
            <a:ext cx="135612" cy="13561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00" dirty="0" smtClean="0">
                <a:solidFill>
                  <a:schemeClr val="tx1"/>
                </a:solidFill>
              </a:rPr>
              <a:t>#</a:t>
            </a:r>
            <a:endParaRPr lang="es-AR" sz="1000" dirty="0">
              <a:solidFill>
                <a:schemeClr val="tx1"/>
              </a:solidFill>
            </a:endParaRPr>
          </a:p>
        </p:txBody>
      </p:sp>
      <p:sp>
        <p:nvSpPr>
          <p:cNvPr id="21" name="Flecha arriba 20"/>
          <p:cNvSpPr/>
          <p:nvPr/>
        </p:nvSpPr>
        <p:spPr>
          <a:xfrm>
            <a:off x="1434636" y="2719720"/>
            <a:ext cx="103338" cy="90224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9612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" y="0"/>
            <a:ext cx="2158171" cy="324335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2068" y="85647"/>
            <a:ext cx="1696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b="1" dirty="0" smtClean="0">
                <a:latin typeface="Bahnschrift" panose="020B0502040204020203" pitchFamily="34" charset="0"/>
                <a:cs typeface="Leelawadee" panose="020B0502040204020203" pitchFamily="34" charset="-34"/>
              </a:rPr>
              <a:t>Orco Arquero</a:t>
            </a:r>
            <a:endParaRPr lang="es-AR" sz="1400" b="1" dirty="0">
              <a:latin typeface="Bahnschrift" panose="020B0502040204020203" pitchFamily="34" charset="0"/>
              <a:cs typeface="Leelawadee" panose="020B0502040204020203" pitchFamily="34" charset="-34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731890" y="39291"/>
            <a:ext cx="357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b="1" dirty="0" smtClean="0">
                <a:latin typeface="Algerian" panose="04020705040A02060702" pitchFamily="82" charset="0"/>
                <a:cs typeface="Leelawadee" panose="020B0502040204020203" pitchFamily="34" charset="-34"/>
              </a:rPr>
              <a:t>3</a:t>
            </a:r>
            <a:endParaRPr lang="es-AR" sz="2000" b="1" dirty="0">
              <a:latin typeface="Algerian" panose="04020705040A02060702" pitchFamily="82" charset="0"/>
              <a:cs typeface="Leelawadee" panose="020B0502040204020203" pitchFamily="34" charset="-34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01980" y="2544510"/>
            <a:ext cx="1950720" cy="35502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CuadroTexto 7"/>
          <p:cNvSpPr txBox="1"/>
          <p:nvPr/>
        </p:nvSpPr>
        <p:spPr>
          <a:xfrm>
            <a:off x="101979" y="2575109"/>
            <a:ext cx="1422188" cy="297517"/>
          </a:xfrm>
          <a:prstGeom prst="rect">
            <a:avLst/>
          </a:prstGeom>
          <a:noFill/>
        </p:spPr>
        <p:txBody>
          <a:bodyPr wrap="square" lIns="36000" rtlCol="0" anchor="ctr" anchorCtr="0">
            <a:spAutoFit/>
          </a:bodyPr>
          <a:lstStyle/>
          <a:p>
            <a:pPr>
              <a:lnSpc>
                <a:spcPts val="800"/>
              </a:lnSpc>
            </a:pPr>
            <a:r>
              <a:rPr lang="es-AR" sz="800" b="1" dirty="0" smtClean="0"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Arco y Flecha: </a:t>
            </a:r>
            <a:r>
              <a:rPr lang="es-AR" sz="800" dirty="0" smtClean="0"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Ataque de arco y flecha rudimentario (-1PL)</a:t>
            </a:r>
            <a:endParaRPr lang="es-AR" sz="800" dirty="0">
              <a:latin typeface="Nirmala UI Semilight" panose="020B0402040204020203" pitchFamily="34" charset="0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1860123" y="2654044"/>
            <a:ext cx="135612" cy="13561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00" dirty="0" smtClean="0">
                <a:solidFill>
                  <a:schemeClr val="tx1"/>
                </a:solidFill>
              </a:rPr>
              <a:t>G</a:t>
            </a:r>
            <a:endParaRPr lang="es-AR" sz="1000" dirty="0">
              <a:solidFill>
                <a:schemeClr val="tx1"/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1746465" y="516766"/>
            <a:ext cx="359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dirty="0" smtClean="0">
                <a:latin typeface="Bodoni MT" panose="02070603080606020203" pitchFamily="18" charset="0"/>
                <a:cs typeface="Leelawadee" panose="020B0502040204020203" pitchFamily="34" charset="-34"/>
              </a:rPr>
              <a:t>0</a:t>
            </a:r>
            <a:endParaRPr lang="es-AR" sz="1400" dirty="0">
              <a:latin typeface="Bodoni MT" panose="02070603080606020203" pitchFamily="18" charset="0"/>
              <a:cs typeface="Leelawadee" panose="020B0502040204020203" pitchFamily="34" charset="-34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1665894" y="454905"/>
            <a:ext cx="51519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500" b="1" dirty="0" smtClean="0">
                <a:cs typeface="Leelawadee" panose="020B0502040204020203" pitchFamily="34" charset="-34"/>
              </a:rPr>
              <a:t>ARMADURA</a:t>
            </a:r>
            <a:endParaRPr lang="es-AR" sz="500" b="1" dirty="0">
              <a:cs typeface="Leelawadee" panose="020B0502040204020203" pitchFamily="34" charset="-34"/>
            </a:endParaRPr>
          </a:p>
        </p:txBody>
      </p:sp>
      <p:sp>
        <p:nvSpPr>
          <p:cNvPr id="20" name="Elipse 19"/>
          <p:cNvSpPr/>
          <p:nvPr/>
        </p:nvSpPr>
        <p:spPr>
          <a:xfrm>
            <a:off x="103732" y="519443"/>
            <a:ext cx="135612" cy="13561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00" dirty="0" smtClean="0">
                <a:solidFill>
                  <a:schemeClr val="tx1"/>
                </a:solidFill>
              </a:rPr>
              <a:t>G</a:t>
            </a:r>
            <a:endParaRPr lang="es-AR" sz="1000" dirty="0">
              <a:solidFill>
                <a:schemeClr val="tx1"/>
              </a:solidFill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0778"/>
          <a:stretch/>
        </p:blipFill>
        <p:spPr>
          <a:xfrm>
            <a:off x="254428" y="665589"/>
            <a:ext cx="1451752" cy="1076715"/>
          </a:xfrm>
          <a:prstGeom prst="rect">
            <a:avLst/>
          </a:prstGeom>
        </p:spPr>
      </p:pic>
      <p:grpSp>
        <p:nvGrpSpPr>
          <p:cNvPr id="22" name="Grupo 21"/>
          <p:cNvGrpSpPr/>
          <p:nvPr/>
        </p:nvGrpSpPr>
        <p:grpSpPr>
          <a:xfrm>
            <a:off x="1656459" y="2631117"/>
            <a:ext cx="178538" cy="178538"/>
            <a:chOff x="2668638" y="2558768"/>
            <a:chExt cx="178538" cy="178538"/>
          </a:xfrm>
        </p:grpSpPr>
        <p:sp>
          <p:nvSpPr>
            <p:cNvPr id="23" name="Estrella de 8 puntas 22"/>
            <p:cNvSpPr/>
            <p:nvPr/>
          </p:nvSpPr>
          <p:spPr>
            <a:xfrm>
              <a:off x="2668638" y="2558768"/>
              <a:ext cx="178538" cy="178538"/>
            </a:xfrm>
            <a:prstGeom prst="star8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00"/>
            </a:p>
          </p:txBody>
        </p:sp>
        <p:sp>
          <p:nvSpPr>
            <p:cNvPr id="24" name="Elipse 23"/>
            <p:cNvSpPr/>
            <p:nvPr/>
          </p:nvSpPr>
          <p:spPr>
            <a:xfrm>
              <a:off x="2689007" y="2579276"/>
              <a:ext cx="135612" cy="1356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000" dirty="0" smtClean="0">
                  <a:solidFill>
                    <a:schemeClr val="tx1"/>
                  </a:solidFill>
                </a:rPr>
                <a:t>#</a:t>
              </a:r>
              <a:endParaRPr lang="es-AR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Cheurón 24"/>
          <p:cNvSpPr/>
          <p:nvPr/>
        </p:nvSpPr>
        <p:spPr>
          <a:xfrm>
            <a:off x="1374698" y="2733559"/>
            <a:ext cx="101340" cy="88609"/>
          </a:xfrm>
          <a:prstGeom prst="chevron">
            <a:avLst>
              <a:gd name="adj" fmla="val 67404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101980" y="2113023"/>
            <a:ext cx="1950720" cy="35502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6" name="CuadroTexto 25"/>
          <p:cNvSpPr txBox="1"/>
          <p:nvPr/>
        </p:nvSpPr>
        <p:spPr>
          <a:xfrm>
            <a:off x="101978" y="2143622"/>
            <a:ext cx="1554481" cy="297517"/>
          </a:xfrm>
          <a:prstGeom prst="rect">
            <a:avLst/>
          </a:prstGeom>
          <a:noFill/>
        </p:spPr>
        <p:txBody>
          <a:bodyPr wrap="square" lIns="36000" rtlCol="0" anchor="ctr" anchorCtr="0">
            <a:spAutoFit/>
          </a:bodyPr>
          <a:lstStyle/>
          <a:p>
            <a:pPr>
              <a:lnSpc>
                <a:spcPts val="800"/>
              </a:lnSpc>
            </a:pPr>
            <a:r>
              <a:rPr lang="es-AR" sz="800" b="1" dirty="0" smtClean="0"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Cuchillada: </a:t>
            </a:r>
            <a:r>
              <a:rPr lang="es-AR" sz="800" dirty="0" smtClean="0"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Un ataque directo con una cuchilla (-1PL)</a:t>
            </a:r>
            <a:endParaRPr lang="es-AR" sz="800" dirty="0">
              <a:latin typeface="Nirmala UI Semilight" panose="020B0402040204020203" pitchFamily="34" charset="0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28" name="Elipse 27"/>
          <p:cNvSpPr/>
          <p:nvPr/>
        </p:nvSpPr>
        <p:spPr>
          <a:xfrm>
            <a:off x="1873719" y="2222557"/>
            <a:ext cx="135612" cy="13561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00" dirty="0" smtClean="0">
                <a:solidFill>
                  <a:schemeClr val="tx1"/>
                </a:solidFill>
              </a:rPr>
              <a:t>G</a:t>
            </a:r>
            <a:endParaRPr lang="es-AR" sz="1000" dirty="0">
              <a:solidFill>
                <a:schemeClr val="tx1"/>
              </a:solidFill>
            </a:endParaRPr>
          </a:p>
        </p:txBody>
      </p:sp>
      <p:sp>
        <p:nvSpPr>
          <p:cNvPr id="29" name="Elipse 28"/>
          <p:cNvSpPr/>
          <p:nvPr/>
        </p:nvSpPr>
        <p:spPr>
          <a:xfrm>
            <a:off x="1699385" y="2222557"/>
            <a:ext cx="135612" cy="13561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00" dirty="0" smtClean="0">
                <a:solidFill>
                  <a:schemeClr val="tx1"/>
                </a:solidFill>
              </a:rPr>
              <a:t>#</a:t>
            </a:r>
            <a:endParaRPr lang="es-A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741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" y="0"/>
            <a:ext cx="2158171" cy="324335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2068" y="85647"/>
            <a:ext cx="1696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400" b="1" dirty="0" err="1" smtClean="0">
                <a:latin typeface="Bahnschrift" panose="020B0502040204020203" pitchFamily="34" charset="0"/>
                <a:cs typeface="Leelawadee" panose="020B0502040204020203" pitchFamily="34" charset="-34"/>
              </a:rPr>
              <a:t>Huargo</a:t>
            </a:r>
            <a:endParaRPr lang="es-AR" sz="1400" b="1" dirty="0">
              <a:latin typeface="Bahnschrift" panose="020B0502040204020203" pitchFamily="34" charset="0"/>
              <a:cs typeface="Leelawadee" panose="020B0502040204020203" pitchFamily="34" charset="-34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1731890" y="39291"/>
            <a:ext cx="3575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000" b="1" dirty="0" smtClean="0">
                <a:latin typeface="Algerian" panose="04020705040A02060702" pitchFamily="82" charset="0"/>
                <a:cs typeface="Leelawadee" panose="020B0502040204020203" pitchFamily="34" charset="-34"/>
              </a:rPr>
              <a:t>3</a:t>
            </a:r>
            <a:endParaRPr lang="es-AR" sz="2000" b="1" dirty="0">
              <a:latin typeface="Algerian" panose="04020705040A02060702" pitchFamily="82" charset="0"/>
              <a:cs typeface="Leelawadee" panose="020B0502040204020203" pitchFamily="34" charset="-34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01980" y="2544510"/>
            <a:ext cx="1950720" cy="43517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CuadroTexto 7"/>
          <p:cNvSpPr txBox="1"/>
          <p:nvPr/>
        </p:nvSpPr>
        <p:spPr>
          <a:xfrm>
            <a:off x="101979" y="2550709"/>
            <a:ext cx="1422188" cy="400110"/>
          </a:xfrm>
          <a:prstGeom prst="rect">
            <a:avLst/>
          </a:prstGeom>
          <a:noFill/>
        </p:spPr>
        <p:txBody>
          <a:bodyPr wrap="square" lIns="36000" rtlCol="0" anchor="ctr" anchorCtr="0">
            <a:spAutoFit/>
          </a:bodyPr>
          <a:lstStyle/>
          <a:p>
            <a:pPr>
              <a:lnSpc>
                <a:spcPts val="800"/>
              </a:lnSpc>
            </a:pPr>
            <a:r>
              <a:rPr lang="es-AR" sz="800" b="1" dirty="0" smtClean="0"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Devorar: </a:t>
            </a:r>
            <a:r>
              <a:rPr lang="es-AR" sz="800" dirty="0" smtClean="0"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Un feroz mordisco que daña (-1PL) y cura al atacante (+1PL)</a:t>
            </a:r>
            <a:endParaRPr lang="es-AR" sz="800" dirty="0">
              <a:latin typeface="Nirmala UI Semilight" panose="020B0402040204020203" pitchFamily="34" charset="0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9" name="Elipse 8"/>
          <p:cNvSpPr/>
          <p:nvPr/>
        </p:nvSpPr>
        <p:spPr>
          <a:xfrm>
            <a:off x="1860123" y="2674216"/>
            <a:ext cx="135612" cy="13561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00" dirty="0" smtClean="0">
                <a:solidFill>
                  <a:schemeClr val="tx1"/>
                </a:solidFill>
              </a:rPr>
              <a:t>G</a:t>
            </a:r>
            <a:endParaRPr lang="es-AR" sz="1000" dirty="0">
              <a:solidFill>
                <a:schemeClr val="tx1"/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1746465" y="516766"/>
            <a:ext cx="359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1400" dirty="0" smtClean="0">
                <a:latin typeface="Bodoni MT" panose="02070603080606020203" pitchFamily="18" charset="0"/>
                <a:cs typeface="Leelawadee" panose="020B0502040204020203" pitchFamily="34" charset="-34"/>
              </a:rPr>
              <a:t>0</a:t>
            </a:r>
            <a:endParaRPr lang="es-AR" sz="1400" dirty="0">
              <a:latin typeface="Bodoni MT" panose="02070603080606020203" pitchFamily="18" charset="0"/>
              <a:cs typeface="Leelawadee" panose="020B0502040204020203" pitchFamily="34" charset="-34"/>
            </a:endParaRPr>
          </a:p>
        </p:txBody>
      </p:sp>
      <p:sp>
        <p:nvSpPr>
          <p:cNvPr id="19" name="CuadroTexto 18"/>
          <p:cNvSpPr txBox="1"/>
          <p:nvPr/>
        </p:nvSpPr>
        <p:spPr>
          <a:xfrm>
            <a:off x="1665894" y="454905"/>
            <a:ext cx="51519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500" b="1" dirty="0" smtClean="0">
                <a:cs typeface="Leelawadee" panose="020B0502040204020203" pitchFamily="34" charset="-34"/>
              </a:rPr>
              <a:t>ARMADURA</a:t>
            </a:r>
            <a:endParaRPr lang="es-AR" sz="500" b="1" dirty="0">
              <a:cs typeface="Leelawadee" panose="020B0502040204020203" pitchFamily="34" charset="-34"/>
            </a:endParaRPr>
          </a:p>
        </p:txBody>
      </p:sp>
      <p:sp>
        <p:nvSpPr>
          <p:cNvPr id="20" name="Elipse 19"/>
          <p:cNvSpPr/>
          <p:nvPr/>
        </p:nvSpPr>
        <p:spPr>
          <a:xfrm>
            <a:off x="103732" y="519443"/>
            <a:ext cx="135612" cy="13561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00" dirty="0" smtClean="0">
                <a:solidFill>
                  <a:schemeClr val="tx1"/>
                </a:solidFill>
              </a:rPr>
              <a:t>G</a:t>
            </a:r>
            <a:endParaRPr lang="es-AR" sz="1000" dirty="0">
              <a:solidFill>
                <a:schemeClr val="tx1"/>
              </a:solidFill>
            </a:endParaRPr>
          </a:p>
        </p:txBody>
      </p:sp>
      <p:grpSp>
        <p:nvGrpSpPr>
          <p:cNvPr id="22" name="Grupo 21"/>
          <p:cNvGrpSpPr/>
          <p:nvPr/>
        </p:nvGrpSpPr>
        <p:grpSpPr>
          <a:xfrm>
            <a:off x="1656459" y="2651289"/>
            <a:ext cx="178538" cy="178538"/>
            <a:chOff x="2668638" y="2558768"/>
            <a:chExt cx="178538" cy="178538"/>
          </a:xfrm>
        </p:grpSpPr>
        <p:sp>
          <p:nvSpPr>
            <p:cNvPr id="23" name="Estrella de 8 puntas 22"/>
            <p:cNvSpPr/>
            <p:nvPr/>
          </p:nvSpPr>
          <p:spPr>
            <a:xfrm>
              <a:off x="2668638" y="2558768"/>
              <a:ext cx="178538" cy="178538"/>
            </a:xfrm>
            <a:prstGeom prst="star8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00"/>
            </a:p>
          </p:txBody>
        </p:sp>
        <p:sp>
          <p:nvSpPr>
            <p:cNvPr id="24" name="Elipse 23"/>
            <p:cNvSpPr/>
            <p:nvPr/>
          </p:nvSpPr>
          <p:spPr>
            <a:xfrm>
              <a:off x="2689007" y="2579276"/>
              <a:ext cx="135612" cy="1356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AR" sz="1000" dirty="0" smtClean="0">
                  <a:solidFill>
                    <a:schemeClr val="tx1"/>
                  </a:solidFill>
                </a:rPr>
                <a:t>#</a:t>
              </a:r>
              <a:endParaRPr lang="es-AR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Cheurón 24"/>
          <p:cNvSpPr/>
          <p:nvPr/>
        </p:nvSpPr>
        <p:spPr>
          <a:xfrm>
            <a:off x="1374698" y="2733559"/>
            <a:ext cx="101340" cy="88609"/>
          </a:xfrm>
          <a:prstGeom prst="chevron">
            <a:avLst>
              <a:gd name="adj" fmla="val 67404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sp>
        <p:nvSpPr>
          <p:cNvPr id="21" name="Rectángulo 20"/>
          <p:cNvSpPr/>
          <p:nvPr/>
        </p:nvSpPr>
        <p:spPr>
          <a:xfrm>
            <a:off x="101980" y="2113023"/>
            <a:ext cx="1950720" cy="35502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6" name="CuadroTexto 25"/>
          <p:cNvSpPr txBox="1"/>
          <p:nvPr/>
        </p:nvSpPr>
        <p:spPr>
          <a:xfrm>
            <a:off x="101978" y="2143622"/>
            <a:ext cx="1554481" cy="297517"/>
          </a:xfrm>
          <a:prstGeom prst="rect">
            <a:avLst/>
          </a:prstGeom>
          <a:noFill/>
        </p:spPr>
        <p:txBody>
          <a:bodyPr wrap="square" lIns="36000" rtlCol="0" anchor="ctr" anchorCtr="0">
            <a:spAutoFit/>
          </a:bodyPr>
          <a:lstStyle/>
          <a:p>
            <a:pPr>
              <a:lnSpc>
                <a:spcPts val="800"/>
              </a:lnSpc>
            </a:pPr>
            <a:r>
              <a:rPr lang="es-AR" sz="800" b="1" dirty="0" smtClean="0"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Garras: </a:t>
            </a:r>
            <a:r>
              <a:rPr lang="es-AR" sz="800" dirty="0" smtClean="0"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</a:rPr>
              <a:t>Ataque directo con garras (-1PL)</a:t>
            </a:r>
            <a:endParaRPr lang="es-AR" sz="800" dirty="0">
              <a:latin typeface="Nirmala UI Semilight" panose="020B0402040204020203" pitchFamily="34" charset="0"/>
              <a:ea typeface="Nirmala UI Semilight" panose="020B0402040204020203" pitchFamily="34" charset="0"/>
              <a:cs typeface="Nirmala UI Semilight" panose="020B0402040204020203" pitchFamily="34" charset="0"/>
            </a:endParaRPr>
          </a:p>
        </p:txBody>
      </p:sp>
      <p:sp>
        <p:nvSpPr>
          <p:cNvPr id="28" name="Elipse 27"/>
          <p:cNvSpPr/>
          <p:nvPr/>
        </p:nvSpPr>
        <p:spPr>
          <a:xfrm>
            <a:off x="1873719" y="2222557"/>
            <a:ext cx="135612" cy="13561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00" dirty="0" smtClean="0">
                <a:solidFill>
                  <a:schemeClr val="tx1"/>
                </a:solidFill>
              </a:rPr>
              <a:t>G</a:t>
            </a:r>
            <a:endParaRPr lang="es-AR" sz="1000" dirty="0">
              <a:solidFill>
                <a:schemeClr val="tx1"/>
              </a:solidFill>
            </a:endParaRPr>
          </a:p>
        </p:txBody>
      </p:sp>
      <p:sp>
        <p:nvSpPr>
          <p:cNvPr id="29" name="Elipse 28"/>
          <p:cNvSpPr/>
          <p:nvPr/>
        </p:nvSpPr>
        <p:spPr>
          <a:xfrm>
            <a:off x="1699385" y="2222557"/>
            <a:ext cx="135612" cy="13561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000" dirty="0" smtClean="0">
                <a:solidFill>
                  <a:schemeClr val="tx1"/>
                </a:solidFill>
              </a:rPr>
              <a:t>#</a:t>
            </a:r>
            <a:endParaRPr lang="es-AR" sz="1000" dirty="0">
              <a:solidFill>
                <a:schemeClr val="tx1"/>
              </a:solidFill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3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-11632" t="10680" r="11632" b="26679"/>
          <a:stretch/>
        </p:blipFill>
        <p:spPr>
          <a:xfrm>
            <a:off x="152598" y="637990"/>
            <a:ext cx="1524230" cy="127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032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336</TotalTime>
  <Words>178</Words>
  <Application>Microsoft Office PowerPoint</Application>
  <PresentationFormat>Personalizado</PresentationFormat>
  <Paragraphs>55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5" baseType="lpstr">
      <vt:lpstr>Algerian</vt:lpstr>
      <vt:lpstr>Arial</vt:lpstr>
      <vt:lpstr>Bahnschrift</vt:lpstr>
      <vt:lpstr>Bodoni MT</vt:lpstr>
      <vt:lpstr>Calibri</vt:lpstr>
      <vt:lpstr>Calibri Light</vt:lpstr>
      <vt:lpstr>Leelawadee</vt:lpstr>
      <vt:lpstr>Nirmala UI Semilight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EES10</dc:creator>
  <cp:lastModifiedBy>Gertrudis</cp:lastModifiedBy>
  <cp:revision>30</cp:revision>
  <dcterms:created xsi:type="dcterms:W3CDTF">2022-04-27T12:16:51Z</dcterms:created>
  <dcterms:modified xsi:type="dcterms:W3CDTF">2022-05-08T14:03:35Z</dcterms:modified>
</cp:coreProperties>
</file>