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47EFA-9A60-4EF7-BC6D-EF3BA2CDE17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B2CF6B-34F5-4374-987B-AE12962DC744}">
      <dgm:prSet phldrT="[Texto]"/>
      <dgm:spPr/>
      <dgm:t>
        <a:bodyPr/>
        <a:lstStyle/>
        <a:p>
          <a:r>
            <a:rPr lang="es-AR" dirty="0" smtClean="0"/>
            <a:t>1ra Etapa</a:t>
          </a:r>
          <a:endParaRPr lang="es-ES" dirty="0"/>
        </a:p>
      </dgm:t>
    </dgm:pt>
    <dgm:pt modelId="{2DE111D9-86FB-4B95-BB05-438CC25E6AE8}" type="parTrans" cxnId="{9AA925EC-2DA9-44FE-B016-6D37D1758C9D}">
      <dgm:prSet/>
      <dgm:spPr/>
      <dgm:t>
        <a:bodyPr/>
        <a:lstStyle/>
        <a:p>
          <a:endParaRPr lang="es-ES"/>
        </a:p>
      </dgm:t>
    </dgm:pt>
    <dgm:pt modelId="{23E00EE7-D785-45EA-A721-FA7E76916E61}" type="sibTrans" cxnId="{9AA925EC-2DA9-44FE-B016-6D37D1758C9D}">
      <dgm:prSet/>
      <dgm:spPr/>
      <dgm:t>
        <a:bodyPr/>
        <a:lstStyle/>
        <a:p>
          <a:endParaRPr lang="es-ES"/>
        </a:p>
      </dgm:t>
    </dgm:pt>
    <dgm:pt modelId="{2932E159-F43E-496D-B439-CB0734474D56}">
      <dgm:prSet phldrT="[Texto]"/>
      <dgm:spPr/>
      <dgm:t>
        <a:bodyPr/>
        <a:lstStyle/>
        <a:p>
          <a:r>
            <a:rPr lang="es-AR" dirty="0" smtClean="0"/>
            <a:t>Limpieza de Datos</a:t>
          </a:r>
          <a:endParaRPr lang="es-ES" dirty="0"/>
        </a:p>
      </dgm:t>
    </dgm:pt>
    <dgm:pt modelId="{36508227-ACD8-46D8-AB36-8C7E03F2FDF4}" type="parTrans" cxnId="{2468E934-B0F5-4888-B6EE-B80D5B7E42FA}">
      <dgm:prSet/>
      <dgm:spPr/>
      <dgm:t>
        <a:bodyPr/>
        <a:lstStyle/>
        <a:p>
          <a:endParaRPr lang="es-ES"/>
        </a:p>
      </dgm:t>
    </dgm:pt>
    <dgm:pt modelId="{529B478B-8F00-4A42-A456-0CAF100FFF17}" type="sibTrans" cxnId="{2468E934-B0F5-4888-B6EE-B80D5B7E42FA}">
      <dgm:prSet/>
      <dgm:spPr/>
      <dgm:t>
        <a:bodyPr/>
        <a:lstStyle/>
        <a:p>
          <a:endParaRPr lang="es-ES"/>
        </a:p>
      </dgm:t>
    </dgm:pt>
    <dgm:pt modelId="{B12BA23D-DC8E-48E6-B652-FB41D0ED42D8}">
      <dgm:prSet phldrT="[Texto]"/>
      <dgm:spPr/>
      <dgm:t>
        <a:bodyPr/>
        <a:lstStyle/>
        <a:p>
          <a:r>
            <a:rPr lang="es-AR" dirty="0" smtClean="0"/>
            <a:t>2da Etapa</a:t>
          </a:r>
          <a:endParaRPr lang="es-ES" dirty="0"/>
        </a:p>
      </dgm:t>
    </dgm:pt>
    <dgm:pt modelId="{E1994E2D-DB6A-4BBE-A3ED-FE7EEBBE9DCC}" type="parTrans" cxnId="{262CAE3A-F4A9-4BE8-A78D-3C60AA7523F1}">
      <dgm:prSet/>
      <dgm:spPr/>
      <dgm:t>
        <a:bodyPr/>
        <a:lstStyle/>
        <a:p>
          <a:endParaRPr lang="es-ES"/>
        </a:p>
      </dgm:t>
    </dgm:pt>
    <dgm:pt modelId="{6D6EF910-AB85-4688-9A9E-69105046D00E}" type="sibTrans" cxnId="{262CAE3A-F4A9-4BE8-A78D-3C60AA7523F1}">
      <dgm:prSet/>
      <dgm:spPr/>
      <dgm:t>
        <a:bodyPr/>
        <a:lstStyle/>
        <a:p>
          <a:endParaRPr lang="es-ES"/>
        </a:p>
      </dgm:t>
    </dgm:pt>
    <dgm:pt modelId="{CC83C62A-5E43-4022-A7DF-82A3CB39B621}">
      <dgm:prSet phldrT="[Texto]"/>
      <dgm:spPr/>
      <dgm:t>
        <a:bodyPr/>
        <a:lstStyle/>
        <a:p>
          <a:r>
            <a:rPr lang="es-AR" dirty="0" smtClean="0"/>
            <a:t>Normalización de barrios (</a:t>
          </a:r>
          <a:r>
            <a:rPr lang="es-AR" dirty="0" err="1" smtClean="0"/>
            <a:t>GeoPandas</a:t>
          </a:r>
          <a:r>
            <a:rPr lang="es-AR" dirty="0" smtClean="0"/>
            <a:t>)</a:t>
          </a:r>
          <a:endParaRPr lang="es-ES" dirty="0"/>
        </a:p>
      </dgm:t>
    </dgm:pt>
    <dgm:pt modelId="{FFC5BC18-32F6-4449-842A-BD028D3D0EF6}" type="parTrans" cxnId="{E6592B8D-824D-4F68-8207-9485C6469986}">
      <dgm:prSet/>
      <dgm:spPr/>
      <dgm:t>
        <a:bodyPr/>
        <a:lstStyle/>
        <a:p>
          <a:endParaRPr lang="es-ES"/>
        </a:p>
      </dgm:t>
    </dgm:pt>
    <dgm:pt modelId="{7CFBC90F-6517-4679-AD3F-B7037FDFADC8}" type="sibTrans" cxnId="{E6592B8D-824D-4F68-8207-9485C6469986}">
      <dgm:prSet/>
      <dgm:spPr/>
      <dgm:t>
        <a:bodyPr/>
        <a:lstStyle/>
        <a:p>
          <a:endParaRPr lang="es-ES"/>
        </a:p>
      </dgm:t>
    </dgm:pt>
    <dgm:pt modelId="{9ADB23B9-74F3-45AE-B98F-241C196EA695}">
      <dgm:prSet phldrT="[Texto]"/>
      <dgm:spPr/>
      <dgm:t>
        <a:bodyPr/>
        <a:lstStyle/>
        <a:p>
          <a:r>
            <a:rPr lang="es-AR" dirty="0" smtClean="0"/>
            <a:t>Selección de barrios a utilizar</a:t>
          </a:r>
          <a:endParaRPr lang="es-ES" dirty="0"/>
        </a:p>
      </dgm:t>
    </dgm:pt>
    <dgm:pt modelId="{E331B45F-4E4B-434D-809B-25D30D424E90}" type="parTrans" cxnId="{B8F7C880-C06E-4827-955E-A64654876AD6}">
      <dgm:prSet/>
      <dgm:spPr/>
      <dgm:t>
        <a:bodyPr/>
        <a:lstStyle/>
        <a:p>
          <a:endParaRPr lang="es-ES"/>
        </a:p>
      </dgm:t>
    </dgm:pt>
    <dgm:pt modelId="{830B80FD-9315-4EF9-9484-81873195E608}" type="sibTrans" cxnId="{B8F7C880-C06E-4827-955E-A64654876AD6}">
      <dgm:prSet/>
      <dgm:spPr/>
      <dgm:t>
        <a:bodyPr/>
        <a:lstStyle/>
        <a:p>
          <a:endParaRPr lang="es-ES"/>
        </a:p>
      </dgm:t>
    </dgm:pt>
    <dgm:pt modelId="{3F2EB502-7960-4593-88DF-D37844FEA1C7}">
      <dgm:prSet phldrT="[Texto]"/>
      <dgm:spPr/>
      <dgm:t>
        <a:bodyPr/>
        <a:lstStyle/>
        <a:p>
          <a:r>
            <a:rPr lang="es-AR" dirty="0" smtClean="0"/>
            <a:t>3ra Etapa</a:t>
          </a:r>
          <a:endParaRPr lang="es-ES" dirty="0"/>
        </a:p>
      </dgm:t>
    </dgm:pt>
    <dgm:pt modelId="{BD096A71-0164-4CF8-8C86-D98C200D21A7}" type="parTrans" cxnId="{9CC8DFED-DB19-405E-A530-E287F0CD3D01}">
      <dgm:prSet/>
      <dgm:spPr/>
      <dgm:t>
        <a:bodyPr/>
        <a:lstStyle/>
        <a:p>
          <a:endParaRPr lang="es-ES"/>
        </a:p>
      </dgm:t>
    </dgm:pt>
    <dgm:pt modelId="{69BFC87A-7D6B-4435-90E9-29550A1EFE0A}" type="sibTrans" cxnId="{9CC8DFED-DB19-405E-A530-E287F0CD3D01}">
      <dgm:prSet/>
      <dgm:spPr/>
      <dgm:t>
        <a:bodyPr/>
        <a:lstStyle/>
        <a:p>
          <a:endParaRPr lang="es-ES"/>
        </a:p>
      </dgm:t>
    </dgm:pt>
    <dgm:pt modelId="{EBBBDCC9-B96A-4757-9D74-5E0E73F684C2}">
      <dgm:prSet phldrT="[Texto]"/>
      <dgm:spPr/>
      <dgm:t>
        <a:bodyPr/>
        <a:lstStyle/>
        <a:p>
          <a:r>
            <a:rPr lang="es-AR" dirty="0" smtClean="0"/>
            <a:t>Elección del modelo predictivo</a:t>
          </a:r>
          <a:endParaRPr lang="es-ES" dirty="0"/>
        </a:p>
      </dgm:t>
    </dgm:pt>
    <dgm:pt modelId="{2B56A22C-E0C4-449F-AC48-378AE0EF71F1}" type="parTrans" cxnId="{DFB227ED-436D-4E0F-9965-FCAC069A8A5E}">
      <dgm:prSet/>
      <dgm:spPr/>
      <dgm:t>
        <a:bodyPr/>
        <a:lstStyle/>
        <a:p>
          <a:endParaRPr lang="es-ES"/>
        </a:p>
      </dgm:t>
    </dgm:pt>
    <dgm:pt modelId="{74C477FF-8C27-4624-B36B-5DF6D78B2FD2}" type="sibTrans" cxnId="{DFB227ED-436D-4E0F-9965-FCAC069A8A5E}">
      <dgm:prSet/>
      <dgm:spPr/>
      <dgm:t>
        <a:bodyPr/>
        <a:lstStyle/>
        <a:p>
          <a:endParaRPr lang="es-ES"/>
        </a:p>
      </dgm:t>
    </dgm:pt>
    <dgm:pt modelId="{7310D2D3-015B-4FA1-A8EA-4BD84C156686}">
      <dgm:prSet phldrT="[Texto]"/>
      <dgm:spPr/>
      <dgm:t>
        <a:bodyPr/>
        <a:lstStyle/>
        <a:p>
          <a:r>
            <a:rPr lang="es-AR" dirty="0" smtClean="0"/>
            <a:t>Análisis de 100 casos (sobrevaluados o subvaluados</a:t>
          </a:r>
          <a:endParaRPr lang="es-ES" dirty="0"/>
        </a:p>
      </dgm:t>
    </dgm:pt>
    <dgm:pt modelId="{0455D10E-49E5-481E-9006-3E3879AEB183}" type="parTrans" cxnId="{F1B02720-3C0D-4E90-9AAC-0CE92A739F61}">
      <dgm:prSet/>
      <dgm:spPr/>
      <dgm:t>
        <a:bodyPr/>
        <a:lstStyle/>
        <a:p>
          <a:endParaRPr lang="es-ES"/>
        </a:p>
      </dgm:t>
    </dgm:pt>
    <dgm:pt modelId="{41728898-2378-4DE0-97A6-B9E208FB3E74}" type="sibTrans" cxnId="{F1B02720-3C0D-4E90-9AAC-0CE92A739F61}">
      <dgm:prSet/>
      <dgm:spPr/>
      <dgm:t>
        <a:bodyPr/>
        <a:lstStyle/>
        <a:p>
          <a:endParaRPr lang="es-ES"/>
        </a:p>
      </dgm:t>
    </dgm:pt>
    <dgm:pt modelId="{B39DBCDE-8E9B-4A8A-A441-AD62C1E83382}">
      <dgm:prSet phldrT="[Texto]"/>
      <dgm:spPr/>
      <dgm:t>
        <a:bodyPr/>
        <a:lstStyle/>
        <a:p>
          <a:r>
            <a:rPr lang="es-AR" dirty="0" smtClean="0"/>
            <a:t>Análisis descriptivo</a:t>
          </a:r>
          <a:endParaRPr lang="es-ES" dirty="0"/>
        </a:p>
      </dgm:t>
    </dgm:pt>
    <dgm:pt modelId="{7E176F9E-DEDB-4BD3-BDC5-74CB44B551E8}" type="sibTrans" cxnId="{496074DF-DBA1-46DF-9FB3-DE70C8887394}">
      <dgm:prSet/>
      <dgm:spPr/>
      <dgm:t>
        <a:bodyPr/>
        <a:lstStyle/>
        <a:p>
          <a:endParaRPr lang="es-ES"/>
        </a:p>
      </dgm:t>
    </dgm:pt>
    <dgm:pt modelId="{1CB7E13C-579E-4894-A36B-FD27500F9AA2}" type="parTrans" cxnId="{496074DF-DBA1-46DF-9FB3-DE70C8887394}">
      <dgm:prSet/>
      <dgm:spPr/>
      <dgm:t>
        <a:bodyPr/>
        <a:lstStyle/>
        <a:p>
          <a:endParaRPr lang="es-ES"/>
        </a:p>
      </dgm:t>
    </dgm:pt>
    <dgm:pt modelId="{C3058F6A-8B8C-4037-A255-350541D22E4D}" type="pres">
      <dgm:prSet presAssocID="{D4647EFA-9A60-4EF7-BC6D-EF3BA2CDE174}" presName="Name0" presStyleCnt="0">
        <dgm:presLayoutVars>
          <dgm:dir/>
          <dgm:animLvl val="lvl"/>
          <dgm:resizeHandles val="exact"/>
        </dgm:presLayoutVars>
      </dgm:prSet>
      <dgm:spPr/>
    </dgm:pt>
    <dgm:pt modelId="{DF1AD583-159B-4936-8360-E7561C806B5B}" type="pres">
      <dgm:prSet presAssocID="{D4647EFA-9A60-4EF7-BC6D-EF3BA2CDE174}" presName="tSp" presStyleCnt="0"/>
      <dgm:spPr/>
    </dgm:pt>
    <dgm:pt modelId="{1C76FF7A-92B9-40CF-AD5B-25AD65495ECF}" type="pres">
      <dgm:prSet presAssocID="{D4647EFA-9A60-4EF7-BC6D-EF3BA2CDE174}" presName="bSp" presStyleCnt="0"/>
      <dgm:spPr/>
    </dgm:pt>
    <dgm:pt modelId="{ADEE7678-F2CF-46B2-8599-DAB4E1EDCCC3}" type="pres">
      <dgm:prSet presAssocID="{D4647EFA-9A60-4EF7-BC6D-EF3BA2CDE174}" presName="process" presStyleCnt="0"/>
      <dgm:spPr/>
    </dgm:pt>
    <dgm:pt modelId="{A1CC6891-B539-4930-B40D-E6D71E279E41}" type="pres">
      <dgm:prSet presAssocID="{9AB2CF6B-34F5-4374-987B-AE12962DC744}" presName="composite1" presStyleCnt="0"/>
      <dgm:spPr/>
    </dgm:pt>
    <dgm:pt modelId="{AD5B1909-D0DB-4886-B3E0-9640644F43C0}" type="pres">
      <dgm:prSet presAssocID="{9AB2CF6B-34F5-4374-987B-AE12962DC744}" presName="dummyNode1" presStyleLbl="node1" presStyleIdx="0" presStyleCnt="3"/>
      <dgm:spPr/>
    </dgm:pt>
    <dgm:pt modelId="{C4673B9C-291F-4998-8513-6A093A381570}" type="pres">
      <dgm:prSet presAssocID="{9AB2CF6B-34F5-4374-987B-AE12962DC74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3C1C95-5056-4F94-B30B-C665DA36AD03}" type="pres">
      <dgm:prSet presAssocID="{9AB2CF6B-34F5-4374-987B-AE12962DC74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D5B11F-D9BC-430C-86A8-BE224A5B5BE7}" type="pres">
      <dgm:prSet presAssocID="{9AB2CF6B-34F5-4374-987B-AE12962DC74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CF4BCEA-678F-4159-A689-9B6747734147}" type="pres">
      <dgm:prSet presAssocID="{9AB2CF6B-34F5-4374-987B-AE12962DC744}" presName="connSite1" presStyleCnt="0"/>
      <dgm:spPr/>
    </dgm:pt>
    <dgm:pt modelId="{1EAD6DE7-D537-4BD4-880B-4A6219DABE7F}" type="pres">
      <dgm:prSet presAssocID="{23E00EE7-D785-45EA-A721-FA7E76916E61}" presName="Name9" presStyleLbl="sibTrans2D1" presStyleIdx="0" presStyleCnt="2"/>
      <dgm:spPr/>
    </dgm:pt>
    <dgm:pt modelId="{DE06614B-976F-4649-81C9-E556382A191E}" type="pres">
      <dgm:prSet presAssocID="{B12BA23D-DC8E-48E6-B652-FB41D0ED42D8}" presName="composite2" presStyleCnt="0"/>
      <dgm:spPr/>
    </dgm:pt>
    <dgm:pt modelId="{2A79A1E8-070F-43BF-9EDF-EF34B550E5E9}" type="pres">
      <dgm:prSet presAssocID="{B12BA23D-DC8E-48E6-B652-FB41D0ED42D8}" presName="dummyNode2" presStyleLbl="node1" presStyleIdx="0" presStyleCnt="3"/>
      <dgm:spPr/>
    </dgm:pt>
    <dgm:pt modelId="{B631D268-588F-4C37-B5DC-65406624E4F3}" type="pres">
      <dgm:prSet presAssocID="{B12BA23D-DC8E-48E6-B652-FB41D0ED42D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94D205-0403-4659-9106-D95711C82434}" type="pres">
      <dgm:prSet presAssocID="{B12BA23D-DC8E-48E6-B652-FB41D0ED42D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648869-6D74-46A0-9C50-C58AD31DB8FA}" type="pres">
      <dgm:prSet presAssocID="{B12BA23D-DC8E-48E6-B652-FB41D0ED42D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A1673B-1757-4F36-84DD-F51395612863}" type="pres">
      <dgm:prSet presAssocID="{B12BA23D-DC8E-48E6-B652-FB41D0ED42D8}" presName="connSite2" presStyleCnt="0"/>
      <dgm:spPr/>
    </dgm:pt>
    <dgm:pt modelId="{84A33A00-784E-4038-BB48-20B66D7FD434}" type="pres">
      <dgm:prSet presAssocID="{6D6EF910-AB85-4688-9A9E-69105046D00E}" presName="Name18" presStyleLbl="sibTrans2D1" presStyleIdx="1" presStyleCnt="2"/>
      <dgm:spPr/>
    </dgm:pt>
    <dgm:pt modelId="{C5F6E5C6-0656-4710-91AD-50E36965DDBE}" type="pres">
      <dgm:prSet presAssocID="{3F2EB502-7960-4593-88DF-D37844FEA1C7}" presName="composite1" presStyleCnt="0"/>
      <dgm:spPr/>
    </dgm:pt>
    <dgm:pt modelId="{09E0A331-BFDC-42AA-945F-E0E16E34A08B}" type="pres">
      <dgm:prSet presAssocID="{3F2EB502-7960-4593-88DF-D37844FEA1C7}" presName="dummyNode1" presStyleLbl="node1" presStyleIdx="1" presStyleCnt="3"/>
      <dgm:spPr/>
    </dgm:pt>
    <dgm:pt modelId="{C4FD92FB-32AB-4CFC-A8B8-FB7BF1FE63E9}" type="pres">
      <dgm:prSet presAssocID="{3F2EB502-7960-4593-88DF-D37844FEA1C7}" presName="childNode1" presStyleLbl="bgAcc1" presStyleIdx="2" presStyleCnt="3" custLinFactNeighborX="-6034" custLinFactNeighborY="-76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663E0D-60AB-4DCD-97C7-8A2A1BC21A9F}" type="pres">
      <dgm:prSet presAssocID="{3F2EB502-7960-4593-88DF-D37844FEA1C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81CFBE-A250-4D32-AEA9-72D94AB0486D}" type="pres">
      <dgm:prSet presAssocID="{3F2EB502-7960-4593-88DF-D37844FEA1C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4DC95D-91B9-4B2A-B069-6964D4B90A6D}" type="pres">
      <dgm:prSet presAssocID="{3F2EB502-7960-4593-88DF-D37844FEA1C7}" presName="connSite1" presStyleCnt="0"/>
      <dgm:spPr/>
    </dgm:pt>
  </dgm:ptLst>
  <dgm:cxnLst>
    <dgm:cxn modelId="{FE2A7235-1DFC-4B25-A461-103272E16595}" type="presOf" srcId="{EBBBDCC9-B96A-4757-9D74-5E0E73F684C2}" destId="{C4FD92FB-32AB-4CFC-A8B8-FB7BF1FE63E9}" srcOrd="0" destOrd="0" presId="urn:microsoft.com/office/officeart/2005/8/layout/hProcess4"/>
    <dgm:cxn modelId="{E6592B8D-824D-4F68-8207-9485C6469986}" srcId="{B12BA23D-DC8E-48E6-B652-FB41D0ED42D8}" destId="{CC83C62A-5E43-4022-A7DF-82A3CB39B621}" srcOrd="0" destOrd="0" parTransId="{FFC5BC18-32F6-4449-842A-BD028D3D0EF6}" sibTransId="{7CFBC90F-6517-4679-AD3F-B7037FDFADC8}"/>
    <dgm:cxn modelId="{FFE42FA5-BFE7-46D9-9E75-528D4D213675}" type="presOf" srcId="{6D6EF910-AB85-4688-9A9E-69105046D00E}" destId="{84A33A00-784E-4038-BB48-20B66D7FD434}" srcOrd="0" destOrd="0" presId="urn:microsoft.com/office/officeart/2005/8/layout/hProcess4"/>
    <dgm:cxn modelId="{8062F1A2-8EDA-4953-B4D8-939D77EBD54F}" type="presOf" srcId="{CC83C62A-5E43-4022-A7DF-82A3CB39B621}" destId="{B631D268-588F-4C37-B5DC-65406624E4F3}" srcOrd="0" destOrd="0" presId="urn:microsoft.com/office/officeart/2005/8/layout/hProcess4"/>
    <dgm:cxn modelId="{DC91B019-F9BA-4BB5-A067-0CDB1FE82719}" type="presOf" srcId="{9ADB23B9-74F3-45AE-B98F-241C196EA695}" destId="{B631D268-588F-4C37-B5DC-65406624E4F3}" srcOrd="0" destOrd="1" presId="urn:microsoft.com/office/officeart/2005/8/layout/hProcess4"/>
    <dgm:cxn modelId="{DFB227ED-436D-4E0F-9965-FCAC069A8A5E}" srcId="{3F2EB502-7960-4593-88DF-D37844FEA1C7}" destId="{EBBBDCC9-B96A-4757-9D74-5E0E73F684C2}" srcOrd="0" destOrd="0" parTransId="{2B56A22C-E0C4-449F-AC48-378AE0EF71F1}" sibTransId="{74C477FF-8C27-4624-B36B-5DF6D78B2FD2}"/>
    <dgm:cxn modelId="{41D7B67E-6AC6-4456-91A4-FF6D453E2A2D}" type="presOf" srcId="{7310D2D3-015B-4FA1-A8EA-4BD84C156686}" destId="{26663E0D-60AB-4DCD-97C7-8A2A1BC21A9F}" srcOrd="1" destOrd="1" presId="urn:microsoft.com/office/officeart/2005/8/layout/hProcess4"/>
    <dgm:cxn modelId="{F1B02720-3C0D-4E90-9AAC-0CE92A739F61}" srcId="{3F2EB502-7960-4593-88DF-D37844FEA1C7}" destId="{7310D2D3-015B-4FA1-A8EA-4BD84C156686}" srcOrd="1" destOrd="0" parTransId="{0455D10E-49E5-481E-9006-3E3879AEB183}" sibTransId="{41728898-2378-4DE0-97A6-B9E208FB3E74}"/>
    <dgm:cxn modelId="{64FF4DB4-2069-4C49-BB34-47D6DD27A524}" type="presOf" srcId="{23E00EE7-D785-45EA-A721-FA7E76916E61}" destId="{1EAD6DE7-D537-4BD4-880B-4A6219DABE7F}" srcOrd="0" destOrd="0" presId="urn:microsoft.com/office/officeart/2005/8/layout/hProcess4"/>
    <dgm:cxn modelId="{123EF343-1F9B-455A-BC52-10201EA42210}" type="presOf" srcId="{EBBBDCC9-B96A-4757-9D74-5E0E73F684C2}" destId="{26663E0D-60AB-4DCD-97C7-8A2A1BC21A9F}" srcOrd="1" destOrd="0" presId="urn:microsoft.com/office/officeart/2005/8/layout/hProcess4"/>
    <dgm:cxn modelId="{496074DF-DBA1-46DF-9FB3-DE70C8887394}" srcId="{9AB2CF6B-34F5-4374-987B-AE12962DC744}" destId="{B39DBCDE-8E9B-4A8A-A441-AD62C1E83382}" srcOrd="1" destOrd="0" parTransId="{1CB7E13C-579E-4894-A36B-FD27500F9AA2}" sibTransId="{7E176F9E-DEDB-4BD3-BDC5-74CB44B551E8}"/>
    <dgm:cxn modelId="{3712BF53-293E-4816-8031-F8E2E36B0810}" type="presOf" srcId="{9AB2CF6B-34F5-4374-987B-AE12962DC744}" destId="{38D5B11F-D9BC-430C-86A8-BE224A5B5BE7}" srcOrd="0" destOrd="0" presId="urn:microsoft.com/office/officeart/2005/8/layout/hProcess4"/>
    <dgm:cxn modelId="{BF4CD2CD-695E-46E9-A681-BCF8377D9C44}" type="presOf" srcId="{B12BA23D-DC8E-48E6-B652-FB41D0ED42D8}" destId="{1A648869-6D74-46A0-9C50-C58AD31DB8FA}" srcOrd="0" destOrd="0" presId="urn:microsoft.com/office/officeart/2005/8/layout/hProcess4"/>
    <dgm:cxn modelId="{2468E934-B0F5-4888-B6EE-B80D5B7E42FA}" srcId="{9AB2CF6B-34F5-4374-987B-AE12962DC744}" destId="{2932E159-F43E-496D-B439-CB0734474D56}" srcOrd="0" destOrd="0" parTransId="{36508227-ACD8-46D8-AB36-8C7E03F2FDF4}" sibTransId="{529B478B-8F00-4A42-A456-0CAF100FFF17}"/>
    <dgm:cxn modelId="{6E2A567A-FB8B-4566-A741-52385E459603}" type="presOf" srcId="{D4647EFA-9A60-4EF7-BC6D-EF3BA2CDE174}" destId="{C3058F6A-8B8C-4037-A255-350541D22E4D}" srcOrd="0" destOrd="0" presId="urn:microsoft.com/office/officeart/2005/8/layout/hProcess4"/>
    <dgm:cxn modelId="{2CFF6323-ED18-4B20-ADF1-FF01942C156A}" type="presOf" srcId="{7310D2D3-015B-4FA1-A8EA-4BD84C156686}" destId="{C4FD92FB-32AB-4CFC-A8B8-FB7BF1FE63E9}" srcOrd="0" destOrd="1" presId="urn:microsoft.com/office/officeart/2005/8/layout/hProcess4"/>
    <dgm:cxn modelId="{80D50B71-284C-4EEE-BAA4-DDD3C3B32915}" type="presOf" srcId="{2932E159-F43E-496D-B439-CB0734474D56}" destId="{C4673B9C-291F-4998-8513-6A093A381570}" srcOrd="0" destOrd="0" presId="urn:microsoft.com/office/officeart/2005/8/layout/hProcess4"/>
    <dgm:cxn modelId="{042A2046-3C6A-468A-81FB-8A8176B6466C}" type="presOf" srcId="{9ADB23B9-74F3-45AE-B98F-241C196EA695}" destId="{A994D205-0403-4659-9106-D95711C82434}" srcOrd="1" destOrd="1" presId="urn:microsoft.com/office/officeart/2005/8/layout/hProcess4"/>
    <dgm:cxn modelId="{4F046425-CFAB-4E3F-8C66-7087A27BACB4}" type="presOf" srcId="{2932E159-F43E-496D-B439-CB0734474D56}" destId="{163C1C95-5056-4F94-B30B-C665DA36AD03}" srcOrd="1" destOrd="0" presId="urn:microsoft.com/office/officeart/2005/8/layout/hProcess4"/>
    <dgm:cxn modelId="{B8F7C880-C06E-4827-955E-A64654876AD6}" srcId="{B12BA23D-DC8E-48E6-B652-FB41D0ED42D8}" destId="{9ADB23B9-74F3-45AE-B98F-241C196EA695}" srcOrd="1" destOrd="0" parTransId="{E331B45F-4E4B-434D-809B-25D30D424E90}" sibTransId="{830B80FD-9315-4EF9-9484-81873195E608}"/>
    <dgm:cxn modelId="{14B6D7EF-449F-441C-B2F6-9851D0D51DFA}" type="presOf" srcId="{3F2EB502-7960-4593-88DF-D37844FEA1C7}" destId="{5C81CFBE-A250-4D32-AEA9-72D94AB0486D}" srcOrd="0" destOrd="0" presId="urn:microsoft.com/office/officeart/2005/8/layout/hProcess4"/>
    <dgm:cxn modelId="{9AA925EC-2DA9-44FE-B016-6D37D1758C9D}" srcId="{D4647EFA-9A60-4EF7-BC6D-EF3BA2CDE174}" destId="{9AB2CF6B-34F5-4374-987B-AE12962DC744}" srcOrd="0" destOrd="0" parTransId="{2DE111D9-86FB-4B95-BB05-438CC25E6AE8}" sibTransId="{23E00EE7-D785-45EA-A721-FA7E76916E61}"/>
    <dgm:cxn modelId="{D2E31F1C-4745-4AAA-BB15-C2B12551812F}" type="presOf" srcId="{CC83C62A-5E43-4022-A7DF-82A3CB39B621}" destId="{A994D205-0403-4659-9106-D95711C82434}" srcOrd="1" destOrd="0" presId="urn:microsoft.com/office/officeart/2005/8/layout/hProcess4"/>
    <dgm:cxn modelId="{262CAE3A-F4A9-4BE8-A78D-3C60AA7523F1}" srcId="{D4647EFA-9A60-4EF7-BC6D-EF3BA2CDE174}" destId="{B12BA23D-DC8E-48E6-B652-FB41D0ED42D8}" srcOrd="1" destOrd="0" parTransId="{E1994E2D-DB6A-4BBE-A3ED-FE7EEBBE9DCC}" sibTransId="{6D6EF910-AB85-4688-9A9E-69105046D00E}"/>
    <dgm:cxn modelId="{9CC8DFED-DB19-405E-A530-E287F0CD3D01}" srcId="{D4647EFA-9A60-4EF7-BC6D-EF3BA2CDE174}" destId="{3F2EB502-7960-4593-88DF-D37844FEA1C7}" srcOrd="2" destOrd="0" parTransId="{BD096A71-0164-4CF8-8C86-D98C200D21A7}" sibTransId="{69BFC87A-7D6B-4435-90E9-29550A1EFE0A}"/>
    <dgm:cxn modelId="{A45887BD-1C29-4824-B8DA-B1B9417CED2F}" type="presOf" srcId="{B39DBCDE-8E9B-4A8A-A441-AD62C1E83382}" destId="{C4673B9C-291F-4998-8513-6A093A381570}" srcOrd="0" destOrd="1" presId="urn:microsoft.com/office/officeart/2005/8/layout/hProcess4"/>
    <dgm:cxn modelId="{54429D29-C9B1-4197-96CB-7A6BC5F8E35A}" type="presOf" srcId="{B39DBCDE-8E9B-4A8A-A441-AD62C1E83382}" destId="{163C1C95-5056-4F94-B30B-C665DA36AD03}" srcOrd="1" destOrd="1" presId="urn:microsoft.com/office/officeart/2005/8/layout/hProcess4"/>
    <dgm:cxn modelId="{965AA0D5-BB8C-45E0-B495-C6B1D3FC6EFC}" type="presParOf" srcId="{C3058F6A-8B8C-4037-A255-350541D22E4D}" destId="{DF1AD583-159B-4936-8360-E7561C806B5B}" srcOrd="0" destOrd="0" presId="urn:microsoft.com/office/officeart/2005/8/layout/hProcess4"/>
    <dgm:cxn modelId="{A0DE9D94-064F-4020-8CD7-7692BE2F826A}" type="presParOf" srcId="{C3058F6A-8B8C-4037-A255-350541D22E4D}" destId="{1C76FF7A-92B9-40CF-AD5B-25AD65495ECF}" srcOrd="1" destOrd="0" presId="urn:microsoft.com/office/officeart/2005/8/layout/hProcess4"/>
    <dgm:cxn modelId="{BD250E13-8581-4FC3-8768-90E6F86458CF}" type="presParOf" srcId="{C3058F6A-8B8C-4037-A255-350541D22E4D}" destId="{ADEE7678-F2CF-46B2-8599-DAB4E1EDCCC3}" srcOrd="2" destOrd="0" presId="urn:microsoft.com/office/officeart/2005/8/layout/hProcess4"/>
    <dgm:cxn modelId="{9C20102D-9D75-414A-960C-1C698AD26790}" type="presParOf" srcId="{ADEE7678-F2CF-46B2-8599-DAB4E1EDCCC3}" destId="{A1CC6891-B539-4930-B40D-E6D71E279E41}" srcOrd="0" destOrd="0" presId="urn:microsoft.com/office/officeart/2005/8/layout/hProcess4"/>
    <dgm:cxn modelId="{510A3FEC-1D47-4AC1-ACF1-F2AE51656F77}" type="presParOf" srcId="{A1CC6891-B539-4930-B40D-E6D71E279E41}" destId="{AD5B1909-D0DB-4886-B3E0-9640644F43C0}" srcOrd="0" destOrd="0" presId="urn:microsoft.com/office/officeart/2005/8/layout/hProcess4"/>
    <dgm:cxn modelId="{A98F30B7-11D9-4039-9635-C1C46FF19A9B}" type="presParOf" srcId="{A1CC6891-B539-4930-B40D-E6D71E279E41}" destId="{C4673B9C-291F-4998-8513-6A093A381570}" srcOrd="1" destOrd="0" presId="urn:microsoft.com/office/officeart/2005/8/layout/hProcess4"/>
    <dgm:cxn modelId="{AE106D22-4F77-48FB-8FB0-0EF5D799E83F}" type="presParOf" srcId="{A1CC6891-B539-4930-B40D-E6D71E279E41}" destId="{163C1C95-5056-4F94-B30B-C665DA36AD03}" srcOrd="2" destOrd="0" presId="urn:microsoft.com/office/officeart/2005/8/layout/hProcess4"/>
    <dgm:cxn modelId="{5163CC63-91D9-416E-899B-28D64EA07B07}" type="presParOf" srcId="{A1CC6891-B539-4930-B40D-E6D71E279E41}" destId="{38D5B11F-D9BC-430C-86A8-BE224A5B5BE7}" srcOrd="3" destOrd="0" presId="urn:microsoft.com/office/officeart/2005/8/layout/hProcess4"/>
    <dgm:cxn modelId="{C01309C2-5E7C-4886-BDC5-34C9BB689E5D}" type="presParOf" srcId="{A1CC6891-B539-4930-B40D-E6D71E279E41}" destId="{6CF4BCEA-678F-4159-A689-9B6747734147}" srcOrd="4" destOrd="0" presId="urn:microsoft.com/office/officeart/2005/8/layout/hProcess4"/>
    <dgm:cxn modelId="{6BF166AF-42F4-4D50-80D4-B33C4F37B934}" type="presParOf" srcId="{ADEE7678-F2CF-46B2-8599-DAB4E1EDCCC3}" destId="{1EAD6DE7-D537-4BD4-880B-4A6219DABE7F}" srcOrd="1" destOrd="0" presId="urn:microsoft.com/office/officeart/2005/8/layout/hProcess4"/>
    <dgm:cxn modelId="{EA9E4068-07BA-40AA-B507-FC477E1A5A76}" type="presParOf" srcId="{ADEE7678-F2CF-46B2-8599-DAB4E1EDCCC3}" destId="{DE06614B-976F-4649-81C9-E556382A191E}" srcOrd="2" destOrd="0" presId="urn:microsoft.com/office/officeart/2005/8/layout/hProcess4"/>
    <dgm:cxn modelId="{0480D2AF-554B-4712-ABC2-710480111111}" type="presParOf" srcId="{DE06614B-976F-4649-81C9-E556382A191E}" destId="{2A79A1E8-070F-43BF-9EDF-EF34B550E5E9}" srcOrd="0" destOrd="0" presId="urn:microsoft.com/office/officeart/2005/8/layout/hProcess4"/>
    <dgm:cxn modelId="{44756F9B-4858-457E-A70C-76D7621901CA}" type="presParOf" srcId="{DE06614B-976F-4649-81C9-E556382A191E}" destId="{B631D268-588F-4C37-B5DC-65406624E4F3}" srcOrd="1" destOrd="0" presId="urn:microsoft.com/office/officeart/2005/8/layout/hProcess4"/>
    <dgm:cxn modelId="{B8A19366-FB55-4A01-9076-543F35AAF516}" type="presParOf" srcId="{DE06614B-976F-4649-81C9-E556382A191E}" destId="{A994D205-0403-4659-9106-D95711C82434}" srcOrd="2" destOrd="0" presId="urn:microsoft.com/office/officeart/2005/8/layout/hProcess4"/>
    <dgm:cxn modelId="{6494C52D-1F9D-4D76-ACCE-EBA46AC27937}" type="presParOf" srcId="{DE06614B-976F-4649-81C9-E556382A191E}" destId="{1A648869-6D74-46A0-9C50-C58AD31DB8FA}" srcOrd="3" destOrd="0" presId="urn:microsoft.com/office/officeart/2005/8/layout/hProcess4"/>
    <dgm:cxn modelId="{3D61B097-B044-4E38-8137-B905139ABFE4}" type="presParOf" srcId="{DE06614B-976F-4649-81C9-E556382A191E}" destId="{5AA1673B-1757-4F36-84DD-F51395612863}" srcOrd="4" destOrd="0" presId="urn:microsoft.com/office/officeart/2005/8/layout/hProcess4"/>
    <dgm:cxn modelId="{9757B2B3-693F-4A18-B083-CCD54D0D447C}" type="presParOf" srcId="{ADEE7678-F2CF-46B2-8599-DAB4E1EDCCC3}" destId="{84A33A00-784E-4038-BB48-20B66D7FD434}" srcOrd="3" destOrd="0" presId="urn:microsoft.com/office/officeart/2005/8/layout/hProcess4"/>
    <dgm:cxn modelId="{23AC0F74-DEEF-401C-A2B9-D0CF206F8D12}" type="presParOf" srcId="{ADEE7678-F2CF-46B2-8599-DAB4E1EDCCC3}" destId="{C5F6E5C6-0656-4710-91AD-50E36965DDBE}" srcOrd="4" destOrd="0" presId="urn:microsoft.com/office/officeart/2005/8/layout/hProcess4"/>
    <dgm:cxn modelId="{6C032A13-043B-4335-BAB4-43EBE05BD61C}" type="presParOf" srcId="{C5F6E5C6-0656-4710-91AD-50E36965DDBE}" destId="{09E0A331-BFDC-42AA-945F-E0E16E34A08B}" srcOrd="0" destOrd="0" presId="urn:microsoft.com/office/officeart/2005/8/layout/hProcess4"/>
    <dgm:cxn modelId="{74C8631F-18E6-4F1C-A122-583D1C6B81EF}" type="presParOf" srcId="{C5F6E5C6-0656-4710-91AD-50E36965DDBE}" destId="{C4FD92FB-32AB-4CFC-A8B8-FB7BF1FE63E9}" srcOrd="1" destOrd="0" presId="urn:microsoft.com/office/officeart/2005/8/layout/hProcess4"/>
    <dgm:cxn modelId="{D4DE9866-C109-4E48-A0AE-C1B0DC4C6FFA}" type="presParOf" srcId="{C5F6E5C6-0656-4710-91AD-50E36965DDBE}" destId="{26663E0D-60AB-4DCD-97C7-8A2A1BC21A9F}" srcOrd="2" destOrd="0" presId="urn:microsoft.com/office/officeart/2005/8/layout/hProcess4"/>
    <dgm:cxn modelId="{00107510-5B3C-4782-A0E3-0E9AA9DEA649}" type="presParOf" srcId="{C5F6E5C6-0656-4710-91AD-50E36965DDBE}" destId="{5C81CFBE-A250-4D32-AEA9-72D94AB0486D}" srcOrd="3" destOrd="0" presId="urn:microsoft.com/office/officeart/2005/8/layout/hProcess4"/>
    <dgm:cxn modelId="{2D26B7D4-BC14-4B01-AD8D-AAA9BC3394C1}" type="presParOf" srcId="{C5F6E5C6-0656-4710-91AD-50E36965DDBE}" destId="{614DC95D-91B9-4B2A-B069-6964D4B90A6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73B9C-291F-4998-8513-6A093A381570}">
      <dsp:nvSpPr>
        <dsp:cNvPr id="0" name=""/>
        <dsp:cNvSpPr/>
      </dsp:nvSpPr>
      <dsp:spPr>
        <a:xfrm>
          <a:off x="4502" y="1341397"/>
          <a:ext cx="2160184" cy="1781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Limpieza de Datos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Análisis descriptivo</a:t>
          </a:r>
          <a:endParaRPr lang="es-ES" sz="1700" kern="1200" dirty="0"/>
        </a:p>
      </dsp:txBody>
      <dsp:txXfrm>
        <a:off x="45504" y="1382399"/>
        <a:ext cx="2078180" cy="1317903"/>
      </dsp:txXfrm>
    </dsp:sp>
    <dsp:sp modelId="{1EAD6DE7-D537-4BD4-880B-4A6219DABE7F}">
      <dsp:nvSpPr>
        <dsp:cNvPr id="0" name=""/>
        <dsp:cNvSpPr/>
      </dsp:nvSpPr>
      <dsp:spPr>
        <a:xfrm>
          <a:off x="1230027" y="1807256"/>
          <a:ext cx="2320955" cy="2320955"/>
        </a:xfrm>
        <a:prstGeom prst="leftCircularArrow">
          <a:avLst>
            <a:gd name="adj1" fmla="val 2892"/>
            <a:gd name="adj2" fmla="val 353706"/>
            <a:gd name="adj3" fmla="val 2129217"/>
            <a:gd name="adj4" fmla="val 9024489"/>
            <a:gd name="adj5" fmla="val 33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5B11F-D9BC-430C-86A8-BE224A5B5BE7}">
      <dsp:nvSpPr>
        <dsp:cNvPr id="0" name=""/>
        <dsp:cNvSpPr/>
      </dsp:nvSpPr>
      <dsp:spPr>
        <a:xfrm>
          <a:off x="484543" y="2741305"/>
          <a:ext cx="1920163" cy="763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1ra Etapa</a:t>
          </a:r>
          <a:endParaRPr lang="es-ES" sz="3400" kern="1200" dirty="0"/>
        </a:p>
      </dsp:txBody>
      <dsp:txXfrm>
        <a:off x="506908" y="2763670"/>
        <a:ext cx="1875433" cy="718855"/>
      </dsp:txXfrm>
    </dsp:sp>
    <dsp:sp modelId="{B631D268-588F-4C37-B5DC-65406624E4F3}">
      <dsp:nvSpPr>
        <dsp:cNvPr id="0" name=""/>
        <dsp:cNvSpPr/>
      </dsp:nvSpPr>
      <dsp:spPr>
        <a:xfrm>
          <a:off x="2724333" y="1341397"/>
          <a:ext cx="2160184" cy="1781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Normalización de barrios (</a:t>
          </a:r>
          <a:r>
            <a:rPr lang="es-AR" sz="1700" kern="1200" dirty="0" err="1" smtClean="0"/>
            <a:t>GeoPandas</a:t>
          </a:r>
          <a:r>
            <a:rPr lang="es-AR" sz="1700" kern="1200" dirty="0" smtClean="0"/>
            <a:t>)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Selección de barrios a utilizar</a:t>
          </a:r>
          <a:endParaRPr lang="es-ES" sz="1700" kern="1200" dirty="0"/>
        </a:p>
      </dsp:txBody>
      <dsp:txXfrm>
        <a:off x="2765335" y="1764192"/>
        <a:ext cx="2078180" cy="1317903"/>
      </dsp:txXfrm>
    </dsp:sp>
    <dsp:sp modelId="{84A33A00-784E-4038-BB48-20B66D7FD434}">
      <dsp:nvSpPr>
        <dsp:cNvPr id="0" name=""/>
        <dsp:cNvSpPr/>
      </dsp:nvSpPr>
      <dsp:spPr>
        <a:xfrm>
          <a:off x="3977525" y="233864"/>
          <a:ext cx="2452366" cy="2452366"/>
        </a:xfrm>
        <a:prstGeom prst="circularArrow">
          <a:avLst>
            <a:gd name="adj1" fmla="val 2737"/>
            <a:gd name="adj2" fmla="val 333542"/>
            <a:gd name="adj3" fmla="val 19258199"/>
            <a:gd name="adj4" fmla="val 12342762"/>
            <a:gd name="adj5" fmla="val 31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48869-6D74-46A0-9C50-C58AD31DB8FA}">
      <dsp:nvSpPr>
        <dsp:cNvPr id="0" name=""/>
        <dsp:cNvSpPr/>
      </dsp:nvSpPr>
      <dsp:spPr>
        <a:xfrm>
          <a:off x="3204374" y="959605"/>
          <a:ext cx="1920163" cy="763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2da Etapa</a:t>
          </a:r>
          <a:endParaRPr lang="es-ES" sz="3400" kern="1200" dirty="0"/>
        </a:p>
      </dsp:txBody>
      <dsp:txXfrm>
        <a:off x="3226739" y="981970"/>
        <a:ext cx="1875433" cy="718855"/>
      </dsp:txXfrm>
    </dsp:sp>
    <dsp:sp modelId="{C4FD92FB-32AB-4CFC-A8B8-FB7BF1FE63E9}">
      <dsp:nvSpPr>
        <dsp:cNvPr id="0" name=""/>
        <dsp:cNvSpPr/>
      </dsp:nvSpPr>
      <dsp:spPr>
        <a:xfrm>
          <a:off x="5313819" y="1205685"/>
          <a:ext cx="2160184" cy="1781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Elección del modelo predictivo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Análisis de 100 casos (sobrevaluados o subvaluados</a:t>
          </a:r>
          <a:endParaRPr lang="es-ES" sz="1700" kern="1200" dirty="0"/>
        </a:p>
      </dsp:txBody>
      <dsp:txXfrm>
        <a:off x="5354821" y="1246687"/>
        <a:ext cx="2078180" cy="1317903"/>
      </dsp:txXfrm>
    </dsp:sp>
    <dsp:sp modelId="{5C81CFBE-A250-4D32-AEA9-72D94AB0486D}">
      <dsp:nvSpPr>
        <dsp:cNvPr id="0" name=""/>
        <dsp:cNvSpPr/>
      </dsp:nvSpPr>
      <dsp:spPr>
        <a:xfrm>
          <a:off x="5924206" y="2741305"/>
          <a:ext cx="1920163" cy="763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3ra Etapa</a:t>
          </a:r>
          <a:endParaRPr lang="es-ES" sz="3400" kern="1200" dirty="0"/>
        </a:p>
      </dsp:txBody>
      <dsp:txXfrm>
        <a:off x="5946571" y="2763670"/>
        <a:ext cx="1875433" cy="718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9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9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75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9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88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4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43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8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8CBB-D9B4-4E56-9140-4396E8233EA3}" type="datetimeFigureOut">
              <a:rPr lang="es-ES" smtClean="0"/>
              <a:t>30/09/2018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7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544522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Consideraciones sobre las propiedades analizadas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Departamentos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Barrios de Recoleta, Palermo y Belgrano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917660968"/>
              </p:ext>
            </p:extLst>
          </p:nvPr>
        </p:nvGraphicFramePr>
        <p:xfrm>
          <a:off x="503548" y="836712"/>
          <a:ext cx="784887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7504" y="1424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Proceso de Predicción de precios de Propiedades </a:t>
            </a:r>
          </a:p>
        </p:txBody>
      </p:sp>
    </p:spTree>
    <p:extLst>
      <p:ext uri="{BB962C8B-B14F-4D97-AF65-F5344CB8AC3E}">
        <p14:creationId xmlns:p14="http://schemas.microsoft.com/office/powerpoint/2010/main" val="31849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968" y="16033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b="1" dirty="0" smtClean="0"/>
              <a:t>Elección del modelo predictivo:</a:t>
            </a:r>
          </a:p>
          <a:p>
            <a:pPr lvl="0"/>
            <a:endParaRPr lang="es-AR" dirty="0"/>
          </a:p>
          <a:p>
            <a:pPr lvl="0"/>
            <a:r>
              <a:rPr lang="es-AR" dirty="0" err="1" smtClean="0"/>
              <a:t>Features</a:t>
            </a:r>
            <a:r>
              <a:rPr lang="es-AR" dirty="0" smtClean="0"/>
              <a:t>:</a:t>
            </a:r>
          </a:p>
          <a:p>
            <a:pPr lvl="0"/>
            <a:endParaRPr lang="es-ES" dirty="0"/>
          </a:p>
        </p:txBody>
      </p:sp>
      <p:sp>
        <p:nvSpPr>
          <p:cNvPr id="5" name="AutoShape 2" descr="data:image/png;base64,iVBORw0KGgoAAAANSUhEUgAABHkAAAKuCAYAAAA1h8B1AAAABHNCSVQICAgIfAhkiAAAAAlwSFlzAAALEgAACxIB0t1+/AAAADl0RVh0U29mdHdhcmUAbWF0cGxvdGxpYiB2ZXJzaW9uIDIuMi4yLCBodHRwOi8vbWF0cGxvdGxpYi5vcmcvhp/UCwAAIABJREFUeJzs3Xm8XWV97/HP9yQhiUkAGUQRNNahFQFBwFmLitapopUWLVapVpQ6tLbeK3Xgoq11vLW1Wq9xCooVWqeLE9CicapiIkMCKDilwqUKiCAIZDjnd/84K/XkeJKcJCt77b34vF+v/craz3qe9fz2OhnO+eX3PCtVhSRJkiRJkkbbWNcBSJIkSZIkaeeZ5JEkSZIkSeoBkzySJEmSJEk9YJJHkiRJkiSpB0zySJIkSZIk9YBJHkmSJEmSpB4wySNJkiRJktQDJnkkSZIkSZJ6wCSPJEmSJElSD5jkkSRJkiRJ6oG5XQeg4fK9R/5OdR1DmzJvt65DaNW8u+3XdQitm/vud3QdQqtuWbeu6xBat/+i+V2H0KrLr72x6xBat/fiRV2H0Krxmug6hNbtu/virkNo1ZXXXNt1CK3bON6v33cP/PGPug6hdTcfdVTXIbRqn5t+3nUIrbv6Tv36u27fBf38cXnJkiXpOoZdZZA/z973a+cO5X20kkeSJEmSJKkH+pmalCRJkiRJdyyxjsU7IEmSJEmS1ANW8kiSJEmSpNGXodwmZ6Cs5JEkSZIkSeoBkzySJEmSJEk94HItSZIkSZI08jLmci0reSRJkiRJknrASh5JkiRJkjT6fIS6lTySJEmSJEl9YCWPJEmSJEkafT5C3UoeSZIkSZKkPhiJJE+SjyVZneQVu3ieV8+iz55J/nSW17tlK+f2T/Lx7YlveyR5fJJvJ1nT/PrYXTWXJEmSJEmdG8vgXkNqqJM8SeYmuSvw8Ko6tKresYun3GaSB9gTmFWSZ2uq6pqqOm5nr7MV1wO/W1WHAM8DPrIL55IkSZIkSR0bSJInyaIkn0tySZJLkxyfZG2SfZrzRyZZ0RyflmRZkvOADwPnAXdJcnGSRyV5YZKVzbU+keROzbj9knyqab8kycOb9uck+VYz/r1J5mwhxjcDC5t+H23a/qKJ99Ikf950fTNw76bf25IsTnJ+kgubqpljZ3lPlia5tDk+Mcknk5yT5HtJ3rqNsbckeUtTofPvSR6cZEWSHyZ5GkBVXVRV1zRDLgMWJJk/m9gkSZIkSRo1SQb2GlaDquR5InBNVT2wqg4GztlG/yOAY6vqD4GnAT+oqsOq6qvAJ6vqqKp6IPAd4AXNmHcCX27aHwRcluT+wPHAI6rqMGAcOGGmCavqFOC2Zp4TkhwB/DHwEOChwAuTHA6cMiWe/wHcDjyjqh4EPAb439mxr/hhTayHAMcnOXArfRcBK6rqCOBm4G+AxwPPAN4wQ/9nAhdV1bqZLpbkpCSrkqw68ydX70DokiRJkiSpa4N6utYa4O1J3gJ8tqq+uo08yNlVddsWzh2c5G+YXDa1GDi3aX8s8FyAqhoHbkryR0wmjFY28y0Erp1lzI8EPlVVvwRI8kngUcDZ0/oF+NskjwYmgLsD+wE/meU8m5xfVTc1c10O3BO4agt91/OrRNkaYF1VbUiyBli6WXDJA4C3AE/Y0sRVtQxYBvC9R/5ObWfckiRJkiR1b2yod6QZiIEkearqyqYy5snAm5qlWBv5VSXRgmlDfrmVyy0Hnl5VlyQ5ETh6K30DnF5Vf7UDYc+2GucEYF/giCbRspZf/zyzMbXKZpytf202VNWmZMzEprFVNZHkv8clOQD4FPDcqvrBDsQkSZIkSZJGxKD25NkfuLWqzgDezuRyqrVMVtnA5HKi2VoC/FeSeWy+9Op84ORmvjlJdm/ajktyl6Z9ryT33Mq1NzTXBfgK8PQkd0qyiMmlUF9lcnnUkilj9gCubRI8j2GyAqdzSfYEPgf8VVV9vet4JEmSJEnapZLBvYbUoJZrHQK8LckEsIHJZMxC4AOZfGz5Bdtxrdc1/f+TyaVKmxIufwYsS/ICJithTq6qbyR5LXBekrFm7pc0Y2eyDFid5MJmX57lwLeac++vqosAkny92TT5C0wuhfpMklXAxcB3t+Oz7EovBe4DvC7J65q2J1TVbJerSZIkSZKkEZJfrfqR+rcnT+bt1nUIrZp3t/26DqF1c9/9jq5DaNUt62bc33yk7b+oXw/mu/zaG7sOoXV7L17UdQitGq+JrkNo3b67L+46hFZdeU3//s9o43i/ft898Mc/6jqE1t181FFdh9CqfW76edchtO7qO/Xr77p9FwyqJmKwlixZMrxlKDvpB086bmA/z977Cx8fyvvorkSSJEmSJEk90M/U5DYkuQCY/l/Tf1RVa3bBXIcAH5nWvK6qHjKLsQOLU5IkSZIkjbY7ZJJnNgmWFudaAxy2g2MHFqckSZIkSaMsPkLd5VqSJEmSJEl9cIes5JEkSZIkST1jJY+VPJIkSZIkSX1gJY8kSZIkSRp9Gcqnmg+UlTySJEmSJEk9YCWPJEmSJEkaebGSxySPNpd5u3UdQqtqw/quQ9A2rNu4sesQWjU+UV2H0Lr1Y/O6DqFVEz38Gm2cGO86hFb18EvEbes2dB1Cq/r4d91E9ewz9XDz0erZ16h69j0Q9PPfWGnUmOSRJEmSJEmjb8xKnv6l+CVJkiRJku6ArOSRJEmSJEmjL9axeAckSZIkSZJ6wEoeSZIkSZI0+tyTx0oeSZIkSZKkPrCSR5IkSZIkjbzESh4reSRJkiRJknrAJI8kSZIkSVIPuFxLkiRJkiSNPh+hbiWPJEmSJElSH1jJI0mSJEmSRp+PULeSR5IkSZIkqQ92eZInyceSrE7yil0917BJsjzJcVs5//4kB+2iue+U5HNJvpvksiRv3hXzSJIkSZI0DDI2NrDXsNply7WSzAX2AR5eVffcVfMMWpK5VbWxjWtV1Z+0cZ2teHtVfSnJbsD5SZ5UVV/YxXNKkiRJkqQObDP9lGRRUxFySZJLkxyfZG2SfZrzRyZZ0RyflmRZkvOADwPnAXdJcnGSRyV5YZKVzbU+keROzbj9knyqab8kycOb9uck+VYz/r1J5mwlzicmubAZf37TtleSTzeVRN9McmiSsSb+PaeM/X4Tw75NXCub1yNm+lxJ5iR5W9NndZIXNf2S5F1JLk/yOeAu27i3K5Ic2RzfkuSNTfzfTLLfVsYtT/KeJF9K8sMkv53kg0m+k2Q5QFXdWlVfao7XAxcCB2wtHkmSJEmSRlYyuNeQmk2N0ROBa6rqgVV1MHDONvofARxbVX8IPA34QVUdVlVfBT5ZVUdV1QOB7wAvaMa8E/hy0/4g4LIk9weOBx5RVYcB48AJM02YZF/gfcAzm2v8fnPq9cBFVXUo8Grgw1U1Afxf4BnN2IcAa6vqp8A/AO+oqqOAZwLv38LnegFwU9PvKOCFSe7VXPM3gUOAFwIP38a9mmoR8M0m/q8047fmzsBjgVcAnwHeATwAOCTJYdPuz57A7wLnz3ShJCclWZVk1ZnX/Od2hCxJkiRJkobFbJZrrQHenuQtwGer6qvZetbq7Kq6bQvnDk7yN8CewGLg3Kb9scBzAapqHLgpyR8xmVhZ2cy3ELh2C9d9KPCVqvpRc40bmvZHMpmsoaq+mGTvJHsAZwGnAh8CntW8BzgGOGjK59s9yZIZPtcTgEOn7LezB3Bf4NHAx5rPcE2SL24h3pmsBz7bHH8bePw2+n+mqirJGuCnVbUGIMllwFLg4ub9XOBjwDur6oczXaiqlgHLAL7/mN+t7YhZkiRJkqThMMQVNoOyzSRPVV2Z5AjgycCbmiVLG/lVFdCCaUN+uZXLLQeeXlWXJDkROHorfQOcXlV/ta0Ym74zJSdm+goX8A3gPk0F0NOBv2nOjQEPm56kapI+Uz9XgJdV1bnT+j15C3HMxoaq2jR2nG1/bdY1v05MOd70furYZcD3qurvdzAuSZIkSZI0AmazJ8/+wK1VdQbwdiaXU61lssoGmkqZWVoC/FeSeWy+9Op84ORmvjlJdm/ajktyl6Z9ryRb2sD5G8BvN0umSLJX0/6VTfMkORq4vqp+0SRTPgX8HfCdqvpZ0/884KVTPvtmy56mOBc4ufkcJLlfkkXNfM9qPsPdgMfM5qbsKk3V1B7An3cZhyRJkiRJu9zY2OBeQ2o2y7UOAd6WZALYwGQyZiHwgSSvBi7Yjvle1/T/TyaXgW1aCvVnwLIkL2CyiuXkqvpGktcC5yUZa+Z+STN2M1V1XZKTgE82fa9lcrnTacCHkqwGbgWeN2XYWcBK4MQpbS8H3t30n8tk0ubFM3yO9zO5JOrCTJb5XMdkRdCnmFx6tga4EvjybG9M25IcALwG+G4TJ8C7qur9Wx0oSZIkSZJGUn61Qkjq3548tWF91yG0ard7HNh1CK0b/4e3dR1Cq27fsLHrEFq33x5Ltt1phFx5zZa2dxtdd168sOsQWjXRq3+JJu2xcPrq9tG29robtt1pxIxPTHQdQqsO/38/7jqE1v3iQQ/qOoRW7XPD9V2H0LqrFu/RdQit2u9O87oOYZdYsmRJbzeu+fHzTh7YdxH3OP09Q3kfh7fGSJIkSZIkSbM2m+VaQyXJBcD8ac1/tOnpUsMoyaeAe01rftX0jZtnGPcafvU4+E3+tare2GZ8kiRJkiSNvLHhKq5J8kTgH4A5wPur6s3Tzt8DOJ3JJ5DPAU6pqs/vzJwjl+Spqod0HcP2qqpn7OC4NwImdCRJkiRJGiFJ5gDvZnK/4KuBlUnOrqrLp3R7LfAvVfWeJAcBn2dy/98d5nItSZIkSZKkdj0Y+H5V/bCq1gNnAsdO61PA7s3xHsA1OzvpyFXySJIkSZIk/ZoMVR3L3YGrpry/Gpi+Muk0Jp8o/jJgEXDMzk46VHdAkiRJkiRp2CU5KcmqKa+TpneZYdj0p389G1heVQcATwY+kuxcpspKHkmSJEmSNPoyuI2Xq2oZsGwrXa4GDpzy/gB+fTnWC4AnNtf7RpIFwD7AtTsal5U8kiRJkiRJ7VoJ3DfJvZLsBjwLOHtanx8DjwNIcn9gAXDdzkxqJY8kSZIkSRp5GaJHqFfVxiQvBc5l8vHoH6yqy5K8AVhVVWcDfwm8L8krmFzKdWJVTV/StV1M8mgz8+62X9chaCvW//iqbXcaMevWre86hFbdcvu6rkNo3Z53Wth1CK3q49dowW79+ud8fGKnvrcZSnPn9Kt4+tae/d0NMH9ev/4cZc6crkNo3YaJ8a5DaFUfv0ZjQ/QDtjQMqurzTD4WfWrbqVOOLwce0eac/frXTJIkSZIk3TENcE+eYdWv/1aSJEmSJEm6g7KSR5IkSZIkjb4x61i8A5IkSZIkST1gJY8kSZIkSRp5sZLHSh5JkiRJkqQ+sJJHkiRJkiSNPp+uZSWPJEmSJElSH1jJI0mSJEmSRp+VPFbySJIkSZIk9YFJHkmSJEmSpB5wuZYkSZIkSRp9PkLdSp7ZSPKMJJXkt7Zz3PIkx83QfmSSd+5EPK/e0bGSJEmSJKmfTPLMzrOBrwHPauNiVbWqql6+E5cwySNJkiRJ0hRJBvYaViZ5tiHJYuARwAtokjxJjk7y5ST/kuTKJG9OckKSbyVZk+TeUy5xTJKvNv2eOmX8Z5vjRUk+mGRlkouSHNu0n5jkk0nOSfK9JG9t2t8MLExycZKPNm3Paea+OMl7k8xpXsuTXNrE9IqB3TRJkiRJkjRw7smzbU8HzqmqK5PckORBTfsDgfsDNwA/BN5fVQ9O8mfAy4A/b/otBX4buDfwpST3mXb91wBfrKrnJ9kT+FaSf2/OHQYcDqwDrkjyj1V1SpKXVtVhAEnuDxwPPKKqNiT5J+AE4DLg7lV1cNNvz1bviiRJkiRJw2SIK2wGxUqebXs2cGZzfGbzHmBlVf1XVa0DfgCc17SvYTKxs8m/VNVEVX2PyWTQ9H19ngCckuRiYAWwALhHc+78qrqpqm4HLgfuOUN8jwOOAFY213gc8BvNXL+R5B+TPBH4xZY+YJKTkqxKsuqfv//drdwKSZIkSZI0rKzk2YokewOPBQ5OUsAcoIDPM1lds8nElPcTbH5fa9plp78P8MyqumLa3A+ZNsc4M3+9ApxeVX81Q/wPBH4HeAnwB8DzZxhPVS0DlgH85x/+yfT4JEmSJEkafmNW8ljJs3XHAR+uqntW1dKqOhD4EfDI7bjG7ycZa/bp+Q3gimnnzwVelmbnpiSHz+KaG5LMa47PB45Lcpdm/F5J7plkH2Csqj4BvA540BauJUmSJEmSesBKnq17NvDmaW2fAE5mconWbFwBfBnYD3hxVd0+bSfuvwb+HljdJHrWAk/dxjWXNf0vrKoTkrwWOC/JGLCBycqd24APNW0Av1bpI0mSJElSb8Q6FpM8W1FVR8/Q9k7gnVvqV1UrmNxbh6o6cQvXndrnNuBFM/RZDiyf8v6pU45fBbxqyvuzgLNmmMrqHUmSJEmS7iBM8kiSJEmSpJEX9+RxTx5JkiRJkqQ+sJJHkiRJkiSNvjHrWLwDkiRJkiRJPWAljyRJkiRJGn1xTx4reSRJkiRJknrAJI8kSZIkSVIPuFxLkiRJkiSNvLhcy0oeSZIkSZKkPrCSR5IkSZIkjT4foW6SR5ub++53dB1Cq9Zt3Nh1CK1at2591yG0bv6zntt1CK3a/4Undh1C6zZe/7OuQ2jVUQfs33UIrdvwk2u7DqFVc/fdu+sQWpf587sOoVVLj3pQ1yG07sY779V1CK2au/H2rkNo3QET/fq+buWGriNo38EL+vXj5Xevu6nrEHaJo5Ys6ToE7UL9+lMoSZIkSZLumNyTxz15JEmSJEmS+sBKHkmSJEmSNPqs5LGSR5IkSZIkqQ+s5JEkSZIkSSMvPl3LSh5JkiRJkqQ+sJJHkiRJkiSNPvfksZJHkiRJkiSpD6zkkSRJkiRJo2/MSh4reSRJkiRJknrASh5JkiRJkjT63JPHSh5JkiRJkqQ+MMkzxJK8P8lBzfHaJPtso/+rBxOZJEmSJEnDJWNjA3sNq+GNTFTVn1TV5dsxxCSPJEmSJEl3UCZ5hkCSpUm+m+T0JKuTfDzJnZKsSHLkDP2fk+RbSS5O8t4kc5K8GVjYtH206ffpJN9OclmSkwb+wSRJkiRJ0sCY5Bkevwksq6pDgV8AfzpTpyT3B44HHlFVhwHjwAlVdQpwW1UdVlUnNN2fX1VHAEcCL0+y9y7/FJIkSZIkdSFjg3sNqeGN7I7nqqr6enN8BvDILfR7HHAEsDLJxc3739hC35cnuQT4JnAgcN+ZOiU5KcmqJKvOWP6hHf4AkiRJkiSpOz5CfXjUNt5vEuD0qvqrrV0sydHAMcDDqurWJCuABTNOXLUMWAbw/35+85bmlSRJkiRpeI35CHUreYbHPZI8rDl+NvC1LfQ7HzguyV0AkuyV5J7NuQ1J5jXHewA/bxI8vwU8dFcFLkmSJEmSumeSZ3h8B3hektXAXsB7ZurUPG3rtcB5Td9/A+7WnF4GrG42Xj4HmNv0+Wsml2xJkiRJktRLSQb2GlYu1xoeE1X14mltR286qKqlU47PAs6afoGqehXwqilNT2o3REmSJEmSNKxM8kiSJEmSpNE3xE+9GhSTPEOgqtYCB3cdhyRJkiRJGl0meSRJkiRJ0ujz6VpuvCxJkiRJktQHVvJIkiRJkqTRN8RPvRoUK3kkSZIkSZJ6wEoeSZIkSZI08uKePFbySJIkSZIk9YGVPJIkSZIkafTFOhbvgCRJkiRJUg9YyaPN3LJuXdchtGp8oroOoVW33N6vrw/A/i88sesQWvWz9y3vOoTW3eUvXtp1CK3Kgvldh9C6+YsWdR1Cu3q4nn5syeKuQ2hV5vbvW8i5c/r1f59z99u36xBad1vP/v5esnC86xBat35sXtchtGrJwn79ntMdQ//+hZYkSZIkSXc8PkLd5VqSJEmSJEl9YCWPJEmSJEkafT1c8r29rOSRJEmSJEnqASt5JEmSJEnSyMuYdSzeAUmSJEmSpB6wkkeSJEmSJI2+WMfiHZAkSZIkSeoBK3kkSZIkSdLo8+laVvJIkiRJkiT1gZU8kiRJkiRp5CVW8ljJI0mSJEmS1AMmeYZckvcnOag5fvW0c//RTVSSJEmSJA2ZZHCvIWWSZ8hV1Z9U1eXN21dPO/fwDkKSJEmSJElDyCTPDkjy6STfTnJZkpOatluSvKVp//ckD06yIskPkzyt6TMnyduSrEyyOsmLmvajm74fT/LdJB9Ns5iwaT8yyZuBhUkuTvLRTXNOiel/TLnu65u2RUk+l+SSJJcmOX7At0qSJEmSpMEYGxvca0i58fKOeX5V3ZBkIbAyySeARcCKqnpVkk8BfwM8HjgIOB04G3gBcFNVHZVkPvD1JOc11zwceABwDfB14BHA1zZNWFWnJHlpVR02PZgkTwDuCzwYCHB2kkcD+wLXVNVTmn57tH4nJEmSJEnSUBje9NNwe3mSS4BvAgcymWBZD5zTnF8DfLmqNjTHS5v2JwDPTXIxcAGwdzMW4FtVdXVVTQAXTxkzG09oXhcBFwK/1Vx3DXBMU2H0qKq6aabBSU5KsirJqrM+8uHtmFaSJEmSJA0LK3m2U5KjgWOAh1XVrUlWAAuADVVVTbcJYB1AVU0k2XSfA7ysqs6d4ZrrpjSNs31fmwBvqqr3zhDvEcCTgTclOa+q3jC9T1UtA5YBXPGT62v6eUmSJEmSht4Qb4g8KFbybL89gJ83CZ7fAh66HWPPBU5OMg8gyf2SLNqO8Rs2jZ3hus9Psri57t2T3CXJ/sCtVXUG8HbgQdsxlyRJkiRJGiFW8my/c4AXJ1kNXMHkkq3Zej+Ty7AubDZWvg54+naMXwasTnJhVZ2wqbGqzktyf+AbzX7NtwDPAe4DvC3JBLABOHk75pIkSZIkaWTESh6TPNurqtYBT5rh1OIpfU6bNmZx8+sEk49B3+xR6MCK5rWp/0unHB895fhVwKumX7c5/gfgH6Zd9wdMVvlIkiRJkqSeM8kjSZIkSZJG3xA/2nxQvAOSJEmSJEk9YCWPJEmSJEkafe7JYyWPJEmSJElSH1jJI0mSJEmSRp978ljJI0mSJEmS1AdW8kiSJEmSpJGXMffksZJHkiRJkiSpB6zkkSRJkiRJo8+na1nJI0mSJEmS1AdW8mgz+y+a33UIrVo/Nq/rEFq1550Wdh1C6zZe/7OuQ2jVXf7ipV2H0Lpr/+5dXYfQqn1f8ZKuQ2jf+HjXEbRq7j57dx1C6zK3Z99y9XDPg9vXb+w6hFYtuuHGrkNo3W377991CK3aY1H/vq/rWxHFogX9+tnoDiHWsXgHJEmSJEmSesAkjyRJkiRJUg/0rHZYkiRJkiTdEfkIdSt5JEmSJEmSesFKHkmSJEmSNPr6tvv3DrCSR5IkSZIkqQes5JEkSZIkSaPPR6hbySNJkiRJktQHVvJIkiRJkqTR59O1rOSRJEmSJEnqAyt5JEmSJEnSyItP17KSR5IkSZIkqQ9M8uwiSd6Q5JgO5n1aklMGPa8kSZIkSZ0ay+Bes5DkiUmuSPL9rf2cnuS4JJXkyJ29BS7X2kWq6tSO5j0bOLuLuSVJkiRJEiSZA7wbeDxwNbAyydlVdfm0fkuAlwMXtDGvlTwtSPK6JN9N8m9JPpbklUmWJzmuOb82yd8m+UaSVUkelOTcJD9I8uKmz9FJViT5eHOtj6ZZUJjk1CQrk1yaZNmU9pcnuTzJ6iRnNm0nJnlXc3zPJOc3589Pco9u7pAkSZIkSbvY2NjgXtv2YOD7VfXDqloPnAkcO0O/vwbeCtzeyi1o4yJ3ZE051TOBw4HfA7ZUXnVVVT0M+CqwHDgOeCjwhil9Dgf+HDgI+A3gEU37u6rqqKo6GFgIPLVpPwU4vKoOBV48w5zvAj7cnP8o8M4d+YySJEmSJGm73B24asr7q5u2/5bkcODAqvpsW5Oa5Nl5jwT+b1XdVlU3A5/ZQr9NS6jWABdU1c1VdR1we5I9m3Pfqqqrq2oCuBhY2rQ/JskFSdYAjwUe0LSvBj6a5DnAxhnmfBjwz83xR5pYf02Sk5oKo1Uf+tCHZvOZJUmSJEkaLhkb2Gvqz9HN66Tp0cwQYf33yWQMeAfwl23eAvfk2XmzfUbbuubXiSnHm97PndYHYByYm2QB8E/AkVV1VZLTgAVNn6cAjwaeBrwuyQPYupqxsWoZsAzg5ptvnrGPJEmSJEmaNPXn6C24GjhwyvsDgGumvF8CHAysaHZkuStwdpKnVdWqHY3LSp6d9zXgd5MsSLKYycRLmzYldK5vrr9pn58xJsu6vgT8T2BPYPG0sf8BPKs5PqGJVZIkSZIk7VorgfsmuVeS3Zj82fy/H5JUVTdV1T5VtbSqlgLfBHYqwQNW8uy0qlqZ5GzgEuA/gVXATS1e/8Yk72NymddaJn+jAMwBzkiyB5PVRO9o+k4d/nLgg0n+B3Ad8MdtxSVJkiRJ0jCZ9vNwp6pqY5KXAucy+fP7B6vqsiRvAFY1T8ZuXapcnbOzkiyuqluS3An4CnBSVV3YdVw7om/LtdaPzes6hFat2zDT1kujbe4HlncdQqvm3+ueXYfQumv/7l1dh9CqfV/xkq5DaN/4eNcRtGruPnt3HULrsnDBtjuNkN16+HfddQsWdR1Cq/b+6U+6DqF1N+2/f9chtGrdxv59X7do/m5dh9CqX65b33UIu8SBd959eDIhLfvFZ88d2M+zuz/1d4byPlrJ045lSQ5icmnV6aOa4JEkSZIkaWSNDWXeZaBM8rSgqv6w6xgkSZIkSdIdm0keSZIkSZI0+oZoT56u+HQtSZIkSZKkHrCSR5IkSZIkjb5Yx+IdkCRJkiRJ6gEreSRJkiRJ0siLT9eykkeSJEmSJKkPrOSRJEmSJEmjz6drWckjSZIkSZLUB1byaDOXX3tj1yG0amKiug6hVbfcvq7rEFp31AH7dx1Cq7JgftchtG7fV7yk6xBadd073t11CK272xtP7TqEVo3/7IauQ2hd1m/oOoRWZc6crkNo3ZI5/fqe4ZcHHtB1CO0bn+g6glat3zDedQit221Ovz7THJ/UNHrG/Jp5BySylLb2AAAgAElEQVRJkiRJknrASh5JkiRJkjTy4p48VvJIkiRJkiT1gUkeSZIkSZKkHnC5liRJkiRJGn1uvGwljyRJkiRJUh9YySNJkiRJkkafGy9bySNJkiRJktQHVvJIkiRJkqTRN2Ylj5U8kiRJkiRJPWAljyRJkiRJGnmJdSzeAUmSJEmSpB4wybOLJbllAHOsSHLkrp5HkiRJkqShlQzuNaRM8vRYkjldxyBJkiRJkgbDJM+AJFmc5PwkFyZZk+TYpn1pkkun9HtlktOa4xVJ3pLkW0muTPKopn1hkjOTrE5yFrBwyvhbkrwhyQXAa5N8asq5xyf55IA+siRJkiRJgzOWwb2GlBsvD87twDOq6hdJ9gG+meTsWYybW1UPTvJk4H8BxwAnA7dW1aFJDgUunNJ/EXBpVZ2aJMB3kuxbVdcBfwx8qNVPJUmSJEmShoKVPIMT4G+TrAb+Hbg7sN8sxm2qvPk2sLQ5fjRwBkBVrQZWT+k/DnyiOVfAR4DnJNkTeBjwhV8LLDkpyaokqz595ke382NJkiRJkjQEMja415CykmdwTgD2BY6oqg1J1gILgI1snmxbMG3cuubXcTb/etUW5rm9qsanvP8Q8BkmK4n+tao2Th9QVcuAZQAX/OCqLV1XkiRJkiQNseFNP/XPHsC1TYLnMcA9m/afAndJsneS+cBTZ3GtrzCZNCLJwcChW+pYVdcA1wCvBZbvePiSJEmSJA2vjGVgr2FlJc/gfBT4TJJVwMXAdwGapM8bgAuAH21q34b3AB9qln5dDHxrFnPvW1WX72jwkiRJkiRpuJnk2cWqanHz6/VM7okzU593Au+cof3oKcfX0+zJU1W3Ac/a2nzTPBJ43/ZFLkmSJEmSRolJnp5L8m3gl8Bfdh2LJEmSJEm7TIZ3GdWgmOTpuao6ousYJEmSJEnSrmeSR5IkSZIkjT4reXy6liRJkiRJUh9YySNJkiRJkkZexqxj8Q5IkiRJkiT1gJU8kiRJkiRp9FnJYyWPJEmSJElSH1jJI0mSJEmSRp9P17KSR5IkSZIkqQ+s5NFm9l68qOsQWrVxYrzrEFq1YLf+/ZHd8JNruw6hVfMX9evPEADj/fpzdLc3ntp1CK37r9e8oesQWnXX17+66xBaN37jTV2H0KqJm2/pOoT2LZjfdQStWvLzn3cdQutu331x1yG06ns3/qLrEFp36N326jqEVl3+sxu7DmGX2H/Pfv1Z2syYlTxW8kiSJEmSJPVA/8oCJEmSJEnSHU5iHYt3QJIkSZIkqQes5JEkSZIkSaPPp2tZySNJkiRJktQHJnkkSZIkSZJ6wOVakiRJkiRp9PkIdSt5JEmSJEmS+sBKHkmSJEmSNPrceNlKHkmSJEmSpD6wkkeSJEmSJI28xDoW74AkSZIkSVIPWMkjSZIkSZJGn0/XspJHkiRJkiSpD0zyDLkki5J8LsklSS5NcnyStUn2ac4fmWRFc3xaktOTnNf0+b0kb02yJsk5SeZ1+mEkSZIkSdpVxsYG9xpSwxuZNnkicE1VPbCqDgbO2Ub/ewNPAY4FzgC+VFWHALc17ZIkSZIkqYdM8gy/NcAxSd6S5FFVddM2+n+hqjY04+bwq6TQGmDpTAOSnJRkVZJVZ37k9LbiliRJkiRpYJIM7DWs3Hh5yFXVlUmOAJ4MvCnJecBGfpWgWzBtyLpm3ESSDVVVTfsEW/h6V9UyYBnA9396Q83UR5IkSZIkDTeTPEMuyf7ADVV1RpJbgBOBtcARwBeAZ3YXnSRJkiRJQ2KI98oZFJM8w+8Q4G1JJoANwMnAQuADSV4NXNBlcJIkSZIkaTiY5BlyVXUucO4Mp+43Q9/Tpr1fvKVzkiRJkiT1yhDvlTMo1jJJkiRJkiT1gEkeSZIkSZKkHnC5liRJkiRJGn0u17KSR5IkSZIkqQ+s5JEkSZIkSSMvY1byWMkjSZIkSZLUA1bySJIkSZKk0RfrWLwDkiRJkiRJPWAljyRJkiRJGn0+XctKHkmSJEmSpD6wkkebGa+JrkNo1UR1HUG7xvv2gYC5++7ddQjt6uGO/nP36dfXaPxnN3QdQuvu+vpXdx1Cq37yv/626xBat98pf9F1CK3KbvO6DqF1G+b07DPtvrjrCFq38Nbbuw6hVbvNndN1CK27jX59pvnz/HF55PTwe/HtZSWPJEmSJElSD5ialCRJkiRJIy8+XctKHkmSJEmSpD6wkkeSJEmSJI0+9+SxkkeSJEmSJKkPrOSRJEmSJEkj77YF8wc215KBzbR9rOSRJEmSJEnqAZM8kiRJkiRJPWCSR5IkSZIkqQdM8kiSJEmSJPWASR5JkiRJkqQeMMnTgSQrkhy5nWPekOSYXRWTJEmSJEkabT5CfQQkmVNVp3YdhyRJkiRJGl5W8rQkyaIkn0tySZJLkxyf5HFJLkqyJskHk8yfYdx7kqxKclmS109pX5vk1CRfA34/yfIkx005t09zfGSSFc3xaUlOT3Je0+f3kry1mf+cJPMGczckSZIkSdKgmeRpzxOBa6rqgVV1MHAOsBw4vqoOYbJq6uQZxr2mqo4EDgV+O8mhU87dXlWPrKoztyOOewNPAY4FzgC+1Mx/W9MuSZIkSZJ6yCRPe9YAxyR5S5JHAUuBH1XVlc3504FHzzDuD5JcCFwEPAA4aMq5s3Ygji9U1YYmnjlMJps2xbd0pgFJTmqqiVad9ZEP78CUkiRJkiSpa+7J05KqujLJEcCTgTcB521rTJJ7Aa8EjqqqnydZDiyY0uWXWxi6kV8l6BZMO7euiWciyYaqqqZ9gi18vatqGbAM4IqfXF8z9ZEkSZIkScPNSp6WJNkfuLWqzgDeDjwcWJrkPk2XPwK+PG3Y7kwmcm5Ksh/wpFlOtxY4ojl+5s7ELUmSJEmS+sFKnvYcArwtyQSwgcn9d/YA/jXJXGAl8H+mDqiqS5JcBFwG/BD4+iznej3wgSSvBi5oKX5JkiRJkjTCTPK0pKrOBc6d4dThM/Q9esrxiVu43tJp70+ccvxV4H4zjDlt2vvFWzonSZIkSZL6xeVakiRJkiRJPWCSR5IkSZIkqQdM8kiSJEmSJPWASR5JkiRJkqQeMMkjSZIkSZLUAyZ5JEmSJEmSesAkjyRJkiRJUg/M7ToASZIkSZKknbVhzryuQ+iclTySJEmSJEk9YCWPJEmSJEkaeVVdR9A9K3kkSZIkSZJ6wEoebWbf3Rd3HUKrblu3oesQWjV3Tv/yspk/v+sQWjW2pF9/hgAyt1//VGR9v/5eABi/8aauQ2jVfqf8RdchtO6nb/67rkNo1dKzlncdQuvGJ/r137+Lb7ix6xBad9tee3YdQqs2/uK2rkNo3ULGuw6hVes2bOw6BG2nCUt5rOSRJEmSJEnqg37996wkSZIkSbpDKit5rOSRJEmSJElqW5InJrkiyfeTnDLD+flJzmrOX5Bk6c7OaZJHkiRJkiSNvKoa2GtbkswB3g08CTgIeHaSg6Z1ewHw86q6D/AO4C07ew9M8kiSJEmSJLXrwcD3q+qHVbUeOBM4dlqfY4HTm+OPA49Lkp2Z1D15JEmSJEnSyBuyp2vdHbhqyvurgYdsqU9VbUxyE7A3cP2OTmoljyRJkiRJ0nZIclKSVVNeJ03vMsOw6Vmo2fTZLlbySJIkSZKkkTfIQp6qWgYs20qXq4EDp7w/ALhmC32uTjIX2AO4YWfispJHkiRJkiSpXSuB+ya5V5LdgGcBZ0/rczbwvOb4OOCLtZPPgbeSR5IkSZIkjbydzI+0qtlj56XAucAc4INVdVmSNwCrqups4APAR5J8n8kKnmft7LwmeSRJkiRJklpWVZ8HPj+t7dQpx7cDv9/mnC7XGlFJnpbklOb4tCSvbI6XJzmu2+gkSZIkSdKgWckzApLMraqN096fza+v55MkSZIk6Q5pYuceTNULJnkGJMlS4BzgAuBw4ErgucArgd8FFgL/AbyoqirJiub9I4CzkxzC5Bq9w4ELk6wBjqyql25lzlNnuvau+HySJEmSJKlbLtcarN8EllXVocAvgD8F3lVVR1XVwUwmY546pf+eVfXbVfW/m/f3A46pqr+c5Xxbu7YkSZIkSb1RVQN7DSuTPIN1VVV9vTk+A3gk8JgkFzSVOY8FHjCl/1nTxv9rVY1vx3xbu/Z/S3JSklVJVp3+wQ9sx+UlSZIkSdKwcLnWYE1P9xXwT0wuu7oqyWnAginnfzmt//T3W5RkwTau/asgqpYBywBuuPX24U1JSpIkSZK0BRNDXGEzKFbyDNY9kjysOX428LXm+Poki4E2n4q1KaGzK64tSZIkSZKGjJU8g/Ud4HlJ3gt8D3gPcGdgDbAWWNnWRFV1Y5L37YprS5IkSZI0bCYmrOQxyTNYE1X14mltr21em6mqo6e9P3Ha++XA8ub4tJn6VdWM15YkSZIkSf1jkkeSJEmSJI08t+QxyTMwVbUWOLjrOCRJkiRJUj+Z5JEkSZIkSSOvLOXx6VqSJEmSJEl9YCWPJEmSJEkaeRNYyWMljyRJkiRJUg9YySNJkiRJkkaee/JYySNJkiRJktQLJnkkSZIkSZJ6wOVakiRJkiRp5Llcy0oeSZIkSZKkXrCSR5u58ppruw6hVeMT/crk3rpufdchtG7pUQ/qOoRWZW4P/1odS9cRtCpz5nQdQusmbr6l6xBald3mdR1C65aetbzrEFq19vgTuw6hdXf9wse7DqFV6/bas+sQtA27zevfv0e3p1/fB+25aGHXIWg79ezHvx1iJY8kSZIkSVIP9CvVKkmSJEmS7pDck8dKHkmSJEmSpF6wkkeSJEmSJI08K3ms5JEkSZIkSeoFK3kkSZIkSdLIm7CSx0oeSZIkSZKkPrCSR5IkSZIkjTwreazkkSRJkiRJ6gUreSRJkiRJ0sjz6VpW8kiSJEmSJPWClTwdSXI0sL6q/qPrWCRJkiRJGnXuyWMlT5eOBh4+04kkuyz5lmTOrrq2JEmSJEnqjkmeWUry6STfTnJZkpO20OeIJF9u+p2b5G5N+8uTXJ5kdZIzkywFXgy8IsnFSR6VZHmSv0vyJeAtSRYl+WCSlUkuSnJsc60Tk3wyyTlJvpfkrVPmf0+SVU2Mr5/SvjbJqUm+Bvz+rrtLkiRJkiSpKy7Xmr3nV9UNSRYCK5N8oqp+tulkknnAPwLHVtV1SY4H3gg8HzgFuFdVrUuyZ1XdmOT/ALdU1dub8S8A7gccU1XjSf4W+GJVPT/JnsC3kvx7M91hwOHAOuCKJP9YVVcBr2linAOcn+TQqlrdjLm9qh65i++RJEmSJEmdcLWWlTzb4+VJLgG+CRwI3Hfa+d8EDgb+LcnFwGuBA5pzq4GPJnkOsHErc/xrVY03x08ATmmutQJYANyjOXd+Vd1UVbcDlwP3bNr/IMmFwEXAA4CDplz7rC1NmuSkpgJo1afP/OethCdJkiRJkoaVlTyz0GySfAzwsKq6NckKJpMum3UDLquqh81wiacAjwaeBrwuyQO2MNUvp13vmVV1xbRYHsJkBc8m48DcJPcCXgkcVVU/T7J8WoxTr72ZqloGLAP45vd/bO5TkiRJkjRyfIS6lTyztQfw8ybB81vAQ2focwWwb5KHweTyrSQPSDIGHFhVXwL+J7AnsBi4GViylTnPBV6WJM31Dt9GjLszmci5Kcl+wJNm//EkSZIkSdKos5Jnds4BXpxkNZPJnG9O71BV65McB7wzyR5M3tu/B64EzmjaAryj2ZPnM8DHmw2VXzbDnH/djF/dJHrWAk/dUoBVdUmSi4DLgB8CX9/hTytJkiRJ0ojxEeomeWalqtYxi8qYqrqYyWVZ0/3ahsdVdSVw6JSmr047fxvwohnGLQeWT3n/1CnHJ24hrqVbi1uSJEmSJI0+kzySJEmSJGnkuSePe/JIkiRJkiT1gpU8kiRJkiRp5FnIYyWPJEmSJElSL1jJI0mSJEmSRp5P17KSR5IkSZIkqRes5JEkSZIkSSPPp2tZySNJkiRJktQLVvJIkiRJkqSR5548VvJIkiRJkiT1gkkeSZIkSZKkHnC5ljazcXyi6xBa1bdyvfnz+vdH9sY779V1CK2aO6d/ufPb12/sOoRWLZnTr78XAFgwv+sIWrVhzryuQ2jd+ES/ft/d9Qsf7zqE1v3kScd1HUKrbvvY6V2H0Lp77bmo6xC0Des39Ot7hiRdh6Dt1Lef/3ZE/34akSRJkiRJugPqX1mAJEmSJEm6w/ER6lbySJIkSZIk9YKVPJIkSZIkaeRZyWMljyRJkiRJUi9YySNJkiRJkkZezx5muUOs5JEkSZIkSeoBK3kkSZIkSdLIc08eK3kkSZIkSZJ6wUoeSZIkSZI08qzksZJHkiRJkiSpF6zkGTFJTgNuqaq3T2tfCjy8qv65g7AkSZIkSerUBFbyWMnTH0uBP+w6CEmSJEmS1A2TPEMgyaIkn0tySZJLkxyfZG2SfZrzRyZZMWXIA5N8Mcn3krywaXsz8KgkFyd5RZI5Sd6WZGWS1UleNOjPJUmSJEnSoFTVwF7DyuVaw+GJwDVV9RSAJHsAb9lK/0OBhwKLgIuSfA44hf/P3n3HSVZX+f9/vUFgBkmiiIgSRJQfINkcMSdUTIBgQFdc07r6NYddFEUUI7qroruAObuAuyaQIKIiYQBRjKBrDkuSDHN+f9xbUtPTPTN01/Tte309H496dNW9t6rOp7u6wqnzOR94eVU9tr2Ng4DLquruSdYBvp3k61V10eociCRJkiRJ6oaVPAvD+cBDk7wtyf2r6rKVHH9sVV1dVX8GTgLuMc0xDweekWQJ8D3g1sC2091YkoOSnJnkzOM+Y0sfSZIkSZL6yEqeBaCqfpJkd+DRwFuTfB24gZuScIumXmUllwECvLiqvrYK938kcCTAaT++eOHWnUmSJEmSNIOlfpq1kmchSHJ74Kqq+jjwDmA34GJg9/aQJ025yuOTLEpya+BBwPeBK4D1x475GvD8JGu193GXJLdcbYOQJEmSJEmdspJnYbgbcHiSpcD1wPOBxcB/JHktzXSrcWcA/w1sARxSVb9N8ifghiTnAkcD76VZcevsJAH+BDxhHsYiSZIkSdK8W2opj0mehaCdUjXdtKq7THPswTPcxvXAQ6Zsfm17kiRJkiRJA2eSR5IkSZIk9d5CXtp8vtiTR5IkSZIkaQCs5JEkSZIkSb1nJY+VPJIkSZIkSYNgJY8kSZIkSeq9pVjJYyWPJEmSJEnSAFjJI0mSJEmSes+ePFbySJIkSZIkDYKVPJIkSZIkqfcs5LGSR5IkSZIkaRCs5JEkSZIkSb231FIekzxa1s6/uqjrECZrjWEVq2XNNbsOYeJuccM1XYcwUbfYdJOuQ5i4W/7fpV2HMFFX3vEOXYcwcetfcknXIUzWBut1HcHErTew/6NrN96o6xAm7upPHdN1CBO1eL9ndh3CxC367LD+RustWqfrECZug4F9uvzj5dd2HYJ0sw3rE7AkSZIkSdLfqYHlWiVJkiRJ0t8jl1C3kkeSJEmSJGkQrOSRJEmSJEm9ZyWPlTySJEmSJEmDYCWPJEmSJEnqPZdQt5JHkiRJkiRpEKzkkSRJkiRJvWclj5U8kiRJkiRJg2AljyRJkiRJ6j1X17KSR5IkSZIkaRCs5FmAkmwFfLmqduw4FEmSJEmSemGphTxW8gxREpN3kiRJkiT9nTHJs5okeUaS85Kcm+RjSbZMcmK77cQkW7THbZrkS+1x5ya5T3sTayb5cJILknw9yeL2+G2SfDXJWUm+lWS7dvvRSd6V5CTgbUnukeT0JOe0P+/azW9CkiRJkqTVr6rm7bRQmeRZDZLsALwOeHBV7Qy8BHg/8NGq2gn4BHBEe/gRwCntcbsBF7TbtwX+rap2AC4FntRuPxJ4cVXtDrwc+Pexu74L8NCq+n/AhcADqmpX4F+AQ1fLYCVJkiRJ0oLgtJ7V48HA56vqzwBV9X9J7g08sd3/MeDtY8c+oz3uRuCyJLcCLqqqJe0xZwFbJVkPuA/wuSSj+1pn7H4/194GwIbAMUm2BQpYa6ZgkxwEHATw3pe8jAMf89jZjVqSJEmSpI4s5Aqb+WKSZ/UITWJlRVa2/9qx8zcCi2kqry6tql1muM6VY+cPAU6qqr3bRs4nzxhI1ZE0FUJc8Y2T/K+QJEmSJKmHnK61epwIPDXJrQGSbAycDuzb7t8fOG3s2Oe3x62ZZIOZbrSqLgcuSvKU9vgk2XmGwzcEftOef9bshyJJkiRJkvrAJM9qUFUXAG8BTklyLvAu4J+AA5OcBzydpk8P7c89k5xPMy1rh5Xc/P7Ac9rbvQB4/AzHvR14a5JvA2vOZTySJEmSJC10S6vm7bRQOV1rNamqY4Bjpmx+8DTH/YHpEzU7jh3zjrHzFwGPnOZ2njXl8ndoGjGPvGFV4pYkSZIkSf1kkkeSJEmSJPXeAi6wmTdO15IkSZIkSRoAK3kkSZIkSVLvuYS6lTySJEmSJEmDYJJHkiRJkiT1Xp9W10qycZJvJPlp+/NWKzh2gyS/SfL+ld2uSR5JkiRJkqT59WrgxKraFjixvTyTQ4BTVuVGTfJIkiRJkqTeq6p5O03A44Fj2vPHAE+Y7qAkuwObAl9flRs1ySNJkiRJkjS/Nq2q3wG0P2879YAkawDvBF6xqjfq6lqSJEmSJKn3JtErZ1UlOQg4aGzTkVV15JRjTgBuN83VX7eKd/MC4H+q6n+TrNIVTPJIkiRJkiTdDG1C58iVHPPQmfYl+UOSzarqd0k2A/44zWH3Bu6f5AXAesDaSf5aVTP27zHJI0mSJEmSem8+K3km4DjgmcBh7c9jpx5QVfuPzid5FrDHihI8YJJHU1xx97t3HcJETagh1oJx/dIbuw5h4u6w9IauQ5ioqxet03UIE3f17W/fdQiTdePSriOYuGs2WK/rECZq8VXXdB3CxF298UZdh6CV2HqjW3YdwkQt+uwxKz+oZy5+6jO7DmGinvfQvboOYeI+87IDuw5hoo7471VazKh3jnrBfl2HoMZhwGeTPAf4FfAUgCR7AP9YVf8wmxs1ySNJkiRJknqvT1/yV9VfgIdMs/1MYLkET1UdDRy9stt1dS1JkiRJkqQBMMkjSZIkSZI0AE7XkiRJkiRJvdej2VqrjZU8kiRJkiRJA2AljyRJkiRJ6r2eLaG+WljJI0mSJEmSNABW8kiSJEmSpN7r0xLqq4uVPJIkSZIkSQNgJY8kSZIkSeo9K3ms5JEkSZIkSRoEkzwdSPLXlezfKMkLxi7fPsnn2/O7JHn0LO7z4CQvv/nRSpIkSZK08C2tmrfTQmWSZ2HaCPhbkqeqfltVT24v7gLc7CSPJEmSJEkaNpM8HUqyXpITk5yd5Pwkj293HQZsk2RJksOTbJXkB0nWBt4E7NPu22dqhU573Fbt+dcl+XGSE4C7zvPwJEmSJEmaNzWPp4XKxsvdugbYu6ouT3Ib4LtJjgNeDexYVbsAjJI2VXVdkn8B9qiqF7X7Dp7uhpPsDuwL7Erzdz4bOGu1jkaSJEmSJHXGSp5uBTg0yXnACcDmwKYTuu37A1+qqquq6nLguBmDSA5KcmaSMz9+9H9O6O4lSZIkSZo/9uSxkqdr+wObALtX1fVJLgYW3czbuIFlk3Xj11+lR15VHQkcCfDbS/+6cB+tkiRJkiRpRlbydGtD4I9tgmdPYMt2+xXA+jNcZ+q+i4HdAJLsBmzdbj8V2DvJ4iTrA3tNOHZJkiRJkhaMqpq300JlkqdbnwD2SHImTVXPhQBV9Rfg220T5cOnXOckYPtR42XgC8DGSZYAzwd+0t7G2cBngCXtMd+ajwFJkiRJkqRuOF2rA1W1Xvvzz8C9ZzjmaVM27dhu/z/g7lP2PXyG23gL8JY5BStJkiRJknrBJI8kSZIkSeq9pUsX7jSq+eJ0LUmSJEmSpAGwkkeSJEmSJPXeQm6IPF+s5JEkSZIkSRoAK3kkSZIkSVLvLbWSx0oeSZIkSZKkIbCSR5IkSZIk9Z51PFbySJIkSZIkDYKVPJIkSZIkqfdcXctKHkmSJEmSpEGwkkeSJEmSJPWeq2uZ5NEUt7nskq5DmKi64YauQ5iorLlm1yFM3Pev7zqCyVp/8Y1dhzBxG95ycdchTNR11w/vb/TTSy/vOoSJWvsWw3uuu+Hyq7sOYaLWXmt4f6OhWW/ROl2HMHHPe+heXYcwUR8+4fiuQ5i4S563T9chTNQhF5zVdQiryX5dB6DVyCSPJEmSJEnqPXvy2JNHkiRJkiRpEKzkkSRJkiRJvWdPHit5JEmSJEmSBsFKHkmSJEmS1HsW8ljJI0mSJEmSNAgmeSRJkiRJkgbA6VqSJEmSJKn3XELdSh5JkiRJkqRBsJJHkiRJkiT1nkuoW8kjSZIkSZI0CCZ5VoMkf10Nt/m4JK9uzz8hyfazuI2Tk+wx6dgkSZIkSera0qp5Oy1UJnl6oqqOq6rD2otPAG52kkeSJEmSJA2XSZ7VKI3Dk/wgyflJ9mm3P6itqvl8kguTfCJJ2n2PbredluSIJF9utz8ryfuT3Ad4HHB4kiVJthmv0ElymyQXt+cXJ/l0kvOSfAZY3MXvQZIkSZKk1a2q5u20UNl4efV6IrALsDNwG+D7SU5t9+0K7AD8Fvg2cN8kZwIfAh5QVRcl+dTUG6yq05McB3y5qj4P0OaHpvN84Kqq2inJTsDZkxuaJEmSJElaSKzkWb3uB3yqqm6sqj8ApwB3b/edUVW/rqqlwBJgK2A74BdVdVF7zHJJnpvpAcDHAarqPOC86Q5KclCSM5Oc+ZFPfmKOdylJkiRJ0vyzksdKntVtxhIb4Nqx8zfS/C1WdPyK3MBNCbtFU/at9NFXVUcCRwJc98v/XbiPVkmSJEmSNCMreVavU4F9kqyZZBOaypozVnD8hcCdkmzVXt5nhuOuANYfu3wxsHt7/slT7n9/gCQ7AjvdjNglSZIkSeqNpTV/p4XKJH8L+2IAACAASURBVM/q9SWaKVLnAt8EXllVv5/p4Kq6GngB8NUkpwF/AC6b5tBPA69Ick6SbYB3AM9PcjpN75+RDwDrJTkPeCUrTjBJkiRJkqQec7rWalBV67U/C3hFexrffzJw8tjlF43tPqmqtmtX2/o34Mz2mKOBo9vz32b5JdTHq3Re3x53NbDvHIcjSZIkSdKCt5B75cwXK3kWnucmWQJcAGxIs9qWJEmSJEnSClnJs8BU1buBd3cdhyRJkiRJfWIlj5U8kiRJkiRJg2CSR5IkSZIkaQCcriVJkiRJknpvqdO1rOSRJEmSJEkaAit5JEmSJElS79l42UoeSZIkSZKkQbCSR5IkSZIk9d5SC3ms5JEkSZIkSRoCK3kkSZIkSVLvLa2lXYfQOZM8Wsav112v6xAmaunA6vXWWCNdhzBxOy4a1tPQdWus1XUIE5eBPezWXvPGrkOYuJ0227jrECbqatbsOoSJW8ywHnfXZFjP3QDXXX9D1yFM1AbD+xPxmZcd2HUIE3XJ8/bpOoSJW/MpB3QdwkQdeuBzuw5htfj3rgPQajXAp39JkiRJkvT3xsW17MkjSZIkSZI0CFbySJIkSZKk3itLeazkkSRJkiRJGgIreSRJkiRJUu8ttZLHSh5JkiRJkqQhsJJHkiRJkiT1nj15rOSRJEmSJEkaBJM8kiRJkiRJA+B0LUmSJEmS1HtO17KSR5IkSZIkaRCs5JEkSZIkSb231EKehVXJk+TGJEuSnJvk7CT3mbL/pUmuSbLh2LYHJbksyTlJLkzyjrF9z0ryp/Y2L0zy0rF9Byd5eXs+SV6f5KdJfpLkpCQ7rCTWi5Oc38b69SS3G9u3a5JK8ogp1/nrNLdzcJLftDGOThutwrgqyUPGtu3dbntye3ntJO9J8vN2XMcmucOK/wKSJEmSJKmvFlSSB7i6qnapqp2B1wBvnbJ/P+D7wN5Ttn+rqnYFdgUem+S+Y/s+U1W7APcFXpfkjtPc7wuB+wA7V9Vd2vs9LsmilcS7ZxvrmcBrp8R5WvtzVby7HffodOkqjOv8Kbe/L3Du2OVDgfWBu1TVtsB/AV9MklWMSZIkSZKk3qiqeTstVAstyTNuA+CS0YUk2wDrAa9nhuRJVV0NLAE2n2bfX4CfAZtNc9VXAS+uqqvaY78OnA7sv4qxngrcuY0zwJOBZwEPX4VE0UrNMK5vAfdIslaS9dr7X9LGsC5wIPDSqrqxvY2jgGuBB881HkmSJEmStPAstCTP4tHUKuAjwCFj+/YDPkWT3LhrkttOvXKSWwHb0iRdpu7bAlgEnDdl+wbALavq51OuciawwilbYx5LU1kDTcXQRe3tnQw8ehWu/9KxqVonTRP7dOMq4ATgEcDjgePG9t0Z+FVVXT7lpqYdU5KDkpyZ5MxPffToVQhXkiRJkqSFZSk1b6eFaqEleUbTtbYDHgl8dGx60b7Ap6tqKfBF4Clj17t/kvOA3wNfrqrfj+3bJ8kFwC+A91bVNasYS2Clf7mTkiyhqToaTS3bD/h0e/7TrNqUrfHpWnuObV/RuEa3v297+tQqxD7t9qo6sqr2qKo99nvGs1YhXEmSJEmStNAs2NW1quo7SW4DbNI2Nd4W+Eab81mbJmnzb+3h36qqxya5C3Baki9V1ZJ232eq6kVJ7g38d5KvjCdLquryJFcmuVNV/WIshN2AU1YS5p5V9efRhSRrAk8CHpfkdTRJlVsnWb+qrpjFr2FF46KqzkiyI01y7Cdj7XZ+Bmw5zf3uBhw/izgkSZIkSVrQFnKvnPmy0Cp5/ibJdsCawF9oqmEOrqqt2tPtgc2TbDl+nar6CU1Fzaum3l5VfQf4GPCSae7ucOCIJIvb+34ocD/gkzcz7IcC51bVHds4twS+ADzhZt7OMlY0LpoG1a+dcvyVwDHAu9rEE0meAawLfHMusUiSJEmSpIVpoVXyLG6nP0FTBfPMqroxyb7Ao6Yc+yWaaUrfm7L9g8DLk2w9ze2/DTg7yaFTtr8PuBVwfpIbaaZHPb5teHxz7NfGNe4LwPNpEkzrJvn12L53tT9fmuSAse3TJYWmHVdVfWWGWF4DvAP4SZKlwIXA3mVqU5IkSZI0QEuX+nE3fubXuF/86ZJBPSCG9k++xhpZ+UE9s8mihZZrnpvr1lir6xAmLgN72F1/w41dhzBx62Zp1yFM1NWs2XUIE7eYYT3ursmwnrsBrrv+hq5DmKgNhvcn4qpasJMQZuWSK6/qOoSJW/MpB6z8oB5594HP7TqE1eLfn/Pkgb27u8kB7/v4vH0A/PiLD1iQv8cBPv1LkiRJkqS/NxaxmORZqSTfA9aZsvnpVXX+dMdLkiRJkiR1wSTPSlTVPbuOQZIkSZIkrdjAunXMyrAmtkqSJEmSJP2dMskjSZIkSZI0AE7XkiRJkiRJvWfjZSt5JEmSJEmSBsFKHkmSJEmS1HuFlTxW8kiSJEmSJA2AlTySJEmSJKn3ltqTxySPlrXJIh8Sml8X/umyrkOYqPUXr9N1CBN3y0XDGtOaGV4R6w//cmnXIUzUOmsN77Xo2utv6DqEidrolou7DmHiknQdwkT98fJruw5h4o7471O6DmGiDrngrK5DmLhDD3xu1yFM1EuP+nDXIawez3ly1xFoNRreuyhJkiRJkvR3x9W17MkjSZIkSZI0CFbySJIkSZKk3ltqIY+VPJIkSZIkSUNgJY8kSZIkSeo9e/JYySNJkiRJkjQIVvJIkiRJkqTes5LHSh5JkiRJkqRBsJJHkiRJkiT13lIreazkkSRJkiRJGgKTPJIkSZIkSQPgdC1JkiRJktR7TtfqsJInyY1JliQ5N8nZSe4zZf9Lk1yTZMOxbQ9KclmSc5JcmOQdY/ueleRP7W1emOSlY/sOTvLy9nySvD7JT5P8JMlJSXZYSawXJzk/yXlJTkmy5TTjGJ1e3W5fK8lh7f38IMkZSR7V7tswyUeT/Lw9fXQ0ziRbJfnBNDEcneSisfs5PcmBY5eva2NckuSwsesdm+Q7q/6XkSRJkiRJfdRlJc/VVbULQJJHAG8FHji2fz/g+8DewNFj279VVY9Nshg4J8mXqurb7b7PVNWLktwa+HGSz1fV/0653xcC9wF2rqqrkjwcOC7JDlV1zQri3bOq/pzkjcDrgedOHccUhwCbATtW1bVJNh0b338AP6iqZ7TjfyPwEeApK7h/gFdU1eenbDuqvY2LRzGOdiTZCNgN+GuSravqopXcviRJkiRJveQS6gunJ88GwCWjC0m2AdajSabsN90VqupqYAmw+TT7/gL8jCbJMtWrgBdX1VXtsV8HTgf2X8VYvzPdfY5Lsi5NEujFVXVtez9/qKrPJrkzsDtNEmjkTcAe7bgn6UnA8cCngX0nfNuSJEmSJGkWkmyc5Bvt7J9vJLnVDMe9PckFSX6U5IgkWdHtdpnkWTyaWkVTxTKe9NgP+BTwLeCuSW479crtL2Bb4NRp9m0BLALOm7J9A+CWVfXzKVc5E1jhlK0xjwT+a5pxjE77AHcGflVVl09z/e2BJVV142hDe37JKsRw+Nj9fGIVYh39Hj/FDMkygCQHJTkzyZlHHXXUKtysJEmSJEkLS9X8nSbg1cCJVbUtcGJ7eRltW5v7AjsBOwJ3Z9kZUMtZKNO17g18NMmO1dRX7QvsXVVLk3yRZhrTv7XXu3+S84C7AodV1e/HbnOfJHu2+567kulX4wKs7M90Ujvl6o80FUbLjeNvN5bsNIv7WpUYppuuNf2dNLHeGTitqirJDe3vd7l+P1V1JHAkwBVXXGF9myRJkiRJq9fjgQe1548BTqaZeTSuaApY1qbJGawF/GFFN7ogpmtV1XeA2wCbtAmSbYFvtH1m9mXZKpRvVdVOwN2A5ycZT7B8pqp2AO4PvDPJ7abcz+XAlUnuNCWE3YAfriTMPYEtgQtopletyM+ALZKsP82+C4Bdk/ztd9+e3xn40Upu9+bYB7gVcFH7e9wKp2xJkiRJkgZqadW8nSZg06r6HUD7c7kZTG2u5CTgd+3pa1W1wrzBgkjyJNkOWBP4C01C5+Cq2qo93R7YfHxFK4Cq+glNs+apma7RL+JjwEumubvDgSPaxs0keShwP+CTK4uz7QP0z8Azkmy8guOuommufESStdv72SzJAVX1M+Aclq0Gej1wdrtvUvYDHjn6PdL0ATLJI0mSJEnSHI23PWlPB01zzAntattTT49fxfu4M/D/AXeg6Q384CQPWNF1upyutTjJkvZ8gGdW1Y1J9gUeNeXYL9EkKL43ZfsHgZcn2Xqa238bcHaSQ6dsfx9Nhcv5SW4Efg88vk3grFRV/S7Jp2hW6TpkyjgAvlpVr6ZJ3LwZ+GGSa4ArgX9pj3kO8L4kP2vH/p1228hdk/x67PJoOfjDk4wnh+5RVddNjTHJVsAWwHfH4r4oyeVJ7llVU3+PkiRJkiT12nyurjXe9mQFxzx0pn1J/pBkszbHsBlNa5ip9ga+W1V/ba/zFeBeTNObeKSzJE9VrTnD9uUSNlX1srGLJ49tv5qbVrq6iLGl1qvqt8BoutbBY9sLeGN7WtVYt5py+cVj52cax3XAK9vT1H2XAAfMcL2LaebZTfW5VY2xvY3pVh3bbUW3IUmSJEmS5sVxwDOBw9qfx05zzK+A5yZ5K02ByAOB96zoRhfEdC1JkiRJkqS56FlPnsOAhyX5KfCw9jJJ9kjykfaYzwM/B84HzgXOrarjV3SjXU7XWnCSfA9YZ8rmp1fV+V3EI0mSJEmShqeq/gI8ZJrtZwL/0J6/EXjezbldkzxjquqeXccgSZIkSZJuvvnsybNQOV1LkiRJkiRpAKzkkSRJkiRJvWchj5U8kiRJkiRJg2CSR5IkSZIkaQCcriVJkiRJknpvQkub95qVPJIkSZIkSQNgJY8kSZIkSeo9l1CH+EtQF5IcVFVHdh3HpAxtPOCY+mBo44HhjWlo44HhjWlo44HhjWlo44HhjWlo44HhjWlo44HhjWlo41F3nK6lrhzUdQATNrTxgGPqg6GNB4Y3pqGNB4Y3pqGNB4Y3pqGNB4Y3pqGNB4Y3pqGNB4Y3pqGNRx0xySNJkiRJkjQAJnkkSZIkSZIGwCSPujK0+aZDGw84pj4Y2nhgeGMa2nhgeGMa2nhgeGMa2nhgeGMa2nhgeGMa2nhgeGMa2njUERsvS5IkSZIkDYCVPJIkSZIkSQNgkkeSJEmSJGkATPJIkiRpQUiyRpKndh2HJEl9ZU8ezZska1XV9VO23aaq/txVTBq+JLcCtgUWjbZV1andRaShS/IF4D+Br1TV0q7jkfomyalV9YCu45i0JFsC21bVCUkWA7eoqiu6jkvDk2S3Fe2vqrPnK5ZJS7InsANQwA+r6qSOQ1otkty9qr7fdRzqJ5M8Wu3aJ+OPAesA5wAHVdXF7b6zq2qFL0QLVZJHAHcAThyNp93+7Kr6z84Cm6UkLwGOAq4APgLsCry6qr7eaWBzkOQfgJfQ/J2WAPcCvlNVD+40sDlI8hTgq1V1RZLXA7sBb+7rG7YkdwDeB9wPWAqcBrykqn7daWBzkOShwIE0j7fPAUdX1YXdRjV7SdYEHgNsBdxitL2q3tVVTHM10DE9huaDz3hC+03dRTR7Sd4AXA18BrhytL2q/q+zoOYoyXOBg4CNq2qbJNsCH6yqh3Qc2qy1Y3grsD3LPu7u1FlQs5TkZSva37fnhiSjxMciYA/gXCDATsD3qup+XcU2W0k2B74IXAOcRTOe3YDFwN5V9ZsOw5uIJNsD+wL7AZdV1R4dh6SecrqW5sPbgUdU1SY0SwN+I8m92n3pLqzZS3Io8DrgbsCJSV48tvtF3UQ1Z8+uqsuBhwOb0HxIPazbkObsJcDdgV9W1Z40ias/dRvSnL2hTfDcD3gEcAzwgY5jmoujgOOAzYDNgePbbb1VVSdU1f40bz4vpnnOOz3JgUnW6ja6WTkeeBZwa2D9sVOfDWpMST4I7AO8mOZ19SnAlp0GNTfPBl4InErzYe4s4MxOI5q7FwL3BS4HqKqfArftNKK5O4rm9ecGYE/gozRf6vXR6DlgD+D5NK9HmwP/SJPE6pWq2rN93/NLYLeq2qOqdqd5H/SzbqObtfcDH6iqB1bVy6rqpVX1wHb7v3cc26wl2TLJq5OcS/P/8wLgYSZ4NBe3WPkh0pytXVUXAFTV55P8CPhiklfTlFr20V7ArlV1Q5KDgU8muVNVvZSeJq64Ke5HA0dV1blJ+jqWkWuq6pokJFmnqi5Mcteug5qjG9ufj6F5s3Ns+xjsq02qajypc3SSf+4smglJcmvgAODpNBWMn6CpVnom8KDuIpuVO1TVTl0HMWFDG9N9qmqnJOdV1RuTvJPmG+9eqqqtu45hNbi2qq4bvawmuQX9fQ80sriqTkySqvolcHCSbwH/2nVgN1dVvREgyddpkiJXtJcPpqnI7Kvtqur80YWq+kGSXboMaA62r6q9p26sqo8meV0XAc1VktOBDYFPA0+uqp8muWh8hoA0GyZ5NB+uT3K7qvo9QFVdkOQhwJeBbboNbdZuUVU3AFTVpUn2Ao5M8jlg7W5Dm7Wz2jc3WwOvSbI+zfSZPvt1ko2A/6KpprgE+G3HMc3Vb5J8CHgo8LYk69Dvqsw/JzkA+FR7eT/gLx3GM2dJvghsR/ON3F5V9bt212eS9LEa4StJHt7nqZvTGNqYrm5/XpXk9jT/Q71OlCTZkeWnAX20u4jm7JQkrwUWJ3kYzbf1x3cc01xdk2QN4KdJXgT8hv5XJ20BXDd2+TqaaZ199aMkHwE+TpNUPAD4Ubchzdqa021sH4PT7uuBP9G0FNiUpor+p/Q/+asFwJ48Wu3a/hR/qqpzp2zfCHhhVb2lm8hmL8mXgcOr6pQp298MvLaqevehu32R3AX4RZu4ujWweVWd13FoE5HkgTTflnxlagPwPkmyLvBI4Pz2G5/NgLv19cNqki1oSq3vTfPG5nSanjy/7DSwWWr/j17f114o00myN80HhDWA62mq/qqqNug0sDkY2pjaHjbvAx4C/BvN/9JHquoNnQY2S0n+labibXvgf4BHAadV1ZO7jGsu2ueG59BMiQ7wtar6cLdRzU2Su9MkDDYCDgE2oHlv9N1OA5uDtiLkqcCXaP6P9gY+W1WHdhrYLCVZRDP9bNTI/FSaKuBruotqdpK8G1gP+OequrLddkvg3TSV2//UZXyzlWRD4Ek0X3Ldmeb/6RFVdUanganXTPJIs9CuikFVXT3Nvs372PytnZq1P3CnqnpT++H7dn1+kUnysap6+sq29U3bj2fbqjoqySbAelV1UddxqZHkO1V1767jmJQkvwCeQJNYHMSbhiGOaaSt7ltUVZd1HctsJTkf2Bk4p6p2TrIpTdJqr45Dm7UkL6mq965sW1+0zcsPq6pXdB3LpLUrU92/vXhqVZ3TZTxqtD3t3krTT230RdAWNL0JX1tV181w1d5Iclua/mr7AXesqjt2HJJ6yiSP5k2Sx9J807MlzVTBXn9zOpJkJ5ZfoaV3vRCSfIBmetaDq+r/S7P0+Ner6u4dhzZrmbJ6W/um9Pyq6l0TxZH2G+49gLtW1V3aqRmfq6r7dhzazZLklVX19iTvY5rS5L5+IweQ5I3AecAXh5BASPI14FE1oOXghzKmJE9c0f4+vhYBJDmjqu6R5Cyahr5XAD+oqh06Dm3Wpr4etdvOqapdu4pprpJ8E3jIEJ7nRtovuJZTVb+a71gmIclFTP8a27sV0EbaL1rvTPM54mdVdVXHIc1akkOr6rUz7Nuyr1XN6p49eTSf3gM8kQF9c5rkP2mWo7yAm/rXFP1seHnPqtotyTkAVXVJkl72F0ryGmDU++BybmoqfR3NCm99tjfN6hhnA1TVb9v+SX0z6gnQxx41K/My4JbADUmuof8J7d8BJyf5CnDtaGP1bEnhKYYyphVVtvT1tQjgzHZK94dpVtb6K9DLqtIk+wFPA7ZOctzYrg3oef8xmqbyx7b9CMeXuu/r4w7gv7kpKbKYprfVj4G+JhjHV2haRLPy3sYdxTInMyS17zxqZt7Tx90jad6vLscEj+bCJI/m0//SfBM3iARP6159rgqZ4vq20qUA2mlAvfyWu6reCrw1yVur6jVdxzNh11VVJRn9nW7ZdUCzUVXHtz+PGW1re1asV1WXdxbYBFRVH5NuK3JRe1qb/jaWn2oQY6qqA7uOYXWoqhe0Zz+Y5KvABj3uD3c6TVLxNsA7x7ZfQVPx12cb0ySqHjy2rc/JRarqbuOX26lbz+sonDmrqqmJxPckOQ34ly7imaPPA0vaEyy7mm1fH3drtpXz065mW1X/N8/xaCCcrqV50zboOwQ4hX5/c/o3Sf4DeGdV/bDrWOYqyf4084B3o5nf/GTgDVX12U4Dm4M2afA0YOuqOiTJHYHNet5n6OXAtsDDaOamPxv4ZFW9r9PAZinJJ4F/pFka/iya5tjvqqrDOw1sFtoPAzOqqrPnKxb9fUjyshXt7/nr6+bcNL0bgKo6tbuI5i7J7YB70Hwg/f5o1VEtbNNNteuLKa9La9BU9jy/qnbuKKRZaxvm70MzVetY4FNV9bNuo5qbJNfSrEo3XZKn+jytTt0yyaN5k2Z57r8C5zNWIVJVb+wsqDlK8gCaJVB/T5O4Gk3L2KnTwGYpyXY0q7MEOLGq+rrMJjDMPkMA7fK74yu0fKPjkGYtyZKq2qVNMu4OvAo4q4//Q0lOas8uonkjfS7N32gn4HtVdb+uYpuLdlzT9XR48DSH98JQxtT26JpRX19fk7yN5sPcD2kSwNC8tj6uu6jmJslzgH8FvknzvPBA4E1V9Z+dBjYHSe4CfADYtKp2bHsUPq6q3txxaLM2JXG6Bs0XX7euqkd0FNKcjL0uAdxAU8H4zqr6cUchzVlbwfx4mueIWwOvqymr3fZF3/tyaeFyupbm08ZV9fCug5iw/wSezpTEVR+NrTp14TTb+mowfYbGtUmd3iZ2plirXTHjCcD7q+r60VS0vqmqPQGSfBo4qKrOby/vCLy8y9jmaDz2RTRLvd7QUSyTMogx9TWJswqeQNNc/tqVHtkfrwR2HU2fSXJrmqlcvU3y0PRMegXwIYCqOq+tzuxtkgcYn257A02Pni90FMskPKeqfjG+IcnWXQUzIdcAlwGX06yutajbcKSFxySP5tMJSR5eVV/vOpAJ+lVVHbfyw3phmaaCbX+e3TuKZVIG02coyWlVdb8kV7BsBULfm/p+CLiYpurl1CRb0rxx67PtRgkegKr6QZJdugxoLqrqrCmbvp2kl9+ajgxlTANepe4XwFqMTe0egF/T9OEZuYKmV2GfrVtVZ4wa37Z6lyyd4odV9bnxDUmeAnxuhuMXus/TVCNN3da793dJ9qRZWvwewAnAe6uq74s3vHemHUluUVV9/39SR0zyaD69EHhlO//0evr/4RTgwvZbq+NZts9Qb5q/DXwlqiOALwG3TfIWmj5Dr+82pNkZTfUZWlPfqjqC5u808sv2jVyf/SjJR4CP03zwPoCbVhPrnSTjK7GMejrcrqNwJmKaMe1OP8c01FXqrgKWJDmRZV9be5e0Gpv+8xvge0mOpXleeDw9XTFszJ+TbMNNX6Q8mabJdJ+9huUTOtNtW9Da6fc7ABtOWZVqA/pb+XIiTbPy04B1gGckecZoZx+fH4B/AI6Gaavnz2D5BJ20SkzyaN6s7MNpkh2q6oL5imdCFtO8AR2fhtarDv9DXomqqj6R5Cxu6jP0hAH0GVpuCl3fp9UleQzNm9HxN55v6iicSTgQeD7wkvbyqTR9K/rqLJrntdAk6C8GntNlQBMwPqZRn4rejamqjm+rFXesqld0Hc8EHdeehmD03ufn7Wnk2A5imbQX0nwZtF2S39D8Hx3QbUizk+RRwKOBzZOMf/GwAf2sTror8FhgI2Cvse1XAM/tJKK5G+JqguMrpO4wZd+0K25Jq8LGy1ow+rx6wUySvKZNovTCUFYzmfIt/XL6vCTl1P+TJLcAzquq7TsMa9aSfBBYF9gT+AhNtdUZVdW7D9xDleSpwFer6vIkb6D5ZvEQVwtbOJJ8s29No1cmyWJgiz43iP170TbCXaOqrljpwQtUkp2BXWi+YBhfXvwK4KSquqSTwOYoyb2r6jtdx7G6Jdmyqn7ZdRw31/h7umne3w3uc5Hmj5U8WkiGmLF+Cs0y1wteksOAfZmymglNFULfjH9LPzK6XEDvlqScZlodNOPp+7S6+1TVTknOq6o3JnknPaqEm06S+wIHs3zCtHePu9brq+qzSe4HPAx4J01l0j27DevmS/LgqvrmlOkLf9OnqbZTnJPkOJopJVeONvZ1PEn2At4BrA1s3fa0elPPV9caxIpu45KsQ9O0fCvgFqPePFXVu0rMqjoXODfJJ4bQB2XUrwt4WpL9pu7v6dQmktwb2Bw4tar+2K7o9mrg/sAdOw1udjZql4Zfoz0/em0KsGF3YanvTPJoIRliWVmfEld7M5DVTKqq7ytHLGfA0+qubn9eleT2wF+Avv/9/gN4KU2y8caVHNsHozE8BvhgVR2b5OAO45mLB9IsYb3XNPt6NdV2io1p/nfGEwZ9Hs/BNM1VTwaoqiUDWBFoECu6TXEszSpHZ9HzJtlJPltVT6VJmE6XjNupg7DmYnD9upIcTjMFbQnwqiRfBl4AHAo8u8vY5uAU4HFj58dfm/r4JasWCJM80urVp8TVYFYzSbJdVV2YZNoy1z5OMxmNCfjcdOPq45haX06yEXA4cDbN/8xHug1pzi6rqq90HcQE/SbJh4CHAm9rv71fo+OYZqWq/jXJGsBXquqzXcczCW1PnvOq6t1dxzJBN1TVZVNWberT6+lyhrKi2xR3qKpHdh3EhIx6qD220ygmpKqOb38e03UsE/QYYNequibJrYDfAjtV1U87jmvWqmrGPkNJnjSfsWhYTPJoIbmu6wBWgz5VmIii+QAAH3pJREFU8gxmNRPgZcBBNNNKlltunGW/7e6L8TFN1dcxUVWHtGe/0H4rt6iqLusypgk4qf3G8Yss+7/U10TcU4FHAu+oqkuTbAb0tslvVS1N8iJgEEmeqroxyeOAISV5fpDkacCaSbYF/gk4veOY5mSIq9QBpye5W1Wd33Ugc1VVo1XBXlBVrxrfl+RtwKuWv9bCl+R4lk+QXkZT4fOhqrpm/qOatatH8VbVJUl+3OcEzyp4N/CFroNQP9l4WfNqKI19V1WS11bVoV3HsSqSPHO67X3+Fqht3PkC4H40b3K+BXygZ29qBi/JfWh7Ooy2VdVHOwtojtreG1NVn3tvDE3bQPpq4DMs28Oml03Zk7yFpn/D1PH0MrGYZF3gddy0cuXXgDf3+bk7yUUsv0rdm6rqtC7jmo0k59OM5RbAtjSVwNfSfpHSw6lNfzNds9u2Z1wvx5TkvcAmwKfaTfsAv6dZHXaDPq3MmeRSlp3C9IDxy33u2TWdJP9bVX3sM6QFwCSP5k37Tcg+TGns2+cn5SSb0CxFuRXLfkDt5dzgoa1mkuSzwOXAJ9pN+wEbtfPue2tISZEkHwO2oZljP/680McKMvVE+4F7quprc+whJRbb6WeHDWxJ+EGtUpdkyxXt7+kqR8+n+VLoTiy71P36wLerqq9Lw59aVQ+YbluSC6pq6rLdC1aSB65of1X1ffrjMpL8qqq26DoO9ZPTtTSfnsBAGvuOOZamOuQEet5gdYirmdA83nYeu3xSknM7i2YCZkqKAL1M8tBMWdi+BvSNQ5J/mW57H1ecGaqhNWevqj27jmFS2ulnu3cdx2owmFXqRkmcJPcCLhgtnZ5kfWB7oHdJHuCTwFdoVkR99dj2K/pa4dfaJMkWVfUrgCRbALdp9/WtTcI5VXX5dDvacfXOWFXccruATec5HA2ISR7Np8E09h2z7tS52z12MMNbzeScJPeqqu8CJLkn8O2OY5qroSVFfkDTl+J3KzuwR64cO7+IppHnj2Y4Vh1JsiPNB9JFo219rYgDSPIYYAeWHU9fE4uDWhK+NaRV6kY+QFORNHLlNNt6oe0FdxlNxS9Jbkvzv7RekvVGSZIe+n/AaUl+TpM42Bp4QZJbAn2bjn8y7WMryYlV9ZCxff9FDx93DKTRtxYekzyaT0Nq7Dvy5SSPrqr/6TqQCRjcaiY035A+I8nozdkWwI9G35z0dI790JIitwF+mOQMln1e6G0FWVUt0xw7yTuA4zoKR9NI8q/Ag2iSPP8DPAo4jZ5WxCX5ILAusCfN6nRPBs7oNKi5GdqS8DCgVerGZPwLh7apea8/W7RVze8Cbg/8kaaP5I9oEqi9U1X/0zYv344myXPhWG+r93QX2ayMv0HdeAX7emOsKm5rmsdYAT+qql90Gph6r9dPxOqd4xjeB52XAK9Nci1NI8VR08ENug1rVga3mgnNikBDM7SkyMFdBzAP1qXp86CF48nAzjTl/wcm2ZQmOdJX96mqndoGsW9M8k76nRD5SFUtU3WZ5L5dBTMhg1qlrvWLJP9EU70DTU+bvn84fTNwL+CEqto1yZ601T09tjs39fHbKUlfqxZrhvPTXe6FJBvQvPbsQTMNP8DOSc4CnjPT9DRpZUzyaN70eZWmmVTV+l3HMEEvplnN5FqaVRi+BhyywmsscH1s/rgKDu46gEkaNUps3+gM4jVpyhz7NWlWNunrtJmhurqtOrihfez9kX4n4q5uf16V5PY0VTB9nm77PpafejHdtt6oqqsYS7y1S3b3vSLzH4EjgNe3l08ADuounIm4vqr+kmSNJGtU1UntwiG9NLA+frdN8jKaRMjoPO3lTboLa06OoFmQZt+qWgqQpqT+DcD7gWd0GJt6bBBvqLWwJflsVT11puZifZwyk2S7qrowybRvOPu4Wkb7BvR17UkLVFWd0q5ssm1VndAuNbxm13HNVpKDaJKJVwNLaavh6PcH7vE59jcAf6iqG7oKRtM6M8lGwIeBs4C/0u/pTV9ux/N2mvFADyuTktwbuA9Ns9iXje3agB4/zw1VVf0R2LfrOCbs0iTr0SzN/Ykkf6R5Hu+rIfXx+zDNamdTz0MPn+9a962qZ41vaP9Wb0ry025C0hC4hLpWuySbVdXvZlpys4/VFkmOrKqDhrBsbZL3VNU/Jzme6ZNwfZ0GNEhJnkvzTenGVbVNO7Xug1MaEPZG+ybm3lX1565jmbSxxp0A9Lhx56Al2QrYoKrO6ziUWUuyGHg+cH+a5/FvAR8Y673RC+0SyQ+iqRD54NiuK4Djq8oPPQtIkjvQVFjdl+Zxdxrwkqr6daeBzUHbkPgami8c9gc2BD5RVX/pNLBZSvI54J/ayrHBSvLPVdW3HkMk+VlV3XmGfT+tqm3nOyYNg0keLRhJvlNV9+46jklK8rCq+kbXcaxIkt2r6qz2zfVyRtNptDAkWUKzCtr3qmrXdtv5VXW3biObnSRfBZ7YVpINQpLH0SyPvEzjzqrqZePOIZmp+nKkj1WY0FTM0iRCPt5u2g/YqKqe2l1Us5dky7GGpGsA69mbYuFJ8g2apcc/1m46ANi/qh7WXVQa134ZuQtNpeIQ+vhNK8mvqqp3y6gnOQb4OXDIeLVVkjcAd6mqp3cWnHrNJI8WjCTnjD60DkWSs6uqNz0EkqxNswJDAT+uqus6DklTJPleVd1z9P/SrmRydh+nPQIk2RU4CvgeA1l1L8m5NKsCLdO4s6r63qui92aovhzpVRXmuCTnVtXOK9vWF0k+SVPNcyPN9LMNgXdV1eGdBqZlJFlSVbusbFsfJLmC6Zv39nlBDf5evsBL8r9Vdceu47i52p5w/0HTb2wJzWNwV+Ac4B+q6tIOw1OP2ZNHC8kQM469WdIxyWNoyuN/ThP31kmeV1Vf6TYyTXFKktcCi5M8jGY1k+M7jmkuPgR8EzifpifPEAyqceeQVNWeXcewmpyT5F5V9V2AJPcEvr2S6yxk21fV5Un2p1ni/lU0yR6TPAvLn5McQLNYAzQVZL2c1jSwhTT+pu3jtylw93bTGW0vpaHp5WeItkLxKUm2Abanef/9qqr6ebeRqe9M8kirV59edN4J7FlVPwNoX3D+GzDJs7C8GngOTVLkeTQfgPracBDghqp62coP65WhNe4cnCRr0fSweUC76WTgQ1V1fWdBzc09gWckGfV92gL40WjBgx5W+q3V/o2eALy/qq5P0qfX078Xz6ZZAejdNO93TgcO7DQiLSPJU2mSoyfTJBDel+QVVfX5TgObhZVUW607z+FMRJJHAOu3f4+fj23fH/jjQm/5oIXL6VpaMJyu1a0kp1bVA8YuBzhlfJs0aUneAvySphppfLrW/3UW1BwNrXHnECX5CLAWcEy76enAjVX1D91FNXszLWww0rcFDpL8E031zrnAY2iSVh+vqvt3GpiW0fYT+eequqS9vDHwjqp6dreRaaSdPvywUfVOkk1ophL3cirn0CT5LrBXVf1pyvbbAV8aWq9SzR+TPFowkuxYVT/oOo5JSvLFqnpi13GsSJJRfA+jaRD7WZpvSp5C05fn/3UVm5aX5LE0S45vSVON2fd+ARdNs7mqqs9LqGuBG1oPm78HSW5RVVbELSDTfTk3xC/s+mzqwgxtI/Nz+7pYw1TtlypPAJ5WVY/pOp6bK8l5M1VarmiftDJO19Jqt6rN7PqU4BlLjEyrqr7Y/lzQCZ7WXmPn/wCMmvT9CbjV/IejlXgP8ETg/BpAlr6qtu46hkkZauPOgboxyTajvgdJ7kTT5FcLQNtD5FDg9lX1qCTbA/emaVCqhWONJLeaUsnjZ4uF5atJvsZNfZP2oZnm3VvtIiGPBp4GPBL4Ak1PyT5aNF0Cu52uurijmDQAVvJIs5DkqPbsbYH70DSOBdgTOLknyR31ULs60EOqqtdNipM8uKq+OVPCdJQolVaHJA8GjgZ+0W7aCjiwqla0+pbmSZKv0Ky697qq2rldRfCcoVQfDEWSZwCvAT5Pk+B+KvCWqvrYCq+oeZXkScB9ab5wOLWqvtRxSLPSLjaxH/AI4CTgM8D7qmqrLuOaiySHAZsCL6qqK9tttwSOAP5cVa/qMj71l9l2zbsktwUWjS5X1a9WcPiCVFUHAiT5Ms0qIL9rL28G/FuXsc1Wkq2BF9N82Pnbc0NVPa6rmDStVwL/k+QUlu1h867uQpqVB9IkR/ei+XCQKT9N8mh1ujWwI83z3eNpkvWXdRmQlnGbqvpsktcAVNUNSay0WmCq6qNJzgQeTPPc/cSq+mHHYWmKqvoCTbVL330N+BZwv6q6CCDJe7sNac5eD7wZ+GWSUe+0LWiqFt/QWVTqPZM8mjdJHkezgtPtgT/S9BT5EbBDl3HN0VajBE/rD8Bdugpmjv6L5kXleIazlPUQvQX4K02idO2OY5m1qvrX9uwPuCm5Q3v+siS7VNWSToLT34M3VNXnkmxA04/sncAHaFapUveuTHJr2umPSe6FSbgFqU3qmNhZYAY6fXh3YF/ghCS/AD4NrNltSHPTTtN6dZI3AnduN/+sqq7uMCwNgEkezadDgHvRdPXfNcmeNGWXfXby2Fznonnx6Wu5/zVVdUTXQWilNq6qh3cdxATtDuwBHEfz5vMxwPeBf0zyuap6e5fBabBGVSGPAT5YVccmObjDeLSsl9E8J2yT5NvAJsCTuw1J6o+qWr/rGCatqs4BzgFeleS+NJ8h1m6nd36pqo7sNMBZSPLKqnp7VV2dZLuq+tzYvkOr6rVdxqf+sieP5k2SM6tqj3Y5x12rammSM6rqHl3HNhdJ9gZGy4z3ea7z04Btga+z7DSgszsLSstp529/s6q+3nUsk9AmSZ9UVX9tL69H099hb+Csqtq+y/g0TO1U298AD6VJNF4NnOHqWgtH24fnrjTJ3x9X1fUdhyRpgWlXC3sYsO+olUKfJDm7qnaben66y9LNYSWP5tOl7Qe4U4FPJPkjMITlUM8GrqiqE5Ksm2T9qrqi66Bm4W7A02nm1o+ma1V7WQvHC4FXJrkWuJ5+l15DM/f8urHL1wNbtt9qXTvDdaS5eirNqizvqKpL235qr+g4Jo1ppzFc0HUckhaGtqfna2mmNZ0PvLWqLqfp1fO1LmObg8xwfrrL0iozyaP59Hiab0tfCuwPbAi8sdOI5ijJc4GDgI2BbYDNaZZxfEiXcc3S3sCdquq6lR6pzlTV+u0ytdsy1sC8xz4JfDfJse3lvYBPtatL2OdBq0VVXcVYc++2t9rvZr6GJKljHwXOAt4HPJZmBapndRnQBNQM56e7LK0yp2tp3iR529SlAKfb1idJlgD3AL5XVbu2287v4zKvyf/f3r0H23rX9R1/f06aC8QjQkMMAiEEL0AghEAkKIJGGXBoLQyFpuJoxzhVwRKgtHKJg8SCF9oowU4kU51qHASdaSRtaS7NxBNBAhISAyGpMBi8IAa5DDEYiCcf/3jWrttDEs2+rN961n6/Ztbs9TzPPmc+e2aftff5rt/z+eUdwL9re+voLLpnSX4IOBt4GHA9U8/V77Wd42ARgCRPAp7G9K7Vu9t+YHAkSZK0QpJc3/aUTcezv51psWvg7Uy//9wP+OLGJeCotoePyqZ5cyWPlumZwKEDne++m3Nz8qW2X06mFZWLDoG5Tk6/Frg5ye/zd508bfsvBmbSVzobOA24pu13JHk0M18R1/ZapnfnJAmAJA/kkBWLba8el0jSYFm8LmzcxnTY5uO2nx2WbIvaznp3MK0uhzzadUl+FHgxcGKSGzZd2g+8Z0yqHXMgyWuA+yV5JtPX+T8HZ9qq1216HqaVFXPf/Wwd3dH2jiQkObLtzUm+aXQoSdop97Bi8b3YESftZQ9gekNoc1fNxuYgBU5ceqJdkuRrgJe0fcPoLJonhzxahrcB/wf4aeBVm87fNsep+yFeBZzFVAD3w8C7gP82NNEWtT2Q5BTge5lKSf+IqV9Iq+VPFz/8fxu4IsnngE8OziRJO2ntVixK2p62J/xjPi/JSW1nUdqe5OHATwBfx/R73duAnwK+f/Fc2hI7ebRUSZ4AfNvi8Hfb/sHIPNuR5DDgV9t+3+gs25HkG4EzmVbtfAZ4B/DKto8YGkz/oCTPYHpn61ILsyWtiyS/3/a0Re/dU9p+6dA+Dkm6O3Pq6klyFXCAaaXis5k2brkReHnbT43MpnlzJY+WJslLmXai2tjR5NeTXNj2LQNjbVnbg0kenOSImf8H+2bgd4F/3vZjAElePjaS/jHaHhidQZJ2gSsWJW3VnLYef1Dbn1w8vyzJXwCntf3SvfwZ6R/kkEfL9ENM78jdDtPOWkyT61kOeRZuAd6T5BKmdnwA2p43LNF993ymlTxXJbkUeDvz+gEpSVojbZ+3ePqTi3e6HwBcOjCSpPmY1W0qh5RJfwq4f5KjYZ5l0loNDnm0TAEObjo+yPyHCZ9cPPYxFUnPTtuLgYsXP1CeC7wc+NokFwAXt718aEBJ0p7likVJa2zPlElruezk0dIkeQXwA8DFi1PPZeq0+flxqXZGkqM3ViitgyQPAl4A/Ku27mYiSZKklZfkmranj86xk+ZUJq3V4JBHS5XkVKatuQNc3fa6wZG2JclTgV8Gvqrt8Yti6R9u++LB0SRJkqS1keQI4EXASUwrXT4CvG3dO2zmVCat1bBvdADtHUkuavvBtue3fXPb65JcNDrXNv0C8CymXalY7Bb29KGJJEmSpDWS5LFMQ51vB/4Y+NPF8xsX19bZ3OsttGR28miZTtp8sNiC/EmDsuyYtn+S/L3X3oP39LmSJEmS7rO3AD/a9orNJ5N8F/Bfge8Ykmo5vPVG94krebTrkrw6yW3AyUm+sHjcBtwKvHNwvO36kyTfAjTJEUleCdw0OpQkSZK0Rh566IAHoO3/BY4bkEdaWQ55tOva/nTb/cCb2n714rG/7T9t++qNz0ty0r38NavqR4CXAA9lWjZ6yuJYkiRJ0s7Yl+TIQ08mOYr1vzvly6MDaF4sXtbKmGOpWJIHt/306BySJEnSukpyDnA68GNtb1mcOwE4H/hA23OHhduGvVomrd3lSh6tkjmWiv1eksuTnJXka0aHkSRJktZN2/8EXApcneQvk3wGOABcMeMBz14uk9YuciWPVsYcV/IAJPlm4EzguUwv1G9v++tjU0mSJEnrJ8l+gLa3jc6yHUmuBH7mHsqkX9t2ncuktYsc8mhlzHXIsyHJMcB5wIvaHjY6jyRJkrQOkrzi3q63PW9ZWXZKkpvbPvoert3U9jHLzqT1sO4lVZqX2ZWKJflq4HlMK3keBVwMfPPQUJIkSdJ62T86wC7Yl+TIQ/t39kiZtHaRK3m0NEnCVCx2YttzkxwPHNf2/YOjbVmSPwJ+G/jNtu8dnUeSJEnaS5Ic3fb20Tnuq3Utk9Z4Dnm0NEkuAO4Czmj7mCQPBC5ve9rgaFuWJG27uDe4bf9qdCZJkiRp3SR5KPAQ4Ia2X05yLPAy4N+0/bqx6bYmyY8B/xG4P9MmNH8F/Oe2bxkaTLPm7lpapqe0fQlwB0DbzwFHjI20bScluQ74MPCRJNcmedzoUJIkSdK6SPIy4HrgLcA1SX4AuAm4H/Ckkdm2o+0vtj0eeCRwQttHOODRdnmvn5bpziSHAQVI8mCmlT1zdiHwirZXAST59sW5bxkZSpIkSVoj/xb4prafXVQ+fAx4ettrBufasrsrk57aLSZzLJPWanDIo2U6n6mY+NgkbwD+JXDO2EjbdvTGgAeg7e8kOXpkIEmSJGnN3NH2swBt/zjJH855wLOwjmXSWgF28mipkjwa+E6me06vbHvT4EjbkuRi4IPARYtT3wc8ue1zx6WSJEmS1keSW4G3bzp15ubjti9deqhdNNcyaa0GhzxamiSnAze2vW1xvB94bNv3jU22dYvy6NcDT1ucuhp4/aJvSJIkSdI2LTp47lHbX11Wlp20jmXSGs8hj5ZmUVB8ahffdEn2MW0PeOrYZJIkSZLmKMkj2n5idI77alEm/VqmfqEjgTcD5wG/Bvxc2z8fGE8zZiePlindNFVse1eSWX8PJrkCeEHbzy+OHwi8ve2zxiaTJEmS1keSpwIPBa5ue2uSk4FXAd8GPHxouK1ZuzJprQa3UNcyfTzJS5McvnicDXx8dKhtOmZjwAP/f1v4YwfmkSRJktZKkjcBvwI8H/jfSV4HXAG8D/iGkdm24e+VSQPrUCatFTDrVRSanR9h2mHrHKZt1K9kmmDP2V1Jjl+8MJPkESy2iJckSZK0I54DPLHtHYuV858ETm770cG5tuNhSc7fdHzs5uN1K5PW8jjk0dK0vZWpCX+dvBZ4d5IDi+OnM//BlSRJkrRK/rrtHTCtnE/y/2Y+4AH4D4ccXzskhdaOxctamiRHAWcBJwFHbZxv+4PDQu2AJMcApzNtC//etn+56dpJbW8cFk6SJEmauSSfZ9rFdsPTNx+3/Z6lh9pFcy2T1mpwyKOlSfJbwM3A9wLnAi8Cbmp79tBguyjJB909TJIkSdq6JM+4t+ttD9zb9VV1b2XSbedYJq0V4JBHS5PkurZPTHJD25OTHA5c1vaM0dl2y8bXPDqHJEmStG6SPBw4s+2bRme5rxZl0v8MuB74euB/AS8G3gi8deP2NOm+spNHy3Tn4uPnkzwO+BRwwrg4S+EUVZIkSdohi6qEFwD/mmkVzMVjE23ZOpZJawU45NEyXbh4ATsHuAT4KuAnxkaSJEmStMqS7Aeex1T78I1Mg50T2z5saLDtWccyaa0AhzzadUnObvtmpv6dzzGVpJ04ONayfHl0AEmSJGnmbgXez/Rm8bvbNsnzBmfarkcluWTT8Qmbj9etTFrLYyePdl2S69ueso4lxEnCVCB9YttzkxwPHNf2/YOjSZIkSWshycuBM4GjgbcB7wCuaDvbN47XtUxa4znk0a5L8hvAU4FjgY9tvgS07clDgu2AJBcAdwFntH3M4na0y9ueNjiaJEmStFaSnMjUxXMm8A3A64CL2/7h0GA7aM5l0loNDnm0FEmOAy4DvmLZYdtPLD/RzthYnbR5F60kf9D2CaOzSZIkSesqyeOZOnpe2PZRo/Nsx92VSbd95dhUmis7ebQsnwY+NOeBzj24M8lhLHbRSvJgppU9kiRJknbPnwOvafvq0UG2Yk3LpLUC9o0OoL2h7UHgmCRHjM6yw85nekE+NskbgHcDbxwbSZIkSVofSU5P8jtJ/keSJyb5MPBh4C+SPHt0vi26FTgLeAPwqLb/Hjdt0Q7wdi0tTZK3AqcybZ9++8b5tucNC7UDkjwa+E6mjqEr2940OJIkSZK0NpJ8AHgN8ADgQuC7216z+D38NzZqE+ZkHcuktRoc8mhpkrzu7s63ff2ys+yUJKcDN7a9bXG8H3hs2/eNTSZJkiSth43dehfPb2r7mE3XrpvjkGfDXiiT1nI55JG2Icl1wKld/ENKsg/4wLptFS9JkiSNsrHZyaHP7+54ztapTFrjOOTR0iS5ikVB8WZtzxgQZ0dsfldh07kb5rwtvCRJkrRKkhxkqnsIcD/gixuXgKPaHj4q205a7LL1mfqfdG2Du2tpmTZvA3gU8HzgbwZl2SkfT/JS4ILF8YuBjw/MI0mSJK2VtoeNzrDTFrUPPwN8Fvgp4CLgGGBfku9ve+nIfJovV/JoqCQH2j5jdI6tSnIs0w5bZzCtUroSeFnbW4cGkyRJkrSy1rFMWqvBlTxamiQP2nS4D3gycNygODtiMcw5c3QOSZIkSbPyT9peDpDk3LbXALS9OcnYZJo1hzxapmuZVrsEuBO4BThrZKDtSnIU09dwEtMtaAC0/cFhoSRJkiSturs2Pf/rQ655u422bN/oANpTfhw4pe0jme45vZ2/K02bq4uYViM9CzgAPAy4bWgiSZIkSavuCUm+kOQ24OTF843jx48Op/myk0dLs7HrVJKnAW8E/gvwmrZPGRxty5Jc1/aJm762w4HL5rxjmCRJkiRpnlzJo2U6uPj4HOCX2r4TOGJgnp1w5+Lj55M8jqk47YRxcSRJkiRJe5VDHi3TnyV5K/BC4F1JjmT+34MXJnkgcA5wCfAR4GfHRpIkSZIk7UXerqWlSXJ/4NnAh9p+NMlDgMdvtMrPSZKz2745ybe2fc/oPJIkSZIkOeSRtiDJ9W1PSfLBtqeOziNJkiRJkluoS1tzU5JbgGOT3LDpfIC2PXlMLEmSJEnSXuVKHmmLkhwHXAZ8z6HX2n5i+YkkSZIkSXuZK3mkrfs0U7+QAx1JkiRJ0nBz39lIGqbtQeCYJHPfBl6SJEmStAZcySNtzyeA9yS5BLh942Tb88ZFkiRJkiTtRQ55pO355OKxD9g/OIskSZIkaQ+zeFmSJEmSJGkNuJJH2oYkVwFfMSlte8aAOJIkSZKkPcwhj7Q9r9z0/Cjg+cDfDMoiSZIkSdrDvF1L2mFJDrR9xugckiRJkqS9xZU80jYkedCmw33Ak4HjBsWRJEmSJO1hDnmk7bmWqZMnwJ3ALcBZIwNJkiRJkvamfaMDSDP348ApbR8JXATcDnxxbCRJkiRJ0l7kkEfannPafiHJ04BnAv8duGBsJEmSJEnSXuSQR9qeg4uPzwF+qe07gSMG5pEkSZIk7VEOeaTt+bMkbwVeCLwryZH470qSJEmSNIBbqEvbkOT+wLOBD7X9aJKHAI9ve/ngaJIkSZKkPcYhjyRJkiRJ0hrwthJJkiRJkqQ14JBHkiRJkiRpDTjkkSRJkiRJWgMOeSRJkiRJktaAQx5JkiRJkqQ18LdZwpjHHkNXV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data:image/png;base64,iVBORw0KGgoAAAANSUhEUgAABHkAAAKuCAYAAAA1h8B1AAAABHNCSVQICAgIfAhkiAAAAAlwSFlzAAALEgAACxIB0t1+/AAAADl0RVh0U29mdHdhcmUAbWF0cGxvdGxpYiB2ZXJzaW9uIDIuMi4yLCBodHRwOi8vbWF0cGxvdGxpYi5vcmcvhp/UCwAAIABJREFUeJzs3Xm8XWV97/HP9yQhiUkAGUQRNNahFQFBwFmLitapopUWLVapVpQ6tLbeK3Xgoq11vLW1Wq9xCooVWqeLE9CicapiIkMCKDilwqUKiCAIZDjnd/84K/XkeJKcJCt77b34vF+v/craz3qe9fz2OhnO+eX3PCtVhSRJkiRJkkbbWNcBSJIkSZIkaeeZ5JEkSZIkSeoBkzySJEmSJEk9YJJHkiRJkiSpB0zySJIkSZIk9YBJHkmSJEmSpB4wySNJkiRJktQDJnkkSZIkSZJ6wCSPJEmSJElSD5jkkSRJkiRJ6oG5XQeg4fK9R/5OdR1DmzJvt65DaNW8u+3XdQitm/vud3QdQqtuWbeu6xBat/+i+V2H0KrLr72x6xBat/fiRV2H0Krxmug6hNbtu/virkNo1ZXXXNt1CK3bON6v33cP/PGPug6hdTcfdVTXIbRqn5t+3nUIrbv6Tv36u27fBf38cXnJkiXpOoZdZZA/z973a+cO5X20kkeSJEmSJKkH+pmalCRJkiRJdyyxjsU7IEmSJEmS1ANW8kiSJEmSpNGXodwmZ6Cs5JEkSZIkSeoBkzySJEmSJEk94HItSZIkSZI08jLmci0reSRJkiRJknrASh5JkiRJkjT6fIS6lTySJEmSJEl9YCWPJEmSJEkafT5C3UoeSZIkSZKkPhiJJE+SjyVZneQVu3ieV8+iz55J/nSW17tlK+f2T/Lx7YlveyR5fJJvJ1nT/PrYXTWXJEmSJEmdG8vgXkNqqJM8SeYmuSvw8Ko6tKresYun3GaSB9gTmFWSZ2uq6pqqOm5nr7MV1wO/W1WHAM8DPrIL55IkSZIkSR0bSJInyaIkn0tySZJLkxyfZG2SfZrzRyZZ0RyflmRZkvOADwPnAXdJcnGSRyV5YZKVzbU+keROzbj9knyqab8kycOb9uck+VYz/r1J5mwhxjcDC5t+H23a/qKJ99Ikf950fTNw76bf25IsTnJ+kgubqpljZ3lPlia5tDk+Mcknk5yT5HtJ3rqNsbckeUtTofPvSR6cZEWSHyZ5GkBVXVRV1zRDLgMWJJk/m9gkSZIkSRo1SQb2GlaDquR5InBNVT2wqg4GztlG/yOAY6vqD4GnAT+oqsOq6qvAJ6vqqKp6IPAd4AXNmHcCX27aHwRcluT+wPHAI6rqMGAcOGGmCavqFOC2Zp4TkhwB/DHwEOChwAuTHA6cMiWe/wHcDjyjqh4EPAb439mxr/hhTayHAMcnOXArfRcBK6rqCOBm4G+AxwPPAN4wQ/9nAhdV1bqZLpbkpCSrkqw68ydX70DokiRJkiSpa4N6utYa4O1J3gJ8tqq+uo08yNlVddsWzh2c5G+YXDa1GDi3aX8s8FyAqhoHbkryR0wmjFY28y0Erp1lzI8EPlVVvwRI8kngUcDZ0/oF+NskjwYmgLsD+wE/meU8m5xfVTc1c10O3BO4agt91/OrRNkaYF1VbUiyBli6WXDJA4C3AE/Y0sRVtQxYBvC9R/5ObWfckiRJkiR1b2yod6QZiIEkearqyqYy5snAm5qlWBv5VSXRgmlDfrmVyy0Hnl5VlyQ5ETh6K30DnF5Vf7UDYc+2GucEYF/giCbRspZf/zyzMbXKZpytf202VNWmZMzEprFVNZHkv8clOQD4FPDcqvrBDsQkSZIkSZJGxKD25NkfuLWqzgDezuRyqrVMVtnA5HKi2VoC/FeSeWy+9Op84ORmvjlJdm/ajktyl6Z9ryT33Mq1NzTXBfgK8PQkd0qyiMmlUF9lcnnUkilj9gCubRI8j2GyAqdzSfYEPgf8VVV9vet4JEmSJEnapZLBvYbUoJZrHQK8LckEsIHJZMxC4AOZfGz5Bdtxrdc1/f+TyaVKmxIufwYsS/ICJithTq6qbyR5LXBekrFm7pc0Y2eyDFid5MJmX57lwLeac++vqosAkny92TT5C0wuhfpMklXAxcB3t+Oz7EovBe4DvC7J65q2J1TVbJerSZIkSZKkEZJfrfqR+rcnT+bt1nUIrZp3t/26DqF1c9/9jq5DaNUt62bc33yk7b+oXw/mu/zaG7sOoXV7L17UdQitGq+JrkNo3b67L+46hFZdeU3//s9o43i/ft898Mc/6jqE1t181FFdh9CqfW76edchtO7qO/Xr77p9FwyqJmKwlixZMrxlKDvpB086bmA/z977Cx8fyvvorkSSJEmSJEk90M/U5DYkuQCY/l/Tf1RVa3bBXIcAH5nWvK6qHjKLsQOLU5IkSZIkjbY7ZJJnNgmWFudaAxy2g2MHFqckSZIkSaMsPkLd5VqSJEmSJEl9cIes5JEkSZIkST1jJY+VPJIkSZIkSX1gJY8kSZIkSRp9Gcqnmg+UlTySJEmSJEk9YCWPJEmSJEkaebGSxySPNpd5u3UdQqtqw/quQ9A2rNu4sesQWjU+UV2H0Lr1Y/O6DqFVEz38Gm2cGO86hFb18EvEbes2dB1Cq/r4d91E9ewz9XDz0erZ16h69j0Q9PPfWGnUmOSRJEmSJEmjb8xKnv6l+CVJkiRJku6ArOSRJEmSJEmjL9axeAckSZIkSZJ6wEoeSZIkSZI0+tyTx0oeSZIkSZKkPrCSR5IkSZIkjbzESh4reSRJkiRJknrAJI8kSZIkSVIPuFxLkiRJkiSNPh+hbiWPJEmSJElSH1jJI0mSJEmSRp+PULeSR5IkSZIkqQ92eZInyceSrE7yil0917BJsjzJcVs5//4kB+2iue+U5HNJvpvksiRv3hXzSJIkSZI0DDI2NrDXsNply7WSzAX2AR5eVffcVfMMWpK5VbWxjWtV1Z+0cZ2teHtVfSnJbsD5SZ5UVV/YxXNKkiRJkqQObDP9lGRRUxFySZJLkxyfZG2SfZrzRyZZ0RyflmRZkvOADwPnAXdJcnGSRyV5YZKVzbU+keROzbj9knyqab8kycOb9uck+VYz/r1J5mwlzicmubAZf37TtleSTzeVRN9McmiSsSb+PaeM/X4Tw75NXCub1yNm+lxJ5iR5W9NndZIXNf2S5F1JLk/yOeAu27i3K5Ic2RzfkuSNTfzfTLLfVsYtT/KeJF9K8sMkv53kg0m+k2Q5QFXdWlVfao7XAxcCB2wtHkmSJEmSRlYyuNeQmk2N0ROBa6rqgVV1MHDONvofARxbVX8IPA34QVUdVlVfBT5ZVUdV1QOB7wAvaMa8E/hy0/4g4LIk9weOBx5RVYcB48AJM02YZF/gfcAzm2v8fnPq9cBFVXUo8Grgw1U1Afxf4BnN2IcAa6vqp8A/AO+oqqOAZwLv38LnegFwU9PvKOCFSe7VXPM3gUOAFwIP38a9mmoR8M0m/q8047fmzsBjgVcAnwHeATwAOCTJYdPuz57A7wLnz3ShJCclWZVk1ZnX/Od2hCxJkiRJkobFbJZrrQHenuQtwGer6qvZetbq7Kq6bQvnDk7yN8CewGLg3Kb9scBzAapqHLgpyR8xmVhZ2cy3ELh2C9d9KPCVqvpRc40bmvZHMpmsoaq+mGTvJHsAZwGnAh8CntW8BzgGOGjK59s9yZIZPtcTgEOn7LezB3Bf4NHAx5rPcE2SL24h3pmsBz7bHH8bePw2+n+mqirJGuCnVbUGIMllwFLg4ub9XOBjwDur6oczXaiqlgHLAL7/mN+t7YhZkiRJkqThMMQVNoOyzSRPVV2Z5AjgycCbmiVLG/lVFdCCaUN+uZXLLQeeXlWXJDkROHorfQOcXlV/ta0Ym74zJSdm+goX8A3gPk0F0NOBv2nOjQEPm56kapI+Uz9XgJdV1bnT+j15C3HMxoaq2jR2nG1/bdY1v05MOd70furYZcD3qurvdzAuSZIkSZI0AmazJ8/+wK1VdQbwdiaXU61lssoGmkqZWVoC/FeSeWy+9Op84ORmvjlJdm/ajktyl6Z9ryRb2sD5G8BvN0umSLJX0/6VTfMkORq4vqp+0SRTPgX8HfCdqvpZ0/884KVTPvtmy56mOBc4ufkcJLlfkkXNfM9qPsPdgMfM5qbsKk3V1B7An3cZhyRJkiRJu9zY2OBeQ2o2y7UOAd6WZALYwGQyZiHwgSSvBi7Yjvle1/T/TyaXgW1aCvVnwLIkL2CyiuXkqvpGktcC5yUZa+Z+STN2M1V1XZKTgE82fa9lcrnTacCHkqwGbgWeN2XYWcBK4MQpbS8H3t30n8tk0ubFM3yO9zO5JOrCTJb5XMdkRdCnmFx6tga4EvjybG9M25IcALwG+G4TJ8C7qur9Wx0oSZIkSZJGUn61Qkjq3548tWF91yG0ard7HNh1CK0b/4e3dR1Cq27fsLHrEFq33x5Ltt1phFx5zZa2dxtdd168sOsQWjXRq3+JJu2xcPrq9tG29robtt1pxIxPTHQdQqsO/38/7jqE1v3iQQ/qOoRW7XPD9V2H0LqrFu/RdQit2u9O87oOYZdYsmRJbzeu+fHzTh7YdxH3OP09Q3kfh7fGSJIkSZIkSbM2m+VaQyXJBcD8ac1/tOnpUsMoyaeAe01rftX0jZtnGPcafvU4+E3+tare2GZ8kiRJkiSNvLHhKq5J8kTgH4A5wPur6s3Tzt8DOJ3JJ5DPAU6pqs/vzJwjl+Spqod0HcP2qqpn7OC4NwImdCRJkiRJGiFJ5gDvZnK/4KuBlUnOrqrLp3R7LfAvVfWeJAcBn2dy/98d5nItSZIkSZKkdj0Y+H5V/bCq1gNnAsdO61PA7s3xHsA1OzvpyFXySJIkSZIk/ZoMVR3L3YGrpry/Gpi+Muk0Jp8o/jJgEXDMzk46VHdAkiRJkiRp2CU5KcmqKa+TpneZYdj0p389G1heVQcATwY+kuxcpspKHkmSJEmSNPoyuI2Xq2oZsGwrXa4GDpzy/gB+fTnWC4AnNtf7RpIFwD7AtTsal5U8kiRJkiRJ7VoJ3DfJvZLsBjwLOHtanx8DjwNIcn9gAXDdzkxqJY8kSZIkSRp5GaJHqFfVxiQvBc5l8vHoH6yqy5K8AVhVVWcDfwm8L8krmFzKdWJVTV/StV1M8mgz8+62X9chaCvW//iqbXcaMevWre86hFbdcvu6rkNo3Z53Wth1CK3q49dowW79+ud8fGKnvrcZSnPn9Kt4+tae/d0NMH9ev/4cZc6crkNo3YaJ8a5DaFUfv0ZjQ/QDtjQMqurzTD4WfWrbqVOOLwce0eac/frXTJIkSZIk3TENcE+eYdWv/1aSJEmSJEm6g7KSR5IkSZIkjb4x61i8A5IkSZIkST1gJY8kSZIkSRp5sZLHSh5JkiRJkqQ+sJJHkiRJkiSNPp+uZSWPJEmSJElSH1jJI0mSJEmSRp+VPFbySJIkSZIk9YFJHkmSJEmSpB5wuZYkSZIkSRp9PkLdSp7ZSPKMJJXkt7Zz3PIkx83QfmSSd+5EPK/e0bGSJEmSJKmfTPLMzrOBrwHPauNiVbWqql6+E5cwySNJkiRJ0hRJBvYaViZ5tiHJYuARwAtokjxJjk7y5ST/kuTKJG9OckKSbyVZk+TeUy5xTJKvNv2eOmX8Z5vjRUk+mGRlkouSHNu0n5jkk0nOSfK9JG9t2t8MLExycZKPNm3Paea+OMl7k8xpXsuTXNrE9IqB3TRJkiRJkjRw7smzbU8HzqmqK5PckORBTfsDgfsDNwA/BN5fVQ9O8mfAy4A/b/otBX4buDfwpST3mXb91wBfrKrnJ9kT+FaSf2/OHQYcDqwDrkjyj1V1SpKXVtVhAEnuDxwPPKKqNiT5J+AE4DLg7lV1cNNvz1bviiRJkiRJw2SIK2wGxUqebXs2cGZzfGbzHmBlVf1XVa0DfgCc17SvYTKxs8m/VNVEVX2PyWTQ9H19ngCckuRiYAWwALhHc+78qrqpqm4HLgfuOUN8jwOOAFY213gc8BvNXL+R5B+TPBH4xZY+YJKTkqxKsuqfv//drdwKSZIkSZI0rKzk2YokewOPBQ5OUsAcoIDPM1lds8nElPcTbH5fa9plp78P8MyqumLa3A+ZNsc4M3+9ApxeVX81Q/wPBH4HeAnwB8DzZxhPVS0DlgH85x/+yfT4JEmSJEkafmNW8ljJs3XHAR+uqntW1dKqOhD4EfDI7bjG7ycZa/bp+Q3gimnnzwVelmbnpiSHz+KaG5LMa47PB45Lcpdm/F5J7plkH2Csqj4BvA540BauJUmSJEmSesBKnq17NvDmaW2fAE5mconWbFwBfBnYD3hxVd0+bSfuvwb+HljdJHrWAk/dxjWXNf0vrKoTkrwWOC/JGLCBycqd24APNW0Av1bpI0mSJElSb8Q6FpM8W1FVR8/Q9k7gnVvqV1UrmNxbh6o6cQvXndrnNuBFM/RZDiyf8v6pU45fBbxqyvuzgLNmmMrqHUmSJEmS7iBM8kiSJEmSpJEX9+RxTx5JkiRJkqQ+sJJHkiRJkiSNvjHrWLwDkiRJkiRJPWAljyRJkiRJGn1xTx4reSRJkiRJknrAJI8kSZIkSVIPuFxLkiRJkiSNvLhcy0oeSZIkSZKkPrCSR5IkSZIkjT4foW6SR5ub++53dB1Cq9Zt3Nh1CK1at2591yG0bv6zntt1CK3a/4Undh1C6zZe/7OuQ2jVUQfs33UIrdvwk2u7DqFVc/fdu+sQWpf587sOoVVLj3pQ1yG07sY779V1CK2au/H2rkNo3QET/fq+buWGriNo38EL+vXj5Xevu6nrEHaJo5Ys6ToE7UL9+lMoSZIkSZLumNyTxz15JEmSJEmS+sBKHkmSJEmSNPqs5LGSR5IkSZIkqQ+s5JEkSZIkSSMvPl3LSh5JkiRJkqQ+sJJHkiRJkiSNPvfksZJHkiRJkiSpD6zkkSRJkiRJo2/MSh4reSRJkiRJknrASh5JkiRJkjT63JPHSh5JkiRJkqQ+MMkzxJK8P8lBzfHaJPtso/+rBxOZJEmSJEnDJWNjA3sNq+GNTFTVn1TV5dsxxCSPJEmSJEl3UCZ5hkCSpUm+m+T0JKuTfDzJnZKsSHLkDP2fk+RbSS5O8t4kc5K8GVjYtH206ffpJN9OclmSkwb+wSRJkiRJ0sCY5Bkevwksq6pDgV8AfzpTpyT3B44HHlFVhwHjwAlVdQpwW1UdVlUnNN2fX1VHAEcCL0+y9y7/FJIkSZIkdSFjg3sNqeGN7I7nqqr6enN8BvDILfR7HHAEsDLJxc3739hC35cnuQT4JnAgcN+ZOiU5KcmqJKvOWP6hHf4AkiRJkiSpOz5CfXjUNt5vEuD0qvqrrV0sydHAMcDDqurWJCuABTNOXLUMWAbw/35+85bmlSRJkiRpeI35CHUreYbHPZI8rDl+NvC1LfQ7HzguyV0AkuyV5J7NuQ1J5jXHewA/bxI8vwU8dFcFLkmSJEmSumeSZ3h8B3hektXAXsB7ZurUPG3rtcB5Td9/A+7WnF4GrG42Xj4HmNv0+Wsml2xJkiRJktRLSQb2GlYu1xoeE1X14mltR286qKqlU47PAs6afoGqehXwqilNT2o3REmSJEmSNKxM8kiSJEmSpNE3xE+9GhSTPEOgqtYCB3cdhyRJkiRJGl0meSRJkiRJ0ujz6VpuvCxJkiRJktQHVvJIkiRJkqTRN8RPvRoUK3kkSZIkSZJ6wEoeSZIkSZI08uKePFbySJIkSZIk9YGVPJIkSZIkafTFOhbvgCRJkiRJUg9YyaPN3LJuXdchtGp8oroOoVW33N6vrw/A/i88sesQWvWz9y3vOoTW3eUvXtp1CK3Kgvldh9C6+YsWdR1Cu3q4nn5syeKuQ2hV5vbvW8i5c/r1f59z99u36xBad1vP/v5esnC86xBat35sXtchtGrJwn79ntMdQ//+hZYkSZIkSXc8PkLd5VqSJEmSJEl9YCWPJEmSJEkafT1c8r29rOSRJEmSJEnqASt5JEmSJEnSyMuYdSzeAUmSJEmSpB6wkkeSJEmSJI2+WMfiHZAkSZIkSeoBK3kkSZIkSdLo8+laVvJIkiRJkiT1gZU8kiRJkiRp5CVW8ljJI0mSJEmS1AMmeYZckvcnOag5fvW0c//RTVSSJEmSJA2ZZHCvIWWSZ8hV1Z9U1eXN21dPO/fwDkKSJEmSJElDyCTPDkjy6STfTnJZkpOatluSvKVp//ckD06yIskPkzyt6TMnyduSrEyyOsmLmvajm74fT/LdJB9Ns5iwaT8yyZuBhUkuTvLRTXNOiel/TLnu65u2RUk+l+SSJJcmOX7At0qSJEmSpMEYGxvca0i58fKOeX5V3ZBkIbAyySeARcCKqnpVkk8BfwM8HjgIOB04G3gBcFNVHZVkPvD1JOc11zwceABwDfB14BHA1zZNWFWnJHlpVR02PZgkTwDuCzwYCHB2kkcD+wLXVNVTmn57tH4nJEmSJEnSUBje9NNwe3mSS4BvAgcymWBZD5zTnF8DfLmqNjTHS5v2JwDPTXIxcAGwdzMW4FtVdXVVTQAXTxkzG09oXhcBFwK/1Vx3DXBMU2H0qKq6aabBSU5KsirJqrM+8uHtmFaSJEmSJA0LK3m2U5KjgWOAh1XVrUlWAAuADVVVTbcJYB1AVU0k2XSfA7ysqs6d4ZrrpjSNs31fmwBvqqr3zhDvEcCTgTclOa+q3jC9T1UtA5YBXPGT62v6eUmSJEmSht4Qb4g8KFbybL89gJ83CZ7fAh66HWPPBU5OMg8gyf2SLNqO8Rs2jZ3hus9Psri57t2T3CXJ/sCtVXUG8HbgQdsxlyRJkiRJGiFW8my/c4AXJ1kNXMHkkq3Zej+Ty7AubDZWvg54+naMXwasTnJhVZ2wqbGqzktyf+AbzX7NtwDPAe4DvC3JBLABOHk75pIkSZIkaWTESh6TPNurqtYBT5rh1OIpfU6bNmZx8+sEk49B3+xR6MCK5rWp/0unHB895fhVwKumX7c5/gfgH6Zd9wdMVvlIkiRJkqSeM8kjSZIkSZJG3xA/2nxQvAOSJEmSJEk9YCWPJEmSJEkafe7JYyWPJEmSJElSH1jJI0mSJEmSRp978ljJI0mSJEmS1AdW8kiSJEmSpJGXMffksZJHkiRJkiSpB6zkkSRJkiRJo8+na1nJI0mSJEmS1AdW8mgz+y+a33UIrVo/Nq/rEFq1550Wdh1C6zZe/7OuQ2jVXf7ipV2H0Lpr/+5dXYfQqn1f8ZKuQ2jf+HjXEbRq7j57dx1C6zK3Z99y9XDPg9vXb+w6hFYtuuHGrkNo3W377991CK3aY1H/vq/rWxHFogX9+tnoDiHWsXgHJEmSJEmSesAkjyRJkiRJUg/0rHZYkiRJkiTdEfkIdSt5JEmSJEmSesFKHkmSJEmSNPr6tvv3DrCSR5IkSZIkqQes5JEkSZIkSaPPR6hbySNJkiRJktQHVvJIkiRJkqTR59O1rOSRJEmSJEnqAyt5JEmSJEnSyItP17KSR5IkSZIkqQ9M8uwiSd6Q5JgO5n1aklMGPa8kSZIkSZ0ay+Bes5DkiUmuSPL9rf2cnuS4JJXkyJ29BS7X2kWq6tSO5j0bOLuLuSVJkiRJEiSZA7wbeDxwNbAyydlVdfm0fkuAlwMXtDGvlTwtSPK6JN9N8m9JPpbklUmWJzmuOb82yd8m+UaSVUkelOTcJD9I8uKmz9FJViT5eHOtj6ZZUJjk1CQrk1yaZNmU9pcnuTzJ6iRnNm0nJnlXc3zPJOc3589Pco9u7pAkSZIkSbvY2NjgXtv2YOD7VfXDqloPnAkcO0O/vwbeCtzeyi1o4yJ3ZE051TOBw4HfA7ZUXnVVVT0M+CqwHDgOeCjwhil9Dgf+HDgI+A3gEU37u6rqqKo6GFgIPLVpPwU4vKoOBV48w5zvAj7cnP8o8M4d+YySJEmSJGm73B24asr7q5u2/5bkcODAqvpsW5Oa5Nl5jwT+b1XdVlU3A5/ZQr9NS6jWABdU1c1VdR1we5I9m3Pfqqqrq2oCuBhY2rQ/JskFSdYAjwUe0LSvBj6a5DnAxhnmfBjwz83xR5pYf02Sk5oKo1Uf+tCHZvOZJUmSJEkaLhkb2Gvqz9HN66Tp0cwQYf33yWQMeAfwl23eAvfk2XmzfUbbuubXiSnHm97PndYHYByYm2QB8E/AkVV1VZLTgAVNn6cAjwaeBrwuyQPYupqxsWoZsAzg5ptvnrGPJEmSJEmaNPXn6C24GjhwyvsDgGumvF8CHAysaHZkuStwdpKnVdWqHY3LSp6d9zXgd5MsSLKYycRLmzYldK5vrr9pn58xJsu6vgT8T2BPYPG0sf8BPKs5PqGJVZIkSZIk7VorgfsmuVeS3Zj82fy/H5JUVTdV1T5VtbSqlgLfBHYqwQNW8uy0qlqZ5GzgEuA/gVXATS1e/8Yk72NymddaJn+jAMwBzkiyB5PVRO9o+k4d/nLgg0n+B3Ad8MdtxSVJkiRJ0jCZ9vNwp6pqY5KXAucy+fP7B6vqsiRvAFY1T8ZuXapcnbOzkiyuqluS3An4CnBSVV3YdVw7om/LtdaPzes6hFat2zDT1kujbe4HlncdQqvm3+ueXYfQumv/7l1dh9CqfV/xkq5DaN/4eNcRtGruPnt3HULrsnDBtjuNkN16+HfddQsWdR1Cq/b+6U+6DqF1N+2/f9chtGrdxv59X7do/m5dh9CqX65b33UIu8SBd959eDIhLfvFZ88d2M+zuz/1d4byPlrJ045lSQ5icmnV6aOa4JEkSZIkaWSNDWXeZaBM8rSgqv6w6xgkSZIkSdIdm0keSZIkSZI0+oZoT56u+HQtSZIkSZKkHrCSR5IkSZIkjb5Yx+IdkCRJkiRJ6gEreSRJkiRJ0siLT9eykkeSJEmSJKkPrOSRJEmSJEmjz6drWckjSZIkSZLUB1byaDOXX3tj1yG0amKiug6hVbfcvq7rEFp31AH7dx1Cq7JgftchtG7fV7yk6xBadd073t11CK272xtP7TqEVo3/7IauQ2hd1m/oOoRWZc6crkNo3ZI5/fqe4ZcHHtB1CO0bn+g6glat3zDedQit221Ovz7THJ/UNHrG/Jp5BySylLb2AAAgAElEQVRJkiRJknrASh5JkiRJkjTy4p48VvJIkiRJkiT1gUkeSZIkSZKkHnC5liRJkiRJGn1uvGwljyRJkiRJUh9YySNJkiRJkkafGy9bySNJkiRJktQHVvJIkiRJkqTRN2Ylj5U8kiRJkiRJPWAljyRJkiRJGnmJdSzeAUmSJEmSpB4wybOLJbllAHOsSHLkrp5HkiRJkqShlQzuNaRM8vRYkjldxyBJkiRJkgbDJM+AJFmc5PwkFyZZk+TYpn1pkkun9HtlktOa4xVJ3pLkW0muTPKopn1hkjOTrE5yFrBwyvhbkrwhyQXAa5N8asq5xyf55IA+siRJkiRJgzOWwb2GlBsvD87twDOq6hdJ9gG+meTsWYybW1UPTvJk4H8BxwAnA7dW1aFJDgUunNJ/EXBpVZ2aJMB3kuxbVdcBfwx8qNVPJUmSJEmShoKVPIMT4G+TrAb+Hbg7sN8sxm2qvPk2sLQ5fjRwBkBVrQZWT+k/DnyiOVfAR4DnJNkTeBjwhV8LLDkpyaokqz595ke382NJkiRJkjQEMja415CykmdwTgD2BY6oqg1J1gILgI1snmxbMG3cuubXcTb/etUW5rm9qsanvP8Q8BkmK4n+tao2Th9QVcuAZQAX/OCqLV1XkiRJkiQNseFNP/XPHsC1TYLnMcA9m/afAndJsneS+cBTZ3GtrzCZNCLJwcChW+pYVdcA1wCvBZbvePiSJEmSJA2vjGVgr2FlJc/gfBT4TJJVwMXAdwGapM8bgAuAH21q34b3AB9qln5dDHxrFnPvW1WX72jwkiRJkiRpuJnk2cWqanHz6/VM7okzU593Au+cof3oKcfX0+zJU1W3Ac/a2nzTPBJ43/ZFLkmSJEmSRolJnp5L8m3gl8Bfdh2LJEmSJEm7TIZ3GdWgmOTpuao6ousYJEmSJEnSrmeSR5IkSZIkjT4reXy6liRJkiRJUh9YySNJkiRJkkZexqxj8Q5IkiRJkiT1gJU8kiRJkiRp9FnJYyWPJEmSJElSH1jJI0mSJEmSRp9P17KSR5IkSZIkqQ+s5NFm9l68qOsQWrVxYrzrEFq1YLf+/ZHd8JNruw6hVfMX9evPEADj/fpzdLc3ntp1CK37r9e8oesQWnXX17+66xBaN37jTV2H0KqJm2/pOoT2LZjfdQStWvLzn3cdQutu331x1yG06ns3/qLrEFp36N326jqEVl3+sxu7DmGX2H/Pfv1Z2syYlTxW8kiSJEmSJPVA/8oCJEmSJEnSHU5iHYt3QJIkSZIkqQes5JEkSZIkSaPPp2tZySNJkiRJktQHJnkkSZIkSZJ6wOVakiRJkiRp9PkIdSt5JEmSJEmS+sBKHkmSJEmSNPrceNlKHkmSJEmSpD6wkkeSJEmSJI28xDoW74AkSZIkSVIPWMkjSZIkSZJGn0/XspJHkiRJkiSpD0zyDLkki5J8LsklSS5NcnyStUn2ac4fmWRFc3xaktOTnNf0+b0kb02yJsk5SeZ1+mEkSZIkSdpVxsYG9xpSwxuZNnkicE1VPbCqDgbO2Ub/ewNPAY4FzgC+VFWHALc17ZIkSZIkqYdM8gy/NcAxSd6S5FFVddM2+n+hqjY04+bwq6TQGmDpTAOSnJRkVZJVZ37k9LbiliRJkiRpYJIM7DWs3Hh5yFXVlUmOAJ4MvCnJecBGfpWgWzBtyLpm3ESSDVVVTfsEW/h6V9UyYBnA9396Q83UR5IkSZIkDTeTPEMuyf7ADVV1RpJbgBOBtcARwBeAZ3YXnSRJkiRJQ2KI98oZFJM8w+8Q4G1JJoANwMnAQuADSV4NXNBlcJIkSZIkaTiY5BlyVXUucO4Mp+43Q9/Tpr1fvKVzkiRJkiT1yhDvlTMo1jJJkiRJkiT1gEkeSZIkSZKkHnC5liRJkiRJGn0u17KSR5IkSZIkqQ+s5JEkSZIkSSMvY1byWMkjSZIkSZLUA1bySJIkSZKk0RfrWLwDkiRJkiRJPWAljyRJkiRJGn0+XctKHkmSJEmSpD6wkkebGa+JrkNo1UR1HUG7xvv2gYC5++7ddQjt6uGO/nP36dfXaPxnN3QdQuvu+vpXdx1Cq37yv/626xBat98pf9F1CK3KbvO6DqF1G+b07DPtvrjrCFq38Nbbuw6hVbvNndN1CK27jX59pvnz/HF55PTwe/HtZSWPJEmSJElSD5ialCRJkiRJIy8+XctKHkmSJEmSpD6wkkeSJEmSJI0+9+SxkkeSJEmSJKkPrOSRJEmSJEkj77YF8wc215KBzbR9rOSRJEmSJEnqAZM8kiRJkiRJPWCSR5IkSZIkqQdM8kiSJEmSJPWASR5JkiRJkqQeMMnTgSQrkhy5nWPekOSYXRWTJEmSJEkabT5CfQQkmVNVp3YdhyRJkiRJGl5W8rQkyaIkn0tySZJLkxyf5HFJLkqyJskHk8yfYdx7kqxKclmS109pX5vk1CRfA34/yfIkx005t09zfGSSFc3xaUlOT3Je0+f3kry1mf+cJPMGczckSZIkSdKgmeRpzxOBa6rqgVV1MHAOsBw4vqoOYbJq6uQZxr2mqo4EDgV+O8mhU87dXlWPrKoztyOOewNPAY4FzgC+1Mx/W9MuSZIkSZJ6yCRPe9YAxyR5S5JHAUuBH1XVlc3504FHzzDuD5JcCFwEPAA4aMq5s3Ygji9U1YYmnjlMJps2xbd0pgFJTmqqiVad9ZEP78CUkiRJkiSpa+7J05KqujLJEcCTgTcB521rTJJ7Aa8EjqqqnydZDiyY0uWXWxi6kV8l6BZMO7euiWciyYaqqqZ9gi18vatqGbAM4IqfXF8z9ZEkSZIkScPNSp6WJNkfuLWqzgDeDjwcWJrkPk2XPwK+PG3Y7kwmcm5Ksh/wpFlOtxY4ojl+5s7ELUmSJEmS+sFKnvYcArwtyQSwgcn9d/YA/jXJXGAl8H+mDqiqS5JcBFwG/BD4+iznej3wgSSvBi5oKX5JkiRJkjTCTPK0pKrOBc6d4dThM/Q9esrxiVu43tJp70+ccvxV4H4zjDlt2vvFWzonSZIkSZL6xeVakiRJkiRJPWCSR5IkSZIkqQdM8kiSJEmSJPWASR5JkiRJkqQeMMkjSZIkSZLUAyZ5JEmSJEmSesAkjyRJkiRJUg/M7ToASZIkSZKknbVhzryuQ+iclTySJEmSJEk9YCWPJEmSJEkaeVVdR9A9K3kkSZIkSZJ6wEoebWbf3Rd3HUKrblu3oesQWjV3Tv/yspk/v+sQWjW2pF9/hgAyt1//VGR9v/5eABi/8aauQ2jVfqf8RdchtO6nb/67rkNo1dKzlncdQuvGJ/r137+Lb7ix6xBad9tee3YdQqs2/uK2rkNo3ULGuw6hVes2bOw6BG2nCUt5rOSRJEmSJEnqg37996wkSZIkSbpDKit5rOSRJEmSJElqW5InJrkiyfeTnDLD+flJzmrOX5Bk6c7OaZJHkiRJkiSNvKoa2GtbkswB3g08CTgIeHaSg6Z1ewHw86q6D/AO4C07ew9M8kiSJEmSJLXrwcD3q+qHVbUeOBM4dlqfY4HTm+OPA49Lkp2Z1D15JEmSJEnSyBuyp2vdHbhqyvurgYdsqU9VbUxyE7A3cP2OTmoljyRJkiRJ0nZIclKSVVNeJ03vMsOw6Vmo2fTZLlbySJIkSZKkkTfIQp6qWgYs20qXq4EDp7w/ALhmC32uTjIX2AO4YWfispJHkiRJkiSpXSuB+ya5V5LdgGcBZ0/rczbwvOb4OOCLtZPPgbeSR5IkSZIkjbydzI+0qtlj56XAucAc4INVdVmSNwCrqups4APAR5J8n8kKnmft7LwmeSRJkiRJklpWVZ8HPj+t7dQpx7cDv9/mnC7XGlFJnpbklOb4tCSvbI6XJzmu2+gkSZIkSdKgWckzApLMraqN096fza+v55MkSZIk6Q5pYuceTNULJnkGJMlS4BzgAuBw4ErgucArgd8FFgL/AbyoqirJiub9I4CzkxzC5Bq9w4ELk6wBjqyql25lzlNnuvau+HySJEmSJKlbLtcarN8EllXVocAvgD8F3lVVR1XVwUwmY546pf+eVfXbVfW/m/f3A46pqr+c5Xxbu7YkSZIkSb1RVQN7DSuTPIN1VVV9vTk+A3gk8JgkFzSVOY8FHjCl/1nTxv9rVY1vx3xbu/Z/S3JSklVJVp3+wQ9sx+UlSZIkSdKwcLnWYE1P9xXwT0wuu7oqyWnAginnfzmt//T3W5RkwTau/asgqpYBywBuuPX24U1JSpIkSZK0BRNDXGEzKFbyDNY9kjysOX428LXm+Poki4E2n4q1KaGzK64tSZIkSZKGjJU8g/Ud4HlJ3gt8D3gPcGdgDbAWWNnWRFV1Y5L37YprS5IkSZI0bCYmrOQxyTNYE1X14mltr21em6mqo6e9P3Ha++XA8ub4tJn6VdWM15YkSZIkSf1jkkeSJEmSJI08t+QxyTMwVbUWOLjrOCRJkiRJUj+Z5JEkSZIkSSOvLOXx6VqSJEmSJEl9YCWPJEmSJEkaeRNYyWMljyRJkiRJUg9YySNJkiRJkkaee/JYySNJkiRJktQLJnkkSZIkSZJ6wOVakiRJkiRp5Llcy0oeSZIkSZKkXrCSR5u58ppruw6hVeMT/crk3rpufdchtG7pUQ/qOoRWZW4P/1odS9cRtCpz5nQdQusmbr6l6xBald3mdR1C65aetbzrEFq19vgTuw6hdXf9wse7DqFV6/bas+sQtA27zevfv0e3p1/fB+25aGHXIWg79ezHvx1iJY8kSZIkSVIP9CvVKkmSJEmS7pDck8dKHkmSJEmSpF6wkkeSJEmSJI08K3ms5JEkSZIkSeoFK3kkSZIkSdLIm7CSx0oeSZIkSZKkPrCSR5IkSZIkjTwreazkkSRJkiRJ6gUreSRJkiRJ0sjz6VpW8kiSJEmSJPWClTwdSXI0sL6q/qPrWCRJkiRJGnXuyWMlT5eOBh4+04kkuyz5lmTOrrq2JEmSJEnqjkmeWUry6STfTnJZkpO20OeIJF9u+p2b5G5N+8uTXJ5kdZIzkywFXgy8IsnFSR6VZHmSv0vyJeAtSRYl+WCSlUkuSnJsc60Tk3wyyTlJvpfkrVPmf0+SVU2Mr5/SvjbJqUm+Bvz+rrtLkiRJkiSpKy7Xmr3nV9UNSRYCK5N8oqp+tulkknnAPwLHVtV1SY4H3gg8HzgFuFdVrUuyZ1XdmOT/ALdU1dub8S8A7gccU1XjSf4W+GJVPT/JnsC3kvx7M91hwOHAOuCKJP9YVVcBr2linAOcn+TQqlrdjLm9qh65i++RJEmSJEmdcLWWlTzb4+VJLgG+CRwI3Hfa+d8EDgb+LcnFwGuBA5pzq4GPJnkOsHErc/xrVY03x08ATmmutQJYANyjOXd+Vd1UVbcDlwP3bNr/IMmFwEXAA4CDplz7rC1NmuSkpgJo1afP/OethCdJkiRJkoaVlTyz0GySfAzwsKq6NckKJpMum3UDLquqh81wiacAjwaeBrwuyQO2MNUvp13vmVV1xbRYHsJkBc8m48DcJPcCXgkcVVU/T7J8WoxTr72ZqloGLAP45vd/bO5TkiRJkjRyfIS6lTyztQfw8ybB81vAQ2focwWwb5KHweTyrSQPSDIGHFhVXwL+J7AnsBi4GViylTnPBV6WJM31Dt9GjLszmci5Kcl+wJNm//EkSZIkSdKos5Jnds4BXpxkNZPJnG9O71BV65McB7wzyR5M3tu/B64EzmjaAryj2ZPnM8DHmw2VXzbDnH/djF/dJHrWAk/dUoBVdUmSi4DLgB8CX9/hTytJkiRJ0ojxEeomeWalqtYxi8qYqrqYyWVZ0/3ahsdVdSVw6JSmr047fxvwohnGLQeWT3n/1CnHJ24hrqVbi1uSJEmSJI0+kzySJEmSJGnkuSePe/JIkiRJkiT1gpU8kiRJkiRp5FnIYyWPJEmSJElSL1jJI0mSJEmSRp5P17KSR5IkSZIkqRes5JEkSZIkSSPPp2tZySNJkiRJktQLVvJIkiRJkqSR5548VvJIkiRJkiT1gkkeSZIkSZKkHnC5ljazcXyi6xBa1bdyvfnz+vdH9sY779V1CK2aO6d/ufPb12/sOoRWLZnTr78XAFgwv+sIWrVhzryuQ2jd+ES/ft/d9Qsf7zqE1v3kScd1HUKrbvvY6V2H0Lp77bmo6xC0Des39Ot7hiRdh6Dt1Lef/3ZE/34akSRJkiRJugPqX1mAJEmSJEm6w/ER6lbySJIkSZIk9YKVPJIkSZIkaeRZyWMljyRJkiRJUi9YySNJkiRJkkZezx5muUOs5JEkSZIkSeoBK3kkSZIkSdLIc08eK3kkSZIkSZJ6wUoeSZIkSZI08qzksZJHkiRJkiSpF6zkGTFJTgNuqaq3T2tfCjy8qv65g7AkSZIkSerUBFbyWMnTH0uBP+w6CEmSJEmS1A2TPEMgyaIkn0tySZJLkxyfZG2SfZrzRyZZMWXIA5N8Mcn3krywaXsz8KgkFyd5RZI5Sd6WZGWS1UleNOjPJUmSJEnSoFTVwF7DyuVaw+GJwDVV9RSAJHsAb9lK/0OBhwKLgIuSfA44hf/P3n3HSVZX+f9/vUFgBkmiiIgSRJQfINkcMSdUTIBgQFdc07r6NYddFEUUI7qroruAObuAuyaQIKIiYQBRjKBrDkuSDHN+f9xbUtPTPTN01/Tte309H496dNW9t6rOp7u6wqnzOR94eVU9tr2Ng4DLquruSdYBvp3k61V10eociCRJkiRJ6oaVPAvD+cBDk7wtyf2r6rKVHH9sVV1dVX8GTgLuMc0xDweekWQJ8D3g1sC2091YkoOSnJnkzOM+Y0sfSZIkSZL6yEqeBaCqfpJkd+DRwFuTfB24gZuScIumXmUllwECvLiqvrYK938kcCTAaT++eOHWnUmSJEmSNIOlfpq1kmchSHJ74Kqq+jjwDmA34GJg9/aQJ025yuOTLEpya+BBwPeBK4D1x475GvD8JGu193GXJLdcbYOQJEmSJEmdspJnYbgbcHiSpcD1wPOBxcB/JHktzXSrcWcA/w1sARxSVb9N8ifghiTnAkcD76VZcevsJAH+BDxhHsYiSZIkSdK8W2opj0mehaCdUjXdtKq7THPswTPcxvXAQ6Zsfm17kiRJkiRJA2eSR5IkSZIk9d5CXtp8vtiTR5IkSZIkaQCs5JEkSZIkSb1nJY+VPJIkSZIkSYNgJY8kSZIkSeq9pVjJYyWPJEmSJEnSAFjJI0mSJEmSes+ePFbySJIkSZIkDYKVPJIkSZIkqfcs5LGSR5IkSZIkaRCs5JEkSZIkSb231FIekzxa1s6/uqjrECZrjWEVq2XNNbsOYeJuccM1XYcwUbfYdJOuQ5i4W/7fpV2HMFFX3vEOXYcwcetfcknXIUzWBut1HcHErTew/6NrN96o6xAm7upPHdN1CBO1eL9ndh3CxC367LD+RustWqfrECZug4F9uvzj5dd2HYJ0sw3rE7AkSZIkSdLfqYHlWiVJkiRJ0t8jl1C3kkeSJEmSJGkQrOSRJEmSJEm9ZyWPlTySJEmSJEmDYCWPJEmSJEnqPZdQt5JHkiRJkiRpEKzkkSRJkiRJvWclj5U8kiRJkiRJg2AljyRJkiRJ6j1X17KSR5IkSZIkaRCs5FmAkmwFfLmqduw4FEmSJEmSemGphTxW8gxREpN3kiRJkiT9nTHJs5okeUaS85Kcm+RjSbZMcmK77cQkW7THbZrkS+1x5ya5T3sTayb5cJILknw9yeL2+G2SfDXJWUm+lWS7dvvRSd6V5CTgbUnukeT0JOe0P+/azW9CkiRJkqTVr6rm7bRQmeRZDZLsALwOeHBV7Qy8BHg/8NGq2gn4BHBEe/gRwCntcbsBF7TbtwX+rap2AC4FntRuPxJ4cVXtDrwc+Pexu74L8NCq+n/AhcADqmpX4F+AQ1fLYCVJkiRJ0oLgtJ7V48HA56vqzwBV9X9J7g08sd3/MeDtY8c+oz3uRuCyJLcCLqqqJe0xZwFbJVkPuA/wuSSj+1pn7H4/194GwIbAMUm2BQpYa6ZgkxwEHATw3pe8jAMf89jZjVqSJEmSpI4s5Aqb+WKSZ/UITWJlRVa2/9qx8zcCi2kqry6tql1muM6VY+cPAU6qqr3bRs4nzxhI1ZE0FUJc8Y2T/K+QJEmSJKmHnK61epwIPDXJrQGSbAycDuzb7t8fOG3s2Oe3x62ZZIOZbrSqLgcuSvKU9vgk2XmGwzcEftOef9bshyJJkiRJkvrAJM9qUFUXAG8BTklyLvAu4J+AA5OcBzydpk8P7c89k5xPMy1rh5Xc/P7Ac9rbvQB4/AzHvR14a5JvA2vOZTySJEmSJC10S6vm7bRQOV1rNamqY4Bjpmx+8DTH/YHpEzU7jh3zjrHzFwGPnOZ2njXl8ndoGjGPvGFV4pYkSZIkSf1kkkeSJEmSJPXeAi6wmTdO15IkSZIkSRoAK3kkSZIkSVLvuYS6lTySJEmSJEmDYJJHkiRJkiT1Xp9W10qycZJvJPlp+/NWKzh2gyS/SfL+ld2uSR5JkiRJkqT59WrgxKraFjixvTyTQ4BTVuVGTfJIkiRJkqTeq6p5O03A44Fj2vPHAE+Y7qAkuwObAl9flRs1ySNJkiRJkjS/Nq2q3wG0P2879YAkawDvBF6xqjfq6lqSJEmSJKn3JtErZ1UlOQg4aGzTkVV15JRjTgBuN83VX7eKd/MC4H+q6n+TrNIVTPJIkiRJkiTdDG1C58iVHPPQmfYl+UOSzarqd0k2A/44zWH3Bu6f5AXAesDaSf5aVTP27zHJI0mSJEmSem8+K3km4DjgmcBh7c9jpx5QVfuPzid5FrDHihI8YJJHU1xx97t3HcJETagh1oJx/dIbuw5h4u6w9IauQ5ioqxet03UIE3f17W/fdQiTdePSriOYuGs2WK/rECZq8VXXdB3CxF298UZdh6CV2HqjW3YdwkQt+uwxKz+oZy5+6jO7DmGinvfQvboOYeI+87IDuw5hoo7471VazKh3jnrBfl2HoMZhwGeTPAf4FfAUgCR7AP9YVf8wmxs1ySNJkiRJknqvT1/yV9VfgIdMs/1MYLkET1UdDRy9stt1dS1JkiRJkqQBMMkjSZIkSZI0AE7XkiRJkiRJvdej2VqrjZU8kiRJkiRJA2AljyRJkiRJ6r2eLaG+WljJI0mSJEmSNABW8kiSJEmSpN7r0xLqq4uVPJIkSZIkSQNgJY8kSZIkSeo9K3ms5JEkSZIkSRoEkzwdSPLXlezfKMkLxi7fPsnn2/O7JHn0LO7z4CQvv/nRSpIkSZK08C2tmrfTQmWSZ2HaCPhbkqeqfltVT24v7gLc7CSPJEmSJEkaNpM8HUqyXpITk5yd5Pwkj293HQZsk2RJksOTbJXkB0nWBt4E7NPu22dqhU573Fbt+dcl+XGSE4C7zvPwJEmSJEmaNzWPp4XKxsvdugbYu6ouT3Ib4LtJjgNeDexYVbsAjJI2VXVdkn8B9qiqF7X7Dp7uhpPsDuwL7Erzdz4bOGu1jkaSJEmSJHXGSp5uBTg0yXnACcDmwKYTuu37A1+qqquq6nLguBmDSA5KcmaSMz9+9H9O6O4lSZIkSZo/9uSxkqdr+wObALtX1fVJLgYW3czbuIFlk3Xj11+lR15VHQkcCfDbS/+6cB+tkiRJkiRpRlbydGtD4I9tgmdPYMt2+xXA+jNcZ+q+i4HdAJLsBmzdbj8V2DvJ4iTrA3tNOHZJkiRJkhaMqpq300JlkqdbnwD2SHImTVXPhQBV9Rfg220T5cOnXOckYPtR42XgC8DGSZYAzwd+0t7G2cBngCXtMd+ajwFJkiRJkqRuOF2rA1W1Xvvzz8C9ZzjmaVM27dhu/z/g7lP2PXyG23gL8JY5BStJkiRJknrBJI8kSZIkSeq9pUsX7jSq+eJ0LUmSJEmSpAGwkkeSJEmSJPXeQm6IPF+s5JEkSZIkSRoAK3kkSZIkSVLvLbWSx0oeSZIkSZKkIbCSR5IkSZIk9Z51PFbySJIkSZIkDYKVPJIkSZIkqfdcXctKHkmSJEmSpEGwkkeSJEmSJPWeq2uZ5NEUt7nskq5DmKi64YauQ5iorLlm1yFM3Pev7zqCyVp/8Y1dhzBxG95ycdchTNR11w/vb/TTSy/vOoSJWvsWw3uuu+Hyq7sOYaLWXmt4f6OhWW/ROl2HMHHPe+heXYcwUR8+4fiuQ5i4S563T9chTNQhF5zVdQiryX5dB6DVyCSPJEmSJEnqPXvy2JNHkiRJkiRpEKzkkSRJkiRJvWdPHit5JEmSJEmSBsFKHkmSJEmS1HsW8ljJI0mSJEmSNAgmeSRJkiRJkgbA6VqSJEmSJKn3XELdSh5JkiRJkqRBsJJHkiRJkiT1nkuoW8kjSZIkSZI0CCZ5VoMkf10Nt/m4JK9uzz8hyfazuI2Tk+wx6dgkSZIkSera0qp5Oy1UJnl6oqqOq6rD2otPAG52kkeSJEmSJA2XSZ7VKI3Dk/wgyflJ9mm3P6itqvl8kguTfCJJ2n2PbredluSIJF9utz8ryfuT3Ad4HHB4kiVJthmv0ElymyQXt+cXJ/l0kvOSfAZY3MXvQZIkSZKk1a2q5u20UNl4efV6IrALsDNwG+D7SU5t9+0K7AD8Fvg2cN8kZwIfAh5QVRcl+dTUG6yq05McB3y5qj4P0OaHpvN84Kqq2inJTsDZkxuaJEmSJElaSKzkWb3uB3yqqm6sqj8ApwB3b/edUVW/rqqlwBJgK2A74BdVdVF7zHJJnpvpAcDHAarqPOC86Q5KclCSM5Oc+ZFPfmKOdylJkiRJ0vyzksdKntVtxhIb4Nqx8zfS/C1WdPyK3MBNCbtFU/at9NFXVUcCRwJc98v/XbiPVkmSJEmSNCMreVavU4F9kqyZZBOaypozVnD8hcCdkmzVXt5nhuOuANYfu3wxsHt7/slT7n9/gCQ7AjvdjNglSZIkSeqNpTV/p4XKJH8L+2IAACAASURBVM/q9SWaKVLnAt8EXllVv5/p4Kq6GngB8NUkpwF/AC6b5tBPA69Ick6SbYB3AM9PcjpN75+RDwDrJTkPeCUrTjBJkiRJkqQec7rWalBV67U/C3hFexrffzJw8tjlF43tPqmqtmtX2/o34Mz2mKOBo9vz32b5JdTHq3Re3x53NbDvHIcjSZIkSdKCt5B75cwXK3kWnucmWQJcAGxIs9qWJEmSJEnSClnJs8BU1buBd3cdhyRJkiRJfWIlj5U8kiRJkiRJg2CSR5IkSZIkaQCcriVJkiRJknpvqdO1rOSRJEmSJEkaAit5JEmSJElS79l42UoeSZIkSZKkQbCSR5IkSZIk9d5SC3ms5JEkSZIkSRoCK3kkSZIkSVLvLa2lXYfQOZM8Wsav112v6xAmaunA6vXWWCNdhzBxOy4a1tPQdWus1XUIE5eBPezWXvPGrkOYuJ0227jrECbqatbsOoSJW8ywHnfXZFjP3QDXXX9D1yFM1AbD+xPxmZcd2HUIE3XJ8/bpOoSJW/MpB3QdwkQdeuBzuw5htfj3rgPQajXAp39JkiRJkvT3xsW17MkjSZIkSZI0CFbySJIkSZKk3itLeazkkSRJkiRJGgIreSRJkiRJUu8ttZLHSh5JkiRJkqQhsJJHkiRJkiT1nj15rOSRJEmSJEkaBJM8kiRJkiRJA+B0LUmSJEmS1HtO17KSR5IkSZIkaRCs5JEkSZIkSb231EKehVXJk+TGJEuSnJvk7CT3mbL/pUmuSbLh2LYHJbksyTlJLkzyjrF9z0ryp/Y2L0zy0rF9Byd5eXs+SV6f5KdJfpLkpCQ7rCTWi5Oc38b69SS3G9u3a5JK8ogp1/nrNLdzcJLftDGOThutwrgqyUPGtu3dbntye3ntJO9J8vN2XMcmucOK/wKSJEmSJKmvFlSSB7i6qnapqp2B1wBvnbJ/P+D7wN5Ttn+rqnYFdgUem+S+Y/s+U1W7APcFXpfkjtPc7wuB+wA7V9Vd2vs9LsmilcS7ZxvrmcBrp8R5WvtzVby7HffodOkqjOv8Kbe/L3Du2OVDgfWBu1TVtsB/AV9MklWMSZIkSZKk3qiqeTstVAstyTNuA+CS0YUk2wDrAa9nhuRJVV0NLAE2n2bfX4CfAZtNc9VXAS+uqqvaY78OnA7sv4qxngrcuY0zwJOBZwEPX4VE0UrNMK5vAfdIslaS9dr7X9LGsC5wIPDSqrqxvY2jgGuBB881HkmSJEmStPAstCTP4tHUKuAjwCFj+/YDPkWT3LhrkttOvXKSWwHb0iRdpu7bAlgEnDdl+wbALavq51OuciawwilbYx5LU1kDTcXQRe3tnQw8ehWu/9KxqVonTRP7dOMq4ATgEcDjgePG9t0Z+FVVXT7lpqYdU5KDkpyZ5MxPffToVQhXkiRJkqSFZSk1b6eFaqEleUbTtbYDHgl8dGx60b7Ap6tqKfBF4Clj17t/kvOA3wNfrqrfj+3bJ8kFwC+A91bVNasYS2Clf7mTkiyhqToaTS3bD/h0e/7TrNqUrfHpWnuObV/RuEa3v297+tQqxD7t9qo6sqr2qKo99nvGs1YhXEmSJEmStNAs2NW1quo7SW4DbNI2Nd4W+Eab81mbJmnzb+3h36qqxya5C3Baki9V1ZJ232eq6kVJ7g38d5KvjCdLquryJFcmuVNV/WIshN2AU1YS5p5V9efRhSRrAk8CHpfkdTRJlVsnWb+qrpjFr2FF46KqzkiyI01y7Cdj7XZ+Bmw5zf3uBhw/izgkSZIkSVrQFnKvnPmy0Cp5/ibJdsCawF9oqmEOrqqt2tPtgc2TbDl+nar6CU1Fzaum3l5VfQf4GPCSae7ucOCIJIvb+34ocD/gkzcz7IcC51bVHds4twS+ADzhZt7OMlY0LpoG1a+dcvyVwDHAu9rEE0meAawLfHMusUiSJEmSpIVpoVXyLG6nP0FTBfPMqroxyb7Ao6Yc+yWaaUrfm7L9g8DLk2w9ze2/DTg7yaFTtr8PuBVwfpIbaaZHPb5teHxz7NfGNe4LwPNpEkzrJvn12L53tT9fmuSAse3TJYWmHVdVfWWGWF4DvAP4SZKlwIXA3mVqU5IkSZI0QEuX+nE3fubXuF/86ZJBPSCG9k++xhpZ+UE9s8mihZZrnpvr1lir6xAmLgN72F1/w41dhzBx62Zp1yFM1NWs2XUIE7eYYT3ursmwnrsBrrv+hq5DmKgNhvcn4qpasJMQZuWSK6/qOoSJW/MpB6z8oB5594HP7TqE1eLfn/Pkgb27u8kB7/v4vH0A/PiLD1iQv8cBPv1LkiRJkqS/NxaxmORZqSTfA9aZsvnpVXX+dMdLkiRJkiR1wSTPSlTVPbuOQZIkSZIkrdjAunXMyrAmtkqSJEmSJP2dMskjSZIkSZI0AE7XkiRJkiRJvWfjZSt5JEmSJEmSBsFKHkmSJEmS1HuFlTxW8kiSJEmSJA2AlTySJEmSJKn3ltqTxySPlrXJIh8Sml8X/umyrkOYqPUXr9N1CBN3y0XDGtOaGV4R6w//cmnXIUzUOmsN77Xo2utv6DqEidrolou7DmHiknQdwkT98fJruw5h4o7471O6DmGiDrngrK5DmLhDD3xu1yFM1EuP+nDXIawez3ly1xFoNRreuyhJkiRJkvR3x9W17MkjSZIkSZI0CFbySJIkSZKk3ltqIY+VPJIkSZIkSUNgJY8kSZIkSeo9e/JYySNJkiRJkjQIVvJIkiRJkqTes5LHSh5JkiRJkqRBsJJHkiRJkiT13lIreazkkSRJkiRJGgKTPJIkSZIkSQPgdC1JkiRJktR7TtfqsJInyY1JliQ5N8nZSe4zZf9Lk1yTZMOxbQ9KclmSc5JcmOQdY/ueleRP7W1emOSlY/sOTvLy9nySvD7JT5P8JMlJSXZYSawXJzk/yXlJTkmy5TTjGJ1e3W5fK8lh7f38IMkZSR7V7tswyUeT/Lw9fXQ0ziRbJfnBNDEcneSisfs5PcmBY5eva2NckuSwsesdm+Q7q/6XkSRJkiRJfdRlJc/VVbULQJJHAG8FHji2fz/g+8DewNFj279VVY9Nshg4J8mXqurb7b7PVNWLktwa+HGSz1fV/0653xcC9wF2rqqrkjwcOC7JDlV1zQri3bOq/pzkjcDrgedOHccUhwCbATtW1bVJNh0b338AP6iqZ7TjfyPwEeApK7h/gFdU1eenbDuqvY2LRzGOdiTZCNgN+GuSravqopXcviRJkiRJveQS6gunJ88GwCWjC0m2AdajSabsN90VqupqYAmw+TT7/gL8jCbJMtWrgBdX1VXtsV8HTgf2X8VYvzPdfY5Lsi5NEujFVXVtez9/qKrPJrkzsDtNEmjkTcAe7bgn6UnA8cCngX0nfNuSJEmSJGkWkmyc5Bvt7J9vJLnVDMe9PckFSX6U5IgkWdHtdpnkWTyaWkVTxTKe9NgP+BTwLeCuSW479crtL2Bb4NRp9m0BLALOm7J9A+CWVfXzKVc5E1jhlK0xjwT+a5pxjE77AHcGflVVl09z/e2BJVV142hDe37JKsRw+Nj9fGIVYh39Hj/FDMkygCQHJTkzyZlHHXXUKtysJEmSJEkLS9X8nSbg1cCJVbUtcGJ7eRltW5v7AjsBOwJ3Z9kZUMtZKNO17g18NMmO1dRX7QvsXVVLk3yRZhrTv7XXu3+S84C7AodV1e/HbnOfJHu2+567kulX4wKs7M90Ujvl6o80FUbLjeNvN5bsNIv7WpUYppuuNf2dNLHeGTitqirJDe3vd7l+P1V1JHAkwBVXXGF9myRJkiRJq9fjgQe1548BTqaZeTSuaApY1qbJGawF/GFFN7ogpmtV1XeA2wCbtAmSbYFvtH1m9mXZKpRvVdVOwN2A5ycZT7B8pqp2AO4PvDPJ7abcz+XAlUnuNCWE3YAfriTMPYEtgQtopletyM+ALZKsP82+C4Bdk/ztd9+e3xn40Upu9+bYB7gVcFH7e9wKp2xJkiRJkgZqadW8nSZg06r6HUD7c7kZTG2u5CTgd+3pa1W1wrzBgkjyJNkOWBP4C01C5+Cq2qo93R7YfHxFK4Cq+glNs+apma7RL+JjwEumubvDgSPaxs0keShwP+CTK4uz7QP0z8Azkmy8guOuommufESStdv72SzJAVX1M+Aclq0Gej1wdrtvUvYDHjn6PdL0ATLJI0mSJEnSHI23PWlPB01zzAntattTT49fxfu4M/D/AXeg6Q384CQPWNF1upyutTjJkvZ8gGdW1Y1J9gUeNeXYL9EkKL43ZfsHgZcn2Xqa238bcHaSQ6dsfx9Nhcv5SW4Efg88vk3grFRV/S7Jp2hW6TpkyjgAvlpVr6ZJ3LwZ+GGSa4ArgX9pj3kO8L4kP2vH/p1228hdk/x67PJoOfjDk4wnh+5RVddNjTHJVsAWwHfH4r4oyeVJ7llVU3+PkiRJkiT12nyurjXe9mQFxzx0pn1J/pBkszbHsBlNa5ip9ga+W1V/ba/zFeBeTNObeKSzJE9VrTnD9uUSNlX1srGLJ49tv5qbVrq6iLGl1qvqt8BoutbBY9sLeGN7WtVYt5py+cVj52cax3XAK9vT1H2XAAfMcL2LaebZTfW5VY2xvY3pVh3bbUW3IUmSJEmS5sVxwDOBw9qfx05zzK+A5yZ5K02ByAOB96zoRhfEdC1JkiRJkqS56FlPnsOAhyX5KfCw9jJJ9kjykfaYzwM/B84HzgXOrarjV3SjXU7XWnCSfA9YZ8rmp1fV+V3EI0mSJEmShqeq/gI8ZJrtZwL/0J6/EXjezbldkzxjquqeXccgSZIkSZJuvvnsybNQOV1LkiRJkiRpAKzkkSRJkiRJvWchj5U8kiRJkiRJg2CSR5IkSZIkaQCcriVJkiRJknpvQkub95qVPJIkSZIkSQNgJY8kSZIkSeo9l1CH+EtQF5IcVFVHdh3HpAxtPOCY+mBo44HhjWlo44HhjWlo44HhjWlo44HhjWlo44HhjWlo44HhjWlo41F3nK6lrhzUdQATNrTxgGPqg6GNB4Y3pqGNB4Y3pqGNB4Y3pqGNB4Y3pqGNB4Y3pqGNB4Y3pqGNRx0xySNJkiRJkjQAJnkkSZIkSZIGwCSPujK0+aZDGw84pj4Y2nhgeGMa2nhgeGMa2nhgeGMa2nhgeGMa2nhgeGMa2nhgeGMa2njUERsvS5IkSZIkDYCVPJIkSZIkSQNgkkeSJEmSJGkATPJIkiRpQUiyRpKndh2HJEl9ZU8ezZska1XV9VO23aaq/txVTBq+JLcCtgUWjbZV1andRaShS/IF4D+Br1TV0q7jkfomyalV9YCu45i0JFsC21bVCUkWA7eoqiu6jkvDk2S3Fe2vqrPnK5ZJS7InsANQwA+r6qSOQ1otkty9qr7fdRzqJ5M8Wu3aJ+OPAesA5wAHVdXF7b6zq2qFL0QLVZJHAHcAThyNp93+7Kr6z84Cm6UkLwGOAq4APgLsCry6qr7eaWBzkOQfgJfQ/J2WAPcCvlNVD+40sDlI8hTgq1V1RZLXA7sBb+7rG7YkdwDeB9wPWAqcBrykqn7daWBzkOShwIE0j7fPAUdX1YXdRjV7SdYEHgNsBdxitL2q3tVVTHM10DE9huaDz3hC+03dRTR7Sd4AXA18BrhytL2q/q+zoOYoyXOBg4CNq2qbJNsCH6yqh3Qc2qy1Y3grsD3LPu7u1FlQs5TkZSva37fnhiSjxMciYA/gXCDATsD3qup+XcU2W0k2B74IXAOcRTOe3YDFwN5V9ZsOw5uIJNsD+wL7AZdV1R4dh6SecrqW5sPbgUdU1SY0SwN+I8m92n3pLqzZS3Io8DrgbsCJSV48tvtF3UQ1Z8+uqsuBhwOb0HxIPazbkObsJcDdgV9W1Z40ias/dRvSnL2hTfDcD3gEcAzwgY5jmoujgOOAzYDNgePbbb1VVSdU1f40bz4vpnnOOz3JgUnW6ja6WTkeeBZwa2D9sVOfDWpMST4I7AO8mOZ19SnAlp0GNTfPBl4InErzYe4s4MxOI5q7FwL3BS4HqKqfArftNKK5O4rm9ecGYE/gozRf6vXR6DlgD+D5NK9HmwP/SJPE6pWq2rN93/NLYLeq2qOqdqd5H/SzbqObtfcDH6iqB1bVy6rqpVX1wHb7v3cc26wl2TLJq5OcS/P/8wLgYSZ4NBe3WPkh0pytXVUXAFTV55P8CPhiklfTlFr20V7ArlV1Q5KDgU8muVNVvZSeJq64Ke5HA0dV1blJ+jqWkWuq6pokJFmnqi5Mcteug5qjG9ufj6F5s3Ns+xjsq02qajypc3SSf+4smglJcmvgAODpNBWMn6CpVnom8KDuIpuVO1TVTl0HMWFDG9N9qmqnJOdV1RuTvJPmG+9eqqqtu45hNbi2qq4bvawmuQX9fQ80sriqTkySqvolcHCSbwH/2nVgN1dVvREgyddpkiJXtJcPpqnI7Kvtqur80YWq+kGSXboMaA62r6q9p26sqo8meV0XAc1VktOBDYFPA0+uqp8muWh8hoA0GyZ5NB+uT3K7qvo9QFVdkOQhwJeBbboNbdZuUVU3AFTVpUn2Ao5M8jlg7W5Dm7Wz2jc3WwOvSbI+zfSZPvt1ko2A/6KpprgE+G3HMc3Vb5J8CHgo8LYk69Dvqsw/JzkA+FR7eT/gLx3GM2dJvghsR/ON3F5V9bt212eS9LEa4StJHt7nqZvTGNqYrm5/XpXk9jT/Q71OlCTZkeWnAX20u4jm7JQkrwUWJ3kYzbf1x3cc01xdk2QN4KdJXgT8hv5XJ20BXDd2+TqaaZ199aMkHwE+TpNUPAD4Ubchzdqa021sH4PT7uuBP9G0FNiUpor+p/Q/+asFwJ48Wu3a/hR/qqpzp2zfCHhhVb2lm8hmL8mXgcOr6pQp298MvLaqevehu32R3AX4RZu4ujWweVWd13FoE5HkgTTflnxlagPwPkmyLvBI4Pz2G5/NgLv19cNqki1oSq3vTfPG5nSanjy/7DSwWWr/j17f114o00myN80HhDWA62mq/qqqNug0sDkY2pjaHjbvAx4C/BvN/9JHquoNnQY2S0n+labibXvgf4BHAadV1ZO7jGsu2ueG59BMiQ7wtar6cLdRzU2Su9MkDDYCDgE2oHlv9N1OA5uDtiLkqcCXaP6P9gY+W1WHdhrYLCVZRDP9bNTI/FSaKuBruotqdpK8G1gP+OequrLddkvg3TSV2//UZXyzlWRD4Ek0X3Ldmeb/6RFVdUanganXTPJIs9CuikFVXT3Nvs372PytnZq1P3CnqnpT++H7dn1+kUnysap6+sq29U3bj2fbqjoqySbAelV1UddxqZHkO1V1767jmJQkvwCeQJNYHMSbhiGOaaSt7ltUVZd1HctsJTkf2Bk4p6p2TrIpTdJqr45Dm7UkL6mq965sW1+0zcsPq6pXdB3LpLUrU92/vXhqVZ3TZTxqtD3t3krTT230RdAWNL0JX1tV181w1d5Iclua/mr7AXesqjt2HJJ6yiSP5k2Sx9J807MlzVTBXn9zOpJkJ5ZfoaV3vRCSfIBmetaDq+r/S7P0+Ner6u4dhzZrmbJ6W/um9Pyq6l0TxZH2G+49gLtW1V3aqRmfq6r7dhzazZLklVX19iTvY5rS5L5+IweQ5I3AecAXh5BASPI14FE1oOXghzKmJE9c0f4+vhYBJDmjqu6R5Cyahr5XAD+oqh06Dm3Wpr4etdvOqapdu4pprpJ8E3jIEJ7nRtovuJZTVb+a71gmIclFTP8a27sV0EbaL1rvTPM54mdVdVXHIc1akkOr6rUz7Nuyr1XN6p49eTSf3gM8kQF9c5rkP2mWo7yAm/rXFP1seHnPqtotyTkAVXVJkl72F0ryGmDU++BybmoqfR3NCm99tjfN6hhnA1TVb9v+SX0z6gnQxx41K/My4JbADUmuof8J7d8BJyf5CnDtaGP1bEnhKYYyphVVtvT1tQjgzHZK94dpVtb6K9DLqtIk+wFPA7ZOctzYrg3oef8xmqbyx7b9CMeXuu/r4w7gv7kpKbKYprfVj4G+JhjHV2haRLPy3sYdxTInMyS17zxqZt7Tx90jad6vLscEj+bCJI/m0//SfBM3iARP6159rgqZ4vq20qUA2mlAvfyWu6reCrw1yVur6jVdxzNh11VVJRn9nW7ZdUCzUVXHtz+PGW1re1asV1WXdxbYBFRVH5NuK3JRe1qb/jaWn2oQY6qqA7uOYXWoqhe0Zz+Y5KvABj3uD3c6TVLxNsA7x7ZfQVPx12cb0ySqHjy2rc/JRarqbuOX26lbz+sonDmrqqmJxPckOQ34ly7imaPPA0vaEyy7mm1fH3drtpXz065mW1X/N8/xaCCcrqV50zboOwQ4hX5/c/o3Sf4DeGdV/bDrWOYqyf4084B3o5nf/GTgDVX12U4Dm4M2afA0YOuqOiTJHYHNet5n6OXAtsDDaOamPxv4ZFW9r9PAZinJJ4F/pFka/iya5tjvqqrDOw1sFtoPAzOqqrPnKxb9fUjyshXt7/nr6+bcNL0bgKo6tbuI5i7J7YB70Hwg/f5o1VEtbNNNteuLKa9La9BU9jy/qnbuKKRZaxvm70MzVetY4FNV9bNuo5qbJNfSrEo3XZKn+jytTt0yyaN5k2Z57r8C5zNWIVJVb+wsqDlK8gCaJVB/T5O4Gk3L2KnTwGYpyXY0q7MEOLGq+rrMJjDMPkMA7fK74yu0fKPjkGYtyZKq2qVNMu4OvAo4q4//Q0lOas8uonkjfS7N32gn4HtVdb+uYpuLdlzT9XR48DSH98JQxtT26JpRX19fk7yN5sPcD2kSwNC8tj6uu6jmJslzgH8FvknzvPBA4E1V9Z+dBjYHSe4CfADYtKp2bHsUPq6q3txxaLM2JXG6Bs0XX7euqkd0FNKcjL0uAdxAU8H4zqr6cUchzVlbwfx4mueIWwOvqymr3fZF3/tyaeFyupbm08ZV9fCug5iw/wSezpTEVR+NrTp14TTb+mowfYbGtUmd3iZ2plirXTHjCcD7q+r60VS0vqmqPQGSfBo4qKrOby/vCLy8y9jmaDz2RTRLvd7QUSyTMogx9TWJswqeQNNc/tqVHtkfrwR2HU2fSXJrmqlcvU3y0PRMegXwIYCqOq+tzuxtkgcYn257A02Pni90FMskPKeqfjG+IcnWXQUzIdcAlwGX06yutajbcKSFxySP5tMJSR5eVV/vOpAJ+lVVHbfyw3phmaaCbX+e3TuKZVIG02coyWlVdb8kV7BsBULfm/p+CLiYpurl1CRb0rxx67PtRgkegKr6QZJdugxoLqrqrCmbvp2kl9+ajgxlTANepe4XwFqMTe0egF/T9OEZuYKmV2GfrVtVZ4wa37Z6lyyd4odV9bnxDUmeAnxuhuMXus/TVCNN3da793dJ9qRZWvwewAnAe6uq74s3vHemHUluUVV9/39SR0zyaD69EHhlO//0evr/4RTgwvZbq+NZts9Qb5q/DXwlqiOALwG3TfIWmj5Dr+82pNkZTfUZWlPfqjqC5u808sv2jVyf/SjJR4CP03zwPoCbVhPrnSTjK7GMejrcrqNwJmKaMe1OP8c01FXqrgKWJDmRZV9be5e0Gpv+8xvge0mOpXleeDw9XTFszJ+TbMNNX6Q8mabJdJ+9huUTOtNtW9Da6fc7ABtOWZVqA/pb+XIiTbPy04B1gGckecZoZx+fH4B/AI6Gaavnz2D5BJ20SkzyaN6s7MNpkh2q6oL5imdCFtO8AR2fhtarDv9DXomqqj6R5Cxu6jP0hAH0GVpuCl3fp9UleQzNm9HxN55v6iicSTgQeD7wkvbyqTR9K/rqLJrntdAk6C8GntNlQBMwPqZRn4rejamqjm+rFXesqld0Hc8EHdeehmD03ufn7Wnk2A5imbQX0nwZtF2S39D8Hx3QbUizk+RRwKOBzZOMf/GwAf2sTror8FhgI2Cvse1XAM/tJKK5G+JqguMrpO4wZd+0K25Jq8LGy1ow+rx6wUySvKZNovTCUFYzmfIt/XL6vCTl1P+TJLcAzquq7TsMa9aSfBBYF9gT+AhNtdUZVdW7D9xDleSpwFer6vIkb6D5ZvEQVwtbOJJ8s29No1cmyWJgiz43iP170TbCXaOqrljpwQtUkp2BXWi+YBhfXvwK4KSquqSTwOYoyb2r6jtdx7G6Jdmyqn7ZdRw31/h7umne3w3uc5Hmj5U8WkiGmLF+Cs0y1wteksOAfZmymglNFULfjH9LPzK6XEDvlqScZlodNOPp+7S6+1TVTknOq6o3JnknPaqEm06S+wIHs3zCtHePu9brq+qzSe4HPAx4J01l0j27DevmS/LgqvrmlOkLf9OnqbZTnJPkOJopJVeONvZ1PEn2At4BrA1s3fa0elPPV9caxIpu45KsQ9O0fCvgFqPePFXVu0rMqjoXODfJJ4bQB2XUrwt4WpL9pu7v6dQmktwb2Bw4tar+2K7o9mrg/sAdOw1udjZql4Zfoz0/em0KsGF3YanvTPJoIRliWVmfEld7M5DVTKqq7ytHLGfA0+qubn9eleT2wF+Avv/9/gN4KU2y8caVHNsHozE8BvhgVR2b5OAO45mLB9IsYb3XNPt6NdV2io1p/nfGEwZ9Hs/BNM1VTwaoqiUDWBFoECu6TXEszSpHZ9HzJtlJPltVT6VJmE6XjNupg7DmYnD9upIcTjMFbQnwqiRfBl4AHAo8u8vY5uAU4HFj58dfm/r4JasWCJM80urVp8TVYFYzSbJdVV2YZNoy1z5OMxmNCfjcdOPq45haX06yEXA4cDbN/8xHug1pzi6rqq90HcQE/SbJh4CHAm9rv71fo+OYZqWq/jXJGsBXquqzXcczCW1PnvOq6t1dxzJBN1TVZVNWberT6+lyhrKi2xR3qKpHdh3EhIx6qD220ygmpKqOb38e03UsE/QYYNequibJrYDfAjtV1U87jmvWqmrGPkNJnjSfsWhYTPJoIbmu6wBWgz5VmIii+QAAH3pJREFU8gxmNRPgZcBBNNNKlltunGW/7e6L8TFN1dcxUVWHtGe/0H4rt6iqLusypgk4qf3G8Yss+7/U10TcU4FHAu+oqkuTbAb0tslvVS1N8iJgEEmeqroxyeOAISV5fpDkacCaSbYF/gk4veOY5mSIq9QBpye5W1Wd33Ugc1VVo1XBXlBVrxrfl+RtwKuWv9bCl+R4lk+QXkZT4fOhqrpm/qOatatH8VbVJUl+3OcEzyp4N/CFroNQP9l4WfNqKI19V1WS11bVoV3HsSqSPHO67X3+Fqht3PkC4H40b3K+BXygZ29qBi/JfWh7Ooy2VdVHOwtojtreG1NVn3tvDE3bQPpq4DMs28Oml03Zk7yFpn/D1PH0MrGYZF3gddy0cuXXgDf3+bk7yUUsv0rdm6rqtC7jmo0k59OM5RbAtjSVwNfSfpHSw6lNfzNds9u2Z1wvx5TkvcAmwKfaTfsAv6dZHXaDPq3MmeRSlp3C9IDxy33u2TWdJP9bVX3sM6QFwCSP5k37Tcg+TGns2+cn5SSb0CxFuRXLfkDt5dzgoa1mkuSzwOXAJ9pN+wEbtfPue2tISZEkHwO2oZljP/680McKMvVE+4F7quprc+whJRbb6WeHDWxJ+EGtUpdkyxXt7+kqR8+n+VLoTiy71P36wLerqq9Lw59aVQ+YbluSC6pq6rLdC1aSB65of1X1ffrjMpL8qqq26DoO9ZPTtTSfnsBAGvuOOZamOuQEet5gdYirmdA83nYeu3xSknM7i2YCZkqKAL1M8tBMWdi+BvSNQ5J/mW57H1ecGaqhNWevqj27jmFS2ulnu3cdx2owmFXqRkmcJPcCLhgtnZ5kfWB7oHdJHuCTwFdoVkR99dj2K/pa4dfaJMkWVfUrgCRbALdp9/WtTcI5VXX5dDvacfXOWFXccruATec5HA2ISR7Np8E09h2z7tS52z12MMNbzeScJPeqqu8CJLkn8O2OY5qroSVFfkDTl+J3KzuwR64cO7+IppHnj2Y4Vh1JsiPNB9JFo219rYgDSPIYYAeWHU9fE4uDWhK+NaRV6kY+QFORNHLlNNt6oe0FdxlNxS9Jbkvzv7RekvVGSZIe+n/AaUl+TpM42Bp4QZJbAn2bjn8y7WMryYlV9ZCxff9FDx93DKTRtxYekzyaT0Nq7Dvy5SSPrqr/6TqQCRjcaiY035A+I8nozdkWwI9G35z0dI790JIitwF+mOQMln1e6G0FWVUt0xw7yTuA4zoKR9NI8q/Ag2iSPP8DPAo4jZ5WxCX5ILAusCfN6nRPBs7oNKi5GdqS8DCgVerGZPwLh7apea8/W7RVze8Cbg/8kaaP5I9oEqi9U1X/0zYv344myXPhWG+r93QX2ayMv0HdeAX7emOsKm5rmsdYAT+qql90Gph6r9dPxOqd4xjeB52XAK9Nci1NI8VR08ENug1rVga3mgnNikBDM7SkyMFdBzAP1qXp86CF48nAzjTl/wcm2ZQmOdJX96mqndoGsW9M8k76nRD5SFUtU3WZ5L5dBTMhg1qlrvWLJP9EU70DTU+bvn84fTNwL+CEqto1yZ601T09tjs39fHbKUlfqxZrhvPTXe6FJBvQvPbsQTMNP8DOSc4CnjPT9DRpZUzyaN70eZWmmVTV+l3HMEEvplnN5FqaVRi+BhyywmsscH1s/rgKDu46gEkaNUps3+gM4jVpyhz7NWlWNunrtJmhurqtOrihfez9kX4n4q5uf16V5PY0VTB9nm77PpafejHdtt6oqqsYS7y1S3b3vSLzH4EjgNe3l08ADuounIm4vqr+kmSNJGtU1UntwiG9NLA+frdN8jKaRMjoPO3lTboLa06OoFmQZt+qWgqQpqT+DcD7gWd0GJt6bBBvqLWwJflsVT11puZifZwyk2S7qrowybRvOPu4Wkb7BvR17UkLVFWd0q5ssm1VndAuNbxm13HNVpKDaJKJVwNLaavh6PcH7vE59jcAf6iqG7oKRtM6M8lGwIeBs4C/0u/pTV9ux/N2mvFADyuTktwbuA9Ns9iXje3agB4/zw1VVf0R2LfrOCbs0iTr0SzN/Ykkf6R5Hu+rIfXx+zDNamdTz0MPn+9a962qZ41vaP9Wb0ry025C0hC4hLpWuySbVdXvZlpys4/VFkmOrKqDhrBsbZL3VNU/Jzme6ZNwfZ0GNEhJnkvzTenGVbVNO7Xug1MaEPZG+ybm3lX1565jmbSxxp0A9Lhx56Al2QrYoKrO6ziUWUuyGHg+cH+a5/FvAR8Y673RC+0SyQ+iqRD54NiuK4Djq8oPPQtIkjvQVFjdl+Zxdxrwkqr6daeBzUHbkPgami8c9gc2BD5RVX/pNLBZSvI54J/ayrHBSvLPVdW3HkMk+VlV3XmGfT+tqm3nOyYNg0keLRhJvlNV9+46jklK8rCq+kbXcaxIkt2r6qz2zfVyRtNptDAkWUKzCtr3qmrXdtv5VXW3biObnSRfBZ7YVpINQpLH0SyPvEzjzqrqZePOIZmp+nKkj1WY0FTM0iRCPt5u2g/YqKqe2l1Us5dky7GGpGsA69mbYuFJ8g2apcc/1m46ANi/qh7WXVQa134ZuQtNpeIQ+vhNK8mvqqp3y6gnOQb4OXDIeLVVkjcAd6mqp3cWnHrNJI8WjCTnjD60DkWSs6uqNz0EkqxNswJDAT+uqus6DklTJPleVd1z9P/SrmRydh+nPQIk2RU4CvgeA1l1L8m5NKsCLdO4s6r63qui92aovhzpVRXmuCTnVtXOK9vWF0k+SVPNcyPN9LMNgXdV1eGdBqZlJFlSVbusbFsfJLmC6Zv39nlBDf5evsBL8r9Vdceu47i52p5w/0HTb2wJzWNwV+Ac4B+q6tIOw1OP2ZNHC8kQM469WdIxyWNoyuN/ThP31kmeV1Vf6TYyTXFKktcCi5M8jGY1k+M7jmkuPgR8EzifpifPEAyqceeQVNWeXcewmpyT5F5V9V2AJPcEvr2S6yxk21fV5Un2p1ni/lU0yR6TPAvLn5McQLNYAzQVZL2c1jSwhTT+pu3jtylw93bTGW0vpaHp5WeItkLxKUm2Abanef/9qqr6ebeRqe9M8kirV59edN4J7FlVPwNoX3D+GzDJs7C8GngOTVLkeTQfgPracBDghqp62coP65WhNe4cnCRr0fSweUC76WTgQ1V1fWdBzc09gWckGfV92gL40WjBgx5W+q3V/o2eALy/qq5P0qfX078Xz6ZZAejdNO93TgcO7DQiLSPJU2mSoyfTJBDel+QVVfX5TgObhZVUW607z+FMRJJHAOu3f4+fj23fH/jjQm/5oIXL6VpaMJyu1a0kp1bVA8YuBzhlfJs0aUneAvySphppfLrW/3UW1BwNrXHnECX5CLAWcEy76enAjVX1D91FNXszLWww0rcFDpL8E031zrnAY2iSVh+vqvt3GpiW0fYT+eequqS9vDHwjqp6dreRaaSdPvywUfVOkk1ophL3cirn0CT5LrBXVf1pyvbbAV8aWq9SzR+TPFowkuxYVT/oOo5JSvLFqnpi13GsSJJRfA+jaRD7WZpvSp5C05fn/3UVm5aX5LE0S45vSVON2fd+ARdNs7mqqs9LqGuBG1oPm78HSW5RVVbELSDTfTk3xC/s+mzqwgxtI/Nz+7pYw1TtlypPAJ5WVY/pOp6bK8l5M1VarmiftDJO19Jqt6rN7PqU4BlLjEyrqr7Y/lzQCZ7WXmPn/wCMmvT9CbjV/IejlXgP8ETg/BpAlr6qtu46hkkZauPOgboxyTajvgdJ7kTT5FcLQNtD5FDg9lX1qCTbA/emaVCqhWONJLeaUsnjZ4uF5atJvsZNfZP2oZnm3VvtIiGPBp4GPBL4Ak1PyT5aNF0Cu52uurijmDQAVvJIs5DkqPbsbYH70DSOBdgTOLknyR31ULs60EOqqtdNipM8uKq+OVPCdJQolVaHJA8GjgZ+0W7aCjiwqla0+pbmSZKv0Ky697qq2rldRfCcoVQfDEWSZwCvAT5Pk+B+KvCWqvrYCq+oeZXkScB9ab5wOLWqvtRxSLPSLjaxH/AI4CTgM8D7qmqrLuOaiySHAZsCL6qqK9tttwSOAP5cVa/qMj71l9l2zbsktwUWjS5X1a9WcPiCVFUHAiT5Ms0qIL9rL28G/FuXsc1Wkq2BF9N82Pnbc0NVPa6rmDStVwL/k+QUlu1h867uQpqVB9IkR/ei+XCQKT9N8mh1ujWwI83z3eNpkvWXdRmQlnGbqvpsktcAVNUNSay0WmCq6qNJzgQeTPPc/cSq+mHHYWmKqvoCTbVL330N+BZwv6q6CCDJe7sNac5eD7wZ+GWSUe+0LWiqFt/QWVTqPZM8mjdJHkezgtPtgT/S9BT5EbBDl3HN0VajBE/rD8Bdugpmjv6L5kXleIazlPUQvQX4K02idO2OY5m1qvrX9uwPuCm5Q3v+siS7VNWSToLT34M3VNXnkmxA04/sncAHaFapUveuTHJr2umPSe6FSbgFqU3qmNhZYAY6fXh3YF/ghCS/AD4NrNltSHPTTtN6dZI3AnduN/+sqq7uMCwNgEkezadDgHvRdPXfNcmeNGWXfXby2Fznonnx6Wu5/zVVdUTXQWilNq6qh3cdxATtDuwBHEfz5vMxwPeBf0zyuap6e5fBabBGVSGPAT5YVccmObjDeLSsl9E8J2yT5NvAJsCTuw1J6o+qWr/rGCatqs4BzgFeleS+NJ8h1m6nd36pqo7sNMBZSPLKqnp7VV2dZLuq+tzYvkOr6rVdxqf+sieP5k2SM6tqj3Y5x12rammSM6rqHl3HNhdJ9gZGy4z3ea7z04Btga+z7DSgszsLSstp529/s6q+3nUsk9AmSZ9UVX9tL69H099hb+Csqtq+y/g0TO1U298AD6VJNF4NnOHqWgtH24fnrjTJ3x9X1fUdhyRpgWlXC3sYsO+olUKfJDm7qnaben66y9LNYSWP5tOl7Qe4U4FPJPkjMITlUM8GrqiqE5Ksm2T9qrqi66Bm4W7A02nm1o+ma1V7WQvHC4FXJrkWuJ5+l15DM/f8urHL1wNbtt9qXTvDdaS5eirNqizvqKpL235qr+g4Jo1ppzFc0HUckhaGtqfna2mmNZ0PvLWqLqfp1fO1LmObg8xwfrrL0iozyaP59Hiab0tfCuwPbAi8sdOI5ijJc4GDgI2BbYDNaZZxfEiXcc3S3sCdquq6lR6pzlTV+u0ytdsy1sC8xz4JfDfJse3lvYBPtatL2OdBq0VVXcVYc++2t9rvZr6GJKljHwXOAt4HPJZmBapndRnQBNQM56e7LK0yp2tp3iR529SlAKfb1idJlgD3AL5XVbu2287v4zKvyf/f3r0H23rX9R1/f06aC8QjQkMMAiEEL0AghEAkKIJGGXBoLQyFpuJoxzhVwRKgtHKJg8SCF9oowU4kU51qHASdaSRtaS7NxBNBAhISAyGpMBi8IAa5DDEYiCcf/3jWrttDEs2+rN961n6/Ztbs9TzPPmc+e2aftff5rt/z+eUdwL9re+voLLpnSX4IOBt4GHA9U8/V77Wd42ARgCRPAp7G9K7Vu9t+YHAkSZK0QpJc3/aUTcezv51psWvg7Uy//9wP+OLGJeCotoePyqZ5cyWPlumZwKEDne++m3Nz8qW2X06mFZWLDoG5Tk6/Frg5ye/zd508bfsvBmbSVzobOA24pu13JHk0M18R1/ZapnfnJAmAJA/kkBWLba8el0jSYFm8LmzcxnTY5uO2nx2WbIvaznp3MK0uhzzadUl+FHgxcGKSGzZd2g+8Z0yqHXMgyWuA+yV5JtPX+T8HZ9qq1216HqaVFXPf/Wwd3dH2jiQkObLtzUm+aXQoSdop97Bi8b3YESftZQ9gekNoc1fNxuYgBU5ceqJdkuRrgJe0fcPoLJonhzxahrcB/wf4aeBVm87fNsep+yFeBZzFVAD3w8C7gP82NNEWtT2Q5BTge5lKSf+IqV9Iq+VPFz/8fxu4IsnngE8OziRJO2ntVixK2p62J/xjPi/JSW1nUdqe5OHATwBfx/R73duAnwK+f/Fc2hI7ebRUSZ4AfNvi8Hfb/sHIPNuR5DDgV9t+3+gs25HkG4EzmVbtfAZ4B/DKto8YGkz/oCTPYHpn61ILsyWtiyS/3/a0Re/dU9p+6dA+Dkm6O3Pq6klyFXCAaaXis5k2brkReHnbT43MpnlzJY+WJslLmXai2tjR5NeTXNj2LQNjbVnbg0kenOSImf8H+2bgd4F/3vZjAElePjaS/jHaHhidQZJ2gSsWJW3VnLYef1Dbn1w8vyzJXwCntf3SvfwZ6R/kkEfL9ENM78jdDtPOWkyT61kOeRZuAd6T5BKmdnwA2p43LNF993ymlTxXJbkUeDvz+gEpSVojbZ+3ePqTi3e6HwBcOjCSpPmY1W0qh5RJfwq4f5KjYZ5l0loNDnm0TAEObjo+yPyHCZ9cPPYxFUnPTtuLgYsXP1CeC7wc+NokFwAXt718aEBJ0p7likVJa2zPlElruezk0dIkeQXwA8DFi1PPZeq0+flxqXZGkqM3ViitgyQPAl4A/Ku27mYiSZKklZfkmranj86xk+ZUJq3V4JBHS5XkVKatuQNc3fa6wZG2JclTgV8Gvqrt8Yti6R9u++LB0SRJkqS1keQI4EXASUwrXT4CvG3dO2zmVCat1bBvdADtHUkuavvBtue3fXPb65JcNDrXNv0C8CymXalY7Bb29KGJJEmSpDWS5LFMQ51vB/4Y+NPF8xsX19bZ3OsttGR28miZTtp8sNiC/EmDsuyYtn+S/L3X3oP39LmSJEmS7rO3AD/a9orNJ5N8F/Bfge8Ykmo5vPVG94krebTrkrw6yW3AyUm+sHjcBtwKvHNwvO36kyTfAjTJEUleCdw0OpQkSZK0Rh566IAHoO3/BY4bkEdaWQ55tOva/nTb/cCb2n714rG/7T9t++qNz0ty0r38NavqR4CXAA9lWjZ6yuJYkiRJ0s7Yl+TIQ08mOYr1vzvly6MDaF4sXtbKmGOpWJIHt/306BySJEnSukpyDnA68GNtb1mcOwE4H/hA23OHhduGvVomrd3lSh6tkjmWiv1eksuTnJXka0aHkSRJktZN2/8EXApcneQvk3wGOABcMeMBz14uk9YuciWPVsYcV/IAJPlm4EzguUwv1G9v++tjU0mSJEnrJ8l+gLa3jc6yHUmuBH7mHsqkX9t2ncuktYsc8mhlzHXIsyHJMcB5wIvaHjY6jyRJkrQOkrzi3q63PW9ZWXZKkpvbPvoert3U9jHLzqT1sO4lVZqX2ZWKJflq4HlMK3keBVwMfPPQUJIkSdJ62T86wC7Yl+TIQ/t39kiZtHaRK3m0NEnCVCx2YttzkxwPHNf2/YOjbVmSPwJ+G/jNtu8dnUeSJEnaS5Ic3fb20Tnuq3Utk9Z4Dnm0NEkuAO4Czmj7mCQPBC5ve9rgaFuWJG27uDe4bf9qdCZJkiRp3SR5KPAQ4Ia2X05yLPAy4N+0/bqx6bYmyY8B/xG4P9MmNH8F/Oe2bxkaTLPm7lpapqe0fQlwB0DbzwFHjI20bScluQ74MPCRJNcmedzoUJIkSdK6SPIy4HrgLcA1SX4AuAm4H/Ckkdm2o+0vtj0eeCRwQttHOODRdnmvn5bpziSHAQVI8mCmlT1zdiHwirZXAST59sW5bxkZSpIkSVoj/xb4prafXVQ+fAx4ettrBufasrsrk57aLSZzLJPWanDIo2U6n6mY+NgkbwD+JXDO2EjbdvTGgAeg7e8kOXpkIEmSJGnN3NH2swBt/zjJH855wLOwjmXSWgF28mipkjwa+E6me06vbHvT4EjbkuRi4IPARYtT3wc8ue1zx6WSJEmS1keSW4G3bzp15ubjti9deqhdNNcyaa0GhzxamiSnAze2vW1xvB94bNv3jU22dYvy6NcDT1ucuhp4/aJvSJIkSdI2LTp47lHbX11Wlp20jmXSGs8hj5ZmUVB8ahffdEn2MW0PeOrYZJIkSZLmKMkj2n5idI77alEm/VqmfqEjgTcD5wG/Bvxc2z8fGE8zZiePlindNFVse1eSWX8PJrkCeEHbzy+OHwi8ve2zxiaTJEmS1keSpwIPBa5ue2uSk4FXAd8GPHxouK1ZuzJprQa3UNcyfTzJS5McvnicDXx8dKhtOmZjwAP/f1v4YwfmkSRJktZKkjcBvwI8H/jfSV4HXAG8D/iGkdm24e+VSQPrUCatFTDrVRSanR9h2mHrHKZt1K9kmmDP2V1Jjl+8MJPkESy2iJckSZK0I54DPLHtHYuV858ETm770cG5tuNhSc7fdHzs5uN1K5PW8jjk0dK0vZWpCX+dvBZ4d5IDi+OnM//BlSRJkrRK/rrtHTCtnE/y/2Y+4AH4D4ccXzskhdaOxctamiRHAWcBJwFHbZxv+4PDQu2AJMcApzNtC//etn+56dpJbW8cFk6SJEmauSSfZ9rFdsPTNx+3/Z6lh9pFcy2T1mpwyKOlSfJbwM3A9wLnAi8Cbmp79tBguyjJB909TJIkSdq6JM+4t+ttD9zb9VV1b2XSbedYJq0V4JBHS5PkurZPTHJD25OTHA5c1vaM0dl2y8bXPDqHJEmStG6SPBw4s+2bRme5rxZl0v8MuB74euB/AS8G3gi8deP2NOm+spNHy3Tn4uPnkzwO+BRwwrg4S+EUVZIkSdohi6qEFwD/mmkVzMVjE23ZOpZJawU45NEyXbh4ATsHuAT4KuAnxkaSJEmStMqS7Aeex1T78I1Mg50T2z5saLDtWccyaa0AhzzadUnObvtmpv6dzzGVpJ04ONayfHl0AEmSJGnmbgXez/Rm8bvbNsnzBmfarkcluWTT8Qmbj9etTFrLYyePdl2S69ueso4lxEnCVCB9YttzkxwPHNf2/YOjSZIkSWshycuBM4GjgbcB7wCuaDvbN47XtUxa4znk0a5L8hvAU4FjgY9tvgS07clDgu2AJBcAdwFntH3M4na0y9ueNjiaJEmStFaSnMjUxXMm8A3A64CL2/7h0GA7aM5l0loNDnm0FEmOAy4DvmLZYdtPLD/RzthYnbR5F60kf9D2CaOzSZIkSesqyeOZOnpe2PZRo/Nsx92VSbd95dhUmis7ebQsnwY+NOeBzj24M8lhLHbRSvJgppU9kiRJknbPnwOvafvq0UG2Yk3LpLUC9o0OoL2h7UHgmCRHjM6yw85nekE+NskbgHcDbxwbSZIkSVofSU5P8jtJ/keSJyb5MPBh4C+SPHt0vi26FTgLeAPwqLb/Hjdt0Q7wdi0tTZK3AqcybZ9++8b5tucNC7UDkjwa+E6mjqEr2940OJIkSZK0NpJ8AHgN8ADgQuC7216z+D38NzZqE+ZkHcuktRoc8mhpkrzu7s63ff2ys+yUJKcDN7a9bXG8H3hs2/eNTSZJkiSth43dehfPb2r7mE3XrpvjkGfDXiiT1nI55JG2Icl1wKld/ENKsg/4wLptFS9JkiSNsrHZyaHP7+54ztapTFrjOOTR0iS5ikVB8WZtzxgQZ0dsfldh07kb5rwtvCRJkrRKkhxkqnsIcD/gixuXgKPaHj4q205a7LL1mfqfdG2Du2tpmTZvA3gU8HzgbwZl2SkfT/JS4ILF8YuBjw/MI0mSJK2VtoeNzrDTFrUPPwN8Fvgp4CLgGGBfku9ve+nIfJovV/JoqCQH2j5jdI6tSnIs0w5bZzCtUroSeFnbW4cGkyRJkrSy1rFMWqvBlTxamiQP2nS4D3gycNygODtiMcw5c3QOSZIkSbPyT9peDpDk3LbXALS9OcnYZJo1hzxapmuZVrsEuBO4BThrZKDtSnIU09dwEtMtaAC0/cFhoSRJkiSturs2Pf/rQ655u422bN/oANpTfhw4pe0jme45vZ2/K02bq4uYViM9CzgAPAy4bWgiSZIkSavuCUm+kOQ24OTF843jx48Op/myk0dLs7HrVJKnAW8E/gvwmrZPGRxty5Jc1/aJm762w4HL5rxjmCRJkiRpnlzJo2U6uPj4HOCX2r4TOGJgnp1w5+Lj55M8jqk47YRxcSRJkiRJe5VDHi3TnyV5K/BC4F1JjmT+34MXJnkgcA5wCfAR4GfHRpIkSZIk7UXerqWlSXJ/4NnAh9p+NMlDgMdvtMrPSZKz2745ybe2fc/oPJIkSZIkOeSRtiDJ9W1PSfLBtqeOziNJkiRJkluoS1tzU5JbgGOT3LDpfIC2PXlMLEmSJEnSXuVKHmmLkhwHXAZ8z6HX2n5i+YkkSZIkSXuZK3mkrfs0U7+QAx1JkiRJ0nBz39lIGqbtQeCYJHPfBl6SJEmStAZcySNtzyeA9yS5BLh942Tb88ZFkiRJkiTtRQ55pO355OKxD9g/OIskSZIkaQ+zeFmSJEmSJGkNuJJH2oYkVwFfMSlte8aAOJIkSZKkPcwhj7Q9r9z0/Cjg+cDfDMoiSZIkSdrDvF1L2mFJDrR9xugckiRJkqS9xZU80jYkedCmw33Ak4HjBsWRJEmSJO1hDnmk7bmWqZMnwJ3ALcBZIwNJkiRJkvamfaMDSDP348ApbR8JXATcDnxxbCRJkiRJ0l7kkEfannPafiHJ04BnAv8duGBsJEmSJEnSXuSQR9qeg4uPzwF+qe07gSMG5pEkSZIk7VEOeaTt+bMkbwVeCLwryZH470qSJEmSNIBbqEvbkOT+wLOBD7X9aJKHAI9ve/ngaJIkSZKkPcYhjyRJkiRJ0hrwthJJkiRJkqQ14JBHkiRJkiRpDTjkkSRJkiRJWgMOeSRJkiRJktaAQx5JkiRJkqQ18LdZwpjHHkNXV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196752"/>
            <a:ext cx="8100392" cy="48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55598"/>
              </p:ext>
            </p:extLst>
          </p:nvPr>
        </p:nvGraphicFramePr>
        <p:xfrm>
          <a:off x="274199" y="369332"/>
          <a:ext cx="806162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120964"/>
                <a:gridCol w="1980220"/>
                <a:gridCol w="1980220"/>
              </a:tblGrid>
              <a:tr h="64008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smtClean="0"/>
                        <a:t>Mínimos Cuadrados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Lasso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Ridge</a:t>
                      </a:r>
                      <a:endParaRPr lang="es-ES" dirty="0"/>
                    </a:p>
                  </a:txBody>
                  <a:tcPr/>
                </a:tc>
              </a:tr>
              <a:tr h="406969">
                <a:tc>
                  <a:txBody>
                    <a:bodyPr/>
                    <a:lstStyle/>
                    <a:p>
                      <a:r>
                        <a:rPr lang="es-ES" dirty="0" smtClean="0"/>
                        <a:t>Residual sum of </a:t>
                      </a:r>
                      <a:r>
                        <a:rPr lang="es-ES" dirty="0" err="1" smtClean="0"/>
                        <a:t>squares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376435.69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376481.61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376447.63</a:t>
                      </a:r>
                      <a:endParaRPr lang="es-ES" dirty="0"/>
                    </a:p>
                  </a:txBody>
                  <a:tcPr/>
                </a:tc>
              </a:tr>
              <a:tr h="406969">
                <a:tc>
                  <a:txBody>
                    <a:bodyPr/>
                    <a:lstStyle/>
                    <a:p>
                      <a:r>
                        <a:rPr lang="es-ES" dirty="0" smtClean="0"/>
                        <a:t>Varianza explicada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0.39 </a:t>
                      </a:r>
                      <a:br>
                        <a:rPr lang="es-ES" dirty="0" smtClean="0"/>
                      </a:br>
                      <a:endParaRPr lang="es-ES" dirty="0"/>
                    </a:p>
                  </a:txBody>
                  <a:tcPr/>
                </a:tc>
              </a:tr>
              <a:tr h="581384">
                <a:tc>
                  <a:txBody>
                    <a:bodyPr/>
                    <a:lstStyle/>
                    <a:p>
                      <a:r>
                        <a:rPr lang="es-AR" dirty="0" smtClean="0"/>
                        <a:t>Cross </a:t>
                      </a:r>
                      <a:r>
                        <a:rPr lang="es-AR" dirty="0" err="1" smtClean="0"/>
                        <a:t>Validation</a:t>
                      </a:r>
                      <a:r>
                        <a:rPr lang="es-AR" dirty="0" smtClean="0"/>
                        <a:t> (cv=5) (Media;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Desv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Std</a:t>
                      </a:r>
                      <a:r>
                        <a:rPr lang="es-AR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0.37; 0.0423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0.37; 0.0412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0.37; 0.041</a:t>
                      </a:r>
                      <a:endParaRPr lang="es-ES" dirty="0"/>
                    </a:p>
                  </a:txBody>
                  <a:tcPr/>
                </a:tc>
              </a:tr>
              <a:tr h="235783">
                <a:tc>
                  <a:txBody>
                    <a:bodyPr/>
                    <a:lstStyle/>
                    <a:p>
                      <a:r>
                        <a:rPr lang="es-ES" dirty="0" smtClean="0"/>
                        <a:t>R2 (test)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0.36</a:t>
                      </a:r>
                      <a:endParaRPr lang="es-ES" dirty="0"/>
                    </a:p>
                  </a:txBody>
                  <a:tcPr/>
                </a:tc>
              </a:tr>
              <a:tr h="23578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alpha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0.72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1.6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42968" y="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smtClean="0"/>
              <a:t>ANALISIS DE RESULTADOS 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5368" y="412560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smtClean="0"/>
              <a:t>ANALISIS DE ERRORES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8" y="4319222"/>
            <a:ext cx="3818689" cy="2369633"/>
          </a:xfrm>
          <a:prstGeom prst="rect">
            <a:avLst/>
          </a:prstGeom>
        </p:spPr>
      </p:pic>
      <p:sp>
        <p:nvSpPr>
          <p:cNvPr id="9" name="8 Rectángulo redondeado"/>
          <p:cNvSpPr/>
          <p:nvPr/>
        </p:nvSpPr>
        <p:spPr>
          <a:xfrm>
            <a:off x="4283968" y="4494938"/>
            <a:ext cx="4608512" cy="2030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/>
              <a:t>Los errores parecen ser mayores en términos absolutos subvaluando propiedades más caras, pero en términos relativos se </a:t>
            </a:r>
            <a:r>
              <a:rPr lang="es-ES" sz="1600" dirty="0" err="1"/>
              <a:t>sobrevalúa</a:t>
            </a:r>
            <a:r>
              <a:rPr lang="es-ES" sz="1600" dirty="0"/>
              <a:t> propiedades más baratas. Por lo general son casos con pocas </a:t>
            </a:r>
            <a:r>
              <a:rPr lang="es-ES" sz="1600" dirty="0" err="1" smtClean="0"/>
              <a:t>dummies</a:t>
            </a:r>
            <a:r>
              <a:rPr lang="es-ES" sz="1600" dirty="0" smtClean="0"/>
              <a:t>, no </a:t>
            </a:r>
            <a:r>
              <a:rPr lang="es-ES" sz="1600" dirty="0"/>
              <a:t>parece haber motivos para sacarlas. Lo ideal sería tener más </a:t>
            </a:r>
            <a:r>
              <a:rPr lang="es-ES" sz="1600" dirty="0" err="1"/>
              <a:t>features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6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20581"/>
              </p:ext>
            </p:extLst>
          </p:nvPr>
        </p:nvGraphicFramePr>
        <p:xfrm>
          <a:off x="251520" y="548680"/>
          <a:ext cx="8061624" cy="333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120964"/>
                <a:gridCol w="1980220"/>
                <a:gridCol w="1980220"/>
              </a:tblGrid>
              <a:tr h="64008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smtClean="0"/>
                        <a:t>Mínimos Cuadrados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Lasso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Ridge</a:t>
                      </a:r>
                      <a:endParaRPr lang="es-ES" dirty="0"/>
                    </a:p>
                  </a:txBody>
                  <a:tcPr/>
                </a:tc>
              </a:tr>
              <a:tr h="406969">
                <a:tc>
                  <a:txBody>
                    <a:bodyPr/>
                    <a:lstStyle/>
                    <a:p>
                      <a:r>
                        <a:rPr lang="es-ES" dirty="0" smtClean="0"/>
                        <a:t>Residual sum of </a:t>
                      </a:r>
                      <a:r>
                        <a:rPr lang="es-ES" dirty="0" err="1" smtClean="0"/>
                        <a:t>squares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303079.91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332656.07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322763.72</a:t>
                      </a:r>
                      <a:endParaRPr lang="es-ES" dirty="0"/>
                    </a:p>
                  </a:txBody>
                  <a:tcPr/>
                </a:tc>
              </a:tr>
              <a:tr h="406969">
                <a:tc>
                  <a:txBody>
                    <a:bodyPr/>
                    <a:lstStyle/>
                    <a:p>
                      <a:r>
                        <a:rPr lang="es-ES" dirty="0" smtClean="0"/>
                        <a:t>Varianza explicada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0.48</a:t>
                      </a:r>
                      <a:endParaRPr lang="es-ES" dirty="0"/>
                    </a:p>
                  </a:txBody>
                  <a:tcPr/>
                </a:tc>
              </a:tr>
              <a:tr h="581384">
                <a:tc>
                  <a:txBody>
                    <a:bodyPr/>
                    <a:lstStyle/>
                    <a:p>
                      <a:r>
                        <a:rPr lang="es-AR" dirty="0" smtClean="0"/>
                        <a:t>Cross </a:t>
                      </a:r>
                      <a:r>
                        <a:rPr lang="es-AR" dirty="0" err="1" smtClean="0"/>
                        <a:t>Validation</a:t>
                      </a:r>
                      <a:r>
                        <a:rPr lang="es-AR" dirty="0" smtClean="0"/>
                        <a:t> (cv=5) (Media;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Desv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Std</a:t>
                      </a:r>
                      <a:r>
                        <a:rPr lang="es-AR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0.39; 0.0537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0.409; 0.0371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0.406; 0.0408</a:t>
                      </a:r>
                      <a:endParaRPr lang="es-ES" dirty="0"/>
                    </a:p>
                  </a:txBody>
                  <a:tcPr/>
                </a:tc>
              </a:tr>
              <a:tr h="235783">
                <a:tc>
                  <a:txBody>
                    <a:bodyPr/>
                    <a:lstStyle/>
                    <a:p>
                      <a:r>
                        <a:rPr lang="es-ES" dirty="0" smtClean="0"/>
                        <a:t>R2 (test)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0.41</a:t>
                      </a:r>
                      <a:endParaRPr lang="es-ES" dirty="0"/>
                    </a:p>
                  </a:txBody>
                  <a:tcPr/>
                </a:tc>
              </a:tr>
              <a:tr h="23578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alpha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0.72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42968" y="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smtClean="0"/>
              <a:t>2do Modelado: </a:t>
            </a:r>
            <a:r>
              <a:rPr lang="es-AR" dirty="0" err="1" smtClean="0"/>
              <a:t>Polynomial</a:t>
            </a:r>
            <a:r>
              <a:rPr lang="es-AR" dirty="0" smtClean="0"/>
              <a:t> </a:t>
            </a:r>
            <a:r>
              <a:rPr lang="es-AR" dirty="0" err="1" smtClean="0"/>
              <a:t>Features</a:t>
            </a:r>
            <a:r>
              <a:rPr lang="es-AR" dirty="0" smtClean="0"/>
              <a:t> </a:t>
            </a:r>
            <a:endParaRPr lang="es-ES" dirty="0"/>
          </a:p>
        </p:txBody>
      </p:sp>
      <p:sp>
        <p:nvSpPr>
          <p:cNvPr id="2" name="1 Rectángulo redondeado"/>
          <p:cNvSpPr/>
          <p:nvPr/>
        </p:nvSpPr>
        <p:spPr>
          <a:xfrm>
            <a:off x="700158" y="4437112"/>
            <a:ext cx="531200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Agregamos los siguientes </a:t>
            </a:r>
            <a:r>
              <a:rPr lang="es-ES" dirty="0" err="1" smtClean="0"/>
              <a:t>features</a:t>
            </a:r>
            <a:r>
              <a:rPr lang="es-ES" dirty="0" smtClean="0"/>
              <a:t> y probamos nuevamente el modelo creando </a:t>
            </a:r>
            <a:r>
              <a:rPr lang="es-ES" dirty="0" err="1" smtClean="0"/>
              <a:t>Polynomial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smtClean="0"/>
              <a:t>'</a:t>
            </a:r>
            <a:r>
              <a:rPr lang="es-ES" dirty="0" err="1" smtClean="0"/>
              <a:t>balcon</a:t>
            </a:r>
            <a:r>
              <a:rPr lang="es-ES" dirty="0" smtClean="0"/>
              <a:t>', 'terraza', 'lavadero'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6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23142"/>
              </p:ext>
            </p:extLst>
          </p:nvPr>
        </p:nvGraphicFramePr>
        <p:xfrm>
          <a:off x="251520" y="908720"/>
          <a:ext cx="8061624" cy="333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120964"/>
                <a:gridCol w="1980220"/>
                <a:gridCol w="1980220"/>
              </a:tblGrid>
              <a:tr h="64008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smtClean="0"/>
                        <a:t>Mínimos Cuadrados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Lasso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Ridge</a:t>
                      </a:r>
                      <a:endParaRPr lang="es-ES" dirty="0"/>
                    </a:p>
                  </a:txBody>
                  <a:tcPr/>
                </a:tc>
              </a:tr>
              <a:tr h="406969">
                <a:tc>
                  <a:txBody>
                    <a:bodyPr/>
                    <a:lstStyle/>
                    <a:p>
                      <a:r>
                        <a:rPr lang="es-ES" dirty="0" smtClean="0"/>
                        <a:t>Residual sum of </a:t>
                      </a:r>
                      <a:r>
                        <a:rPr lang="es-ES" dirty="0" err="1" smtClean="0"/>
                        <a:t>squares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286327.46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323069.51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315369.78</a:t>
                      </a:r>
                      <a:endParaRPr lang="es-ES" dirty="0"/>
                    </a:p>
                  </a:txBody>
                  <a:tcPr/>
                </a:tc>
              </a:tr>
              <a:tr h="406969">
                <a:tc>
                  <a:txBody>
                    <a:bodyPr/>
                    <a:lstStyle/>
                    <a:p>
                      <a:r>
                        <a:rPr lang="es-ES" dirty="0" smtClean="0"/>
                        <a:t>Varianza explicada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0.489</a:t>
                      </a:r>
                      <a:endParaRPr lang="es-ES" dirty="0"/>
                    </a:p>
                  </a:txBody>
                  <a:tcPr/>
                </a:tc>
              </a:tr>
              <a:tr h="581384">
                <a:tc>
                  <a:txBody>
                    <a:bodyPr/>
                    <a:lstStyle/>
                    <a:p>
                      <a:r>
                        <a:rPr lang="es-AR" dirty="0" smtClean="0"/>
                        <a:t>Cross </a:t>
                      </a:r>
                      <a:r>
                        <a:rPr lang="es-AR" dirty="0" err="1" smtClean="0"/>
                        <a:t>Validation</a:t>
                      </a:r>
                      <a:r>
                        <a:rPr lang="es-AR" dirty="0" smtClean="0"/>
                        <a:t> (cv=5) (Media;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Desv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Std</a:t>
                      </a:r>
                      <a:r>
                        <a:rPr lang="es-AR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0.366; 0.063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0.41; 0.03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0.4; 0.044</a:t>
                      </a:r>
                      <a:endParaRPr lang="es-ES" dirty="0"/>
                    </a:p>
                  </a:txBody>
                  <a:tcPr/>
                </a:tc>
              </a:tr>
              <a:tr h="235783">
                <a:tc>
                  <a:txBody>
                    <a:bodyPr/>
                    <a:lstStyle/>
                    <a:p>
                      <a:r>
                        <a:rPr lang="es-ES" dirty="0" smtClean="0"/>
                        <a:t>R2 (test)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0.42</a:t>
                      </a:r>
                      <a:endParaRPr lang="es-ES" dirty="0"/>
                    </a:p>
                  </a:txBody>
                  <a:tcPr/>
                </a:tc>
              </a:tr>
              <a:tr h="23578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alpha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0.72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142968" y="116632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smtClean="0"/>
              <a:t>Modelado Final: </a:t>
            </a:r>
            <a:r>
              <a:rPr lang="es-AR" dirty="0" err="1" smtClean="0"/>
              <a:t>Polynomial</a:t>
            </a:r>
            <a:r>
              <a:rPr lang="es-AR" dirty="0" smtClean="0"/>
              <a:t> </a:t>
            </a:r>
            <a:r>
              <a:rPr lang="es-AR" dirty="0" err="1" smtClean="0"/>
              <a:t>Features</a:t>
            </a:r>
            <a:r>
              <a:rPr lang="es-AR" dirty="0" smtClean="0"/>
              <a:t>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283968" y="544706"/>
            <a:ext cx="2088232" cy="389240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987824" y="4725144"/>
            <a:ext cx="5312002" cy="936104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Utilizamos éste modelo  para el análisis de los 100 </a:t>
            </a:r>
            <a:r>
              <a:rPr lang="es-AR" dirty="0"/>
              <a:t>casos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317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968" y="116632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err="1" smtClean="0"/>
              <a:t>Analisis</a:t>
            </a:r>
            <a:r>
              <a:rPr lang="es-AR" dirty="0" smtClean="0"/>
              <a:t> de los 100 casos: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95368" y="63836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err="1" smtClean="0"/>
              <a:t>Features</a:t>
            </a:r>
            <a:r>
              <a:rPr lang="es-AR" dirty="0" smtClean="0"/>
              <a:t> Utilizados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8" y="1196752"/>
            <a:ext cx="8172400" cy="48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5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5368" y="269032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b="1" dirty="0" smtClean="0"/>
              <a:t>Resultado</a:t>
            </a:r>
            <a:endParaRPr lang="es-ES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8" y="638364"/>
            <a:ext cx="6766061" cy="4522041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179512" y="5373216"/>
            <a:ext cx="7848872" cy="936104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Las propiedades en Azul según nuestro modelo se encuentran subvaluadas por lo que sería conveniente </a:t>
            </a:r>
            <a:r>
              <a:rPr lang="es-AR" u="sng" dirty="0" smtClean="0">
                <a:solidFill>
                  <a:schemeClr val="tx1"/>
                </a:solidFill>
              </a:rPr>
              <a:t>comprarlas</a:t>
            </a:r>
            <a:r>
              <a:rPr lang="es-AR" dirty="0" smtClean="0">
                <a:solidFill>
                  <a:schemeClr val="tx1"/>
                </a:solidFill>
              </a:rPr>
              <a:t>; mientras que las rojas están sobrevaluadas por lo tanto deberiamos </a:t>
            </a:r>
            <a:r>
              <a:rPr lang="es-AR" u="sng" dirty="0" smtClean="0">
                <a:solidFill>
                  <a:schemeClr val="tx1"/>
                </a:solidFill>
              </a:rPr>
              <a:t>venderlas.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915270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322</Words>
  <Application>Microsoft Office PowerPoint</Application>
  <PresentationFormat>Presentación en pantalla (4:3)</PresentationFormat>
  <Paragraphs>93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Owner</dc:creator>
  <cp:lastModifiedBy>Owner</cp:lastModifiedBy>
  <cp:revision>8</cp:revision>
  <dcterms:created xsi:type="dcterms:W3CDTF">2018-09-30T22:47:05Z</dcterms:created>
  <dcterms:modified xsi:type="dcterms:W3CDTF">2018-10-01T00:09:12Z</dcterms:modified>
</cp:coreProperties>
</file>