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877" autoAdjust="0"/>
  </p:normalViewPr>
  <p:slideViewPr>
    <p:cSldViewPr snapToGrid="0">
      <p:cViewPr varScale="1">
        <p:scale>
          <a:sx n="115" d="100"/>
          <a:sy n="115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F92B2-1D6F-4BCD-B6B7-DF13833A7734}" type="datetimeFigureOut">
              <a:rPr lang="ro-RO" smtClean="0"/>
              <a:t>06.07.2021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0F741-AD4B-4797-BBDC-783DE1C3410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32701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0F741-AD4B-4797-BBDC-783DE1C34107}" type="slidenum">
              <a:rPr lang="ro-RO" smtClean="0"/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6094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0F741-AD4B-4797-BBDC-783DE1C34107}" type="slidenum">
              <a:rPr lang="ro-RO" smtClean="0"/>
              <a:t>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36715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0F741-AD4B-4797-BBDC-783DE1C34107}" type="slidenum">
              <a:rPr lang="ro-RO" smtClean="0"/>
              <a:t>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46653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51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20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65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9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89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60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23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5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11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7/6/2021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76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1734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6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1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0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2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pic>
        <p:nvPicPr>
          <p:cNvPr id="70" name="Picture 3" descr="Diagram&#10;&#10;Description automatically generated">
            <a:extLst>
              <a:ext uri="{FF2B5EF4-FFF2-40B4-BE49-F238E27FC236}">
                <a16:creationId xmlns:a16="http://schemas.microsoft.com/office/drawing/2014/main" id="{71032BC9-DA06-489F-B2D1-AF7AD3B8F1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67" r="-1" b="12641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CD64F326-929E-45E2-B54D-DC7E17207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0224" y="941695"/>
            <a:ext cx="5452527" cy="497461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BFCDFD7-7B3B-4ED9-B533-34D0B3724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6167" y="1106424"/>
            <a:ext cx="5120640" cy="464515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420C63-D9D7-4C2B-846A-CC55A24BC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0846" y="1352277"/>
            <a:ext cx="4633416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400" spc="0" dirty="0" err="1">
                <a:solidFill>
                  <a:schemeClr val="tx1"/>
                </a:solidFill>
              </a:rPr>
              <a:t>Sistem</a:t>
            </a:r>
            <a:r>
              <a:rPr lang="en-US" sz="3400" spc="0" dirty="0">
                <a:solidFill>
                  <a:schemeClr val="tx1"/>
                </a:solidFill>
              </a:rPr>
              <a:t> expert </a:t>
            </a:r>
            <a:r>
              <a:rPr lang="en-US" sz="3400" spc="0" dirty="0" err="1">
                <a:solidFill>
                  <a:schemeClr val="tx1"/>
                </a:solidFill>
              </a:rPr>
              <a:t>pentru</a:t>
            </a:r>
            <a:r>
              <a:rPr lang="en-US" sz="3400" spc="0" dirty="0">
                <a:solidFill>
                  <a:schemeClr val="tx1"/>
                </a:solidFill>
              </a:rPr>
              <a:t> </a:t>
            </a:r>
            <a:r>
              <a:rPr lang="en-US" sz="3400" spc="0" dirty="0" err="1">
                <a:solidFill>
                  <a:schemeClr val="tx1"/>
                </a:solidFill>
              </a:rPr>
              <a:t>optimizarea</a:t>
            </a:r>
            <a:r>
              <a:rPr lang="en-US" sz="3400" spc="0" dirty="0">
                <a:solidFill>
                  <a:schemeClr val="tx1"/>
                </a:solidFill>
              </a:rPr>
              <a:t> </a:t>
            </a:r>
            <a:r>
              <a:rPr lang="en-US" sz="3400" spc="0" dirty="0" err="1">
                <a:solidFill>
                  <a:schemeClr val="tx1"/>
                </a:solidFill>
              </a:rPr>
              <a:t>fișierelor</a:t>
            </a:r>
            <a:r>
              <a:rPr lang="en-US" sz="3400" spc="0" dirty="0">
                <a:solidFill>
                  <a:schemeClr val="tx1"/>
                </a:solidFill>
              </a:rPr>
              <a:t> media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72BDD-4CBB-4FA3-B4F3-069F4F421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6167" y="3045362"/>
            <a:ext cx="5120640" cy="2572193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indent="-182880" algn="l">
              <a:lnSpc>
                <a:spcPct val="100000"/>
              </a:lnSpc>
              <a:spcAft>
                <a:spcPts val="600"/>
              </a:spcAft>
              <a:buFont typeface="Garamond" pitchFamily="18" charset="0"/>
              <a:buChar char="◦"/>
            </a:pPr>
            <a:r>
              <a:rPr lang="en-US" dirty="0" err="1">
                <a:solidFill>
                  <a:schemeClr val="tx1"/>
                </a:solidFill>
              </a:rPr>
              <a:t>Coordonator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științific</a:t>
            </a:r>
            <a:r>
              <a:rPr lang="en-US" dirty="0">
                <a:solidFill>
                  <a:schemeClr val="tx1"/>
                </a:solidFill>
              </a:rPr>
              <a:t>: </a:t>
            </a:r>
          </a:p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Drd</a:t>
            </a:r>
            <a:r>
              <a:rPr lang="en-US" dirty="0">
                <a:solidFill>
                  <a:schemeClr val="tx1"/>
                </a:solidFill>
              </a:rPr>
              <a:t>. Ing. Doris </a:t>
            </a:r>
            <a:r>
              <a:rPr lang="en-US" dirty="0" err="1">
                <a:solidFill>
                  <a:schemeClr val="tx1"/>
                </a:solidFill>
              </a:rPr>
              <a:t>Pogăcean</a:t>
            </a:r>
            <a:r>
              <a:rPr lang="en-US" dirty="0">
                <a:solidFill>
                  <a:schemeClr val="tx1"/>
                </a:solidFill>
              </a:rPr>
              <a:t>                </a:t>
            </a:r>
          </a:p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				  </a:t>
            </a:r>
            <a:r>
              <a:rPr lang="en-US" dirty="0" err="1">
                <a:solidFill>
                  <a:schemeClr val="tx1"/>
                </a:solidFill>
              </a:rPr>
              <a:t>Absovent</a:t>
            </a:r>
            <a:r>
              <a:rPr lang="en-US" dirty="0">
                <a:solidFill>
                  <a:schemeClr val="tx1"/>
                </a:solidFill>
              </a:rPr>
              <a:t>: 			   Gabriel Comănescu                                                          			        AIA IV, </a:t>
            </a:r>
            <a:r>
              <a:rPr lang="en-US" dirty="0" err="1">
                <a:solidFill>
                  <a:schemeClr val="tx1"/>
                </a:solidFill>
              </a:rPr>
              <a:t>grupa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  <a:p>
            <a:pPr indent="-182880" algn="l">
              <a:lnSpc>
                <a:spcPct val="100000"/>
              </a:lnSpc>
              <a:spcAft>
                <a:spcPts val="600"/>
              </a:spcAft>
              <a:buFont typeface="Garamond" pitchFamily="18" charset="0"/>
              <a:buChar char="◦"/>
            </a:pPr>
            <a:endParaRPr lang="en-US" dirty="0">
              <a:solidFill>
                <a:schemeClr val="tx1"/>
              </a:solidFill>
            </a:endParaRPr>
          </a:p>
          <a:p>
            <a:pPr indent="-182880">
              <a:lnSpc>
                <a:spcPct val="100000"/>
              </a:lnSpc>
              <a:spcAft>
                <a:spcPts val="600"/>
              </a:spcAft>
              <a:buFont typeface="Garamond" pitchFamily="18" charset="0"/>
              <a:buChar char="◦"/>
            </a:pPr>
            <a:endParaRPr lang="en-US" dirty="0">
              <a:solidFill>
                <a:schemeClr val="tx1"/>
              </a:solidFill>
            </a:endParaRPr>
          </a:p>
          <a:p>
            <a:pPr indent="-182880">
              <a:lnSpc>
                <a:spcPct val="100000"/>
              </a:lnSpc>
              <a:spcAft>
                <a:spcPts val="600"/>
              </a:spcAft>
              <a:buFont typeface="Garamond" pitchFamily="18" charset="0"/>
              <a:buChar char="◦"/>
            </a:pPr>
            <a:r>
              <a:rPr lang="en-US" dirty="0" err="1">
                <a:solidFill>
                  <a:schemeClr val="tx1"/>
                </a:solidFill>
              </a:rPr>
              <a:t>București</a:t>
            </a:r>
            <a:r>
              <a:rPr lang="en-US" dirty="0">
                <a:solidFill>
                  <a:schemeClr val="tx1"/>
                </a:solidFill>
              </a:rPr>
              <a:t> 2021</a:t>
            </a: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676D99A0-7CE0-45CB-B6AF-902F09E0DE57}"/>
              </a:ext>
            </a:extLst>
          </p:cNvPr>
          <p:cNvSpPr txBox="1">
            <a:spLocks/>
          </p:cNvSpPr>
          <p:nvPr/>
        </p:nvSpPr>
        <p:spPr>
          <a:xfrm>
            <a:off x="7619999" y="4040577"/>
            <a:ext cx="3262604" cy="1119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888969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8A95F-1E63-4448-A654-BBD52632C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Cuprins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9139B-DAA6-4CC6-A8CF-6E0D4E2DD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Introducere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Aspecte</a:t>
            </a:r>
            <a:r>
              <a:rPr lang="en-US" dirty="0"/>
              <a:t> </a:t>
            </a:r>
            <a:r>
              <a:rPr lang="en-US" dirty="0" err="1"/>
              <a:t>teoretice</a:t>
            </a:r>
            <a:r>
              <a:rPr lang="en-US" dirty="0"/>
              <a:t> </a:t>
            </a:r>
            <a:r>
              <a:rPr lang="en-US" dirty="0" err="1"/>
              <a:t>referitoare</a:t>
            </a:r>
            <a:r>
              <a:rPr lang="en-US" dirty="0"/>
              <a:t> la </a:t>
            </a:r>
            <a:r>
              <a:rPr lang="en-US" dirty="0" err="1"/>
              <a:t>aplicații</a:t>
            </a:r>
            <a:r>
              <a:rPr lang="en-US" dirty="0"/>
              <a:t> de </a:t>
            </a:r>
            <a:r>
              <a:rPr lang="en-US" dirty="0" err="1"/>
              <a:t>inteligență</a:t>
            </a:r>
            <a:r>
              <a:rPr lang="en-US" dirty="0"/>
              <a:t> </a:t>
            </a:r>
            <a:r>
              <a:rPr lang="en-US" dirty="0" err="1"/>
              <a:t>artificială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Tehnologii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instrumente</a:t>
            </a:r>
            <a:r>
              <a:rPr lang="en-US" dirty="0"/>
              <a:t> software </a:t>
            </a:r>
            <a:r>
              <a:rPr lang="en-US" dirty="0" err="1"/>
              <a:t>folosite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implementarea</a:t>
            </a:r>
            <a:r>
              <a:rPr lang="en-US" dirty="0"/>
              <a:t> </a:t>
            </a:r>
            <a:r>
              <a:rPr lang="en-US" dirty="0" err="1"/>
              <a:t>proiectului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Studiu</a:t>
            </a:r>
            <a:r>
              <a:rPr lang="en-US" dirty="0"/>
              <a:t> de </a:t>
            </a:r>
            <a:r>
              <a:rPr lang="en-US" dirty="0" err="1"/>
              <a:t>caz</a:t>
            </a:r>
            <a:r>
              <a:rPr lang="en-US" dirty="0"/>
              <a:t> “</a:t>
            </a:r>
            <a:r>
              <a:rPr lang="en-US" dirty="0" err="1"/>
              <a:t>Sistem</a:t>
            </a:r>
            <a:r>
              <a:rPr lang="en-US" dirty="0"/>
              <a:t> expert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optimizarea</a:t>
            </a:r>
            <a:r>
              <a:rPr lang="en-US" dirty="0"/>
              <a:t> </a:t>
            </a:r>
            <a:r>
              <a:rPr lang="en-US" dirty="0" err="1"/>
              <a:t>fișierelor</a:t>
            </a:r>
            <a:r>
              <a:rPr lang="en-US" dirty="0"/>
              <a:t> media”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Concluzii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Bibliografie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257102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9D5C9-F0F6-4F71-ADB7-AC45FEE2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Introducere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8434-AA3E-43E6-B5C4-DBBC34979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Motivarea</a:t>
            </a:r>
            <a:r>
              <a:rPr lang="en-US" dirty="0"/>
              <a:t> </a:t>
            </a:r>
            <a:r>
              <a:rPr lang="en-US" dirty="0" err="1"/>
              <a:t>alegerii</a:t>
            </a:r>
            <a:r>
              <a:rPr lang="en-US" dirty="0"/>
              <a:t> </a:t>
            </a:r>
            <a:r>
              <a:rPr lang="en-US" dirty="0" err="1"/>
              <a:t>temei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Obiectivele</a:t>
            </a:r>
            <a:r>
              <a:rPr lang="en-US" dirty="0"/>
              <a:t> </a:t>
            </a:r>
            <a:r>
              <a:rPr lang="en-US" dirty="0" err="1"/>
              <a:t>propuse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cadrul</a:t>
            </a:r>
            <a:r>
              <a:rPr lang="en-US" dirty="0"/>
              <a:t> </a:t>
            </a:r>
            <a:r>
              <a:rPr lang="en-US" dirty="0" err="1"/>
              <a:t>lucrării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25344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2818F-A59E-4956-8F5A-6B36D57C9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/>
              <a:t>Aspecte</a:t>
            </a:r>
            <a:r>
              <a:rPr lang="en-US" dirty="0"/>
              <a:t> </a:t>
            </a:r>
            <a:r>
              <a:rPr lang="en-US" dirty="0" err="1"/>
              <a:t>teoretice</a:t>
            </a:r>
            <a:r>
              <a:rPr lang="en-US" dirty="0"/>
              <a:t> </a:t>
            </a:r>
            <a:r>
              <a:rPr lang="en-US" dirty="0" err="1"/>
              <a:t>referitoare</a:t>
            </a:r>
            <a:r>
              <a:rPr lang="en-US" dirty="0"/>
              <a:t> la </a:t>
            </a:r>
            <a:r>
              <a:rPr lang="en-US" dirty="0" err="1"/>
              <a:t>aplicațiile</a:t>
            </a:r>
            <a:r>
              <a:rPr lang="en-US" dirty="0"/>
              <a:t> de </a:t>
            </a:r>
            <a:r>
              <a:rPr lang="en-US" dirty="0" err="1"/>
              <a:t>intelligență</a:t>
            </a:r>
            <a:r>
              <a:rPr lang="en-US" dirty="0"/>
              <a:t> </a:t>
            </a:r>
            <a:r>
              <a:rPr lang="en-US" dirty="0" err="1"/>
              <a:t>artificială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047FC-DCD6-496C-A0AF-EE62A6888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/>
          </a:p>
          <a:p>
            <a:pPr>
              <a:buFont typeface="Wingdings" panose="05000000000000000000" pitchFamily="2" charset="2"/>
              <a:buChar char="Ø"/>
            </a:pPr>
            <a:endParaRPr lang="en-US"/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Rețele neuronale artificiale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Rețele neuronale convoluționale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Tipuri de machine learning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Rețele Generativ Adversariale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93237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06602-C32F-448A-831B-CEFB49A3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/>
              <a:t>Tehnologii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instrumente</a:t>
            </a:r>
            <a:r>
              <a:rPr lang="en-US" dirty="0"/>
              <a:t> software </a:t>
            </a:r>
            <a:r>
              <a:rPr lang="en-US" dirty="0" err="1"/>
              <a:t>folosite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implementarea</a:t>
            </a:r>
            <a:r>
              <a:rPr lang="en-US" dirty="0"/>
              <a:t> </a:t>
            </a:r>
            <a:r>
              <a:rPr lang="en-US" dirty="0" err="1"/>
              <a:t>proiectului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FBBDF-FCAD-45C7-A274-E028C7566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</a:p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/>
              <a:t>Python</a:t>
            </a:r>
          </a:p>
          <a:p>
            <a:r>
              <a:rPr lang="en-US" dirty="0" err="1"/>
              <a:t>Pytorch</a:t>
            </a:r>
            <a:endParaRPr lang="en-US" dirty="0"/>
          </a:p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Flask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087011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1D3B-71A2-4F3F-A199-B3A7E329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/>
              <a:t>Studiu de caz “Sistem expert pentru optimizarea fișierelor media”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8BCD1-F2DA-4CE2-92C3-2C96FEB87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/>
              <a:t>Website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/>
          </a:p>
          <a:p>
            <a:pPr>
              <a:buFont typeface="Wingdings" panose="05000000000000000000" pitchFamily="2" charset="2"/>
              <a:buChar char="Ø"/>
            </a:pPr>
            <a:endParaRPr lang="en-US"/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Prima rețea: optimizarea rezoluției imaginilor</a:t>
            </a:r>
          </a:p>
          <a:p>
            <a:pPr>
              <a:buFont typeface="Wingdings" panose="05000000000000000000" pitchFamily="2" charset="2"/>
              <a:buChar char="Ø"/>
            </a:pPr>
            <a:endParaRPr lang="en-US"/>
          </a:p>
          <a:p>
            <a:pPr>
              <a:buFont typeface="Wingdings" panose="05000000000000000000" pitchFamily="2" charset="2"/>
              <a:buChar char="Ø"/>
            </a:pPr>
            <a:endParaRPr lang="en-US"/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A doua rețea: Interpolarea fișierelor video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73013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92441-7E27-40F1-8DB9-25E9AA60A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Concluzii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6F66C-8A57-4658-AC71-6E569EE39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Am </a:t>
            </a:r>
            <a:r>
              <a:rPr lang="en-US" dirty="0" err="1"/>
              <a:t>antrenat</a:t>
            </a:r>
            <a:r>
              <a:rPr lang="en-US" dirty="0"/>
              <a:t>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rețele</a:t>
            </a:r>
            <a:r>
              <a:rPr lang="en-US" dirty="0"/>
              <a:t> </a:t>
            </a:r>
            <a:r>
              <a:rPr lang="en-US" dirty="0" err="1"/>
              <a:t>neuronale</a:t>
            </a:r>
            <a:r>
              <a:rPr lang="en-US" dirty="0"/>
              <a:t> cu </a:t>
            </a:r>
            <a:r>
              <a:rPr lang="en-US" dirty="0" err="1"/>
              <a:t>aplicații</a:t>
            </a:r>
            <a:r>
              <a:rPr lang="en-US" dirty="0"/>
              <a:t> multiple.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Am </a:t>
            </a:r>
            <a:r>
              <a:rPr lang="en-US" dirty="0" err="1"/>
              <a:t>învățat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concepte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inteligența</a:t>
            </a:r>
            <a:r>
              <a:rPr lang="en-US" dirty="0"/>
              <a:t> </a:t>
            </a:r>
            <a:r>
              <a:rPr lang="en-US" dirty="0" err="1"/>
              <a:t>artificială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Rețelele</a:t>
            </a:r>
            <a:r>
              <a:rPr lang="en-US" dirty="0"/>
              <a:t> pot fi </a:t>
            </a:r>
            <a:r>
              <a:rPr lang="en-US" dirty="0" err="1"/>
              <a:t>ajustate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 </a:t>
            </a:r>
            <a:r>
              <a:rPr lang="en-US" dirty="0" err="1"/>
              <a:t>nevoi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proiecte</a:t>
            </a:r>
            <a:r>
              <a:rPr lang="en-US" dirty="0"/>
              <a:t>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49526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B0D4A-870A-4917-9C49-CF99D83C0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Bibliografie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EAC46-F153-415B-AE9D-F0ECB6CB1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/>
              <a:t>K. Ahirwar, Generative Adversarial Networks Projects: Build next-generation generative models using TensorFlow and Keras, 2019.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/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. H. Z. H. S. Z. I. University, „RIFE: Real-Time Intermediate Flow Estimation for Video Frame Interpolation,” p. 10, 2021.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/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L. T. F. H. ́. J. C. A. C. A. A. A. A. T. J. T. Z. W. W. S. Christian Ledig, „Photo-Realistic Single Image Super-Resolution Using a Generative AdversarialNetwork,” p. 19.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17178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B645BD8A-B13F-463A-9101-4FB883F06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4003B42-F17E-473C-9366-9369C04711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49DDF01-2EFB-49D0-864E-0CE29F33A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3B686-B12B-49A2-AC79-93A8C956F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040" y="1754659"/>
            <a:ext cx="9860547" cy="30054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800" cap="all" spc="-100">
                <a:solidFill>
                  <a:schemeClr val="bg1"/>
                </a:solidFill>
              </a:rPr>
              <a:t>Mulțumesc pentru atenție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EEA5BB7-5B71-4B52-AD7F-3BA82A617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A1BDD5A-B952-463D-8BF6-F89EC6F21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2C2EF86-4721-4AC5-AC3A-5343FE12B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42A6C7C-49DA-4D7E-9647-1696C74DF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100664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1830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8"/>
      </a:lt2>
      <a:accent1>
        <a:srgbClr val="C69996"/>
      </a:accent1>
      <a:accent2>
        <a:srgbClr val="BA9B7F"/>
      </a:accent2>
      <a:accent3>
        <a:srgbClr val="A9A580"/>
      </a:accent3>
      <a:accent4>
        <a:srgbClr val="99AA74"/>
      </a:accent4>
      <a:accent5>
        <a:srgbClr val="8DAC82"/>
      </a:accent5>
      <a:accent6>
        <a:srgbClr val="78AF80"/>
      </a:accent6>
      <a:hlink>
        <a:srgbClr val="578D90"/>
      </a:hlink>
      <a:folHlink>
        <a:srgbClr val="7F7F7F"/>
      </a:folHlink>
    </a:clrScheme>
    <a:fontScheme name="Savon">
      <a:majorFont>
        <a:latin typeface="Goudy Old Style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oudy Old Style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290</Words>
  <Application>Microsoft Office PowerPoint</Application>
  <PresentationFormat>Widescreen</PresentationFormat>
  <Paragraphs>62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Garamond</vt:lpstr>
      <vt:lpstr>Goudy Old Style</vt:lpstr>
      <vt:lpstr>Wingdings</vt:lpstr>
      <vt:lpstr>SavonVTI</vt:lpstr>
      <vt:lpstr>Sistem expert pentru optimizarea fișierelor media</vt:lpstr>
      <vt:lpstr>Cuprins</vt:lpstr>
      <vt:lpstr>Introducere</vt:lpstr>
      <vt:lpstr>Aspecte teoretice referitoare la aplicațiile de intelligență artificială</vt:lpstr>
      <vt:lpstr>Tehnologii și instrumente software folosite în implementarea proiectului</vt:lpstr>
      <vt:lpstr>Studiu de caz “Sistem expert pentru optimizarea fișierelor media”</vt:lpstr>
      <vt:lpstr>Concluzii</vt:lpstr>
      <vt:lpstr>Bibliografie</vt:lpstr>
      <vt:lpstr>Mulțumesc pentru atenție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expert pentru optimizarea fișierelor media</dc:title>
  <dc:creator>Gabriel COMANESCU</dc:creator>
  <cp:lastModifiedBy>Gabriel COMANESCU</cp:lastModifiedBy>
  <cp:revision>25</cp:revision>
  <dcterms:created xsi:type="dcterms:W3CDTF">2021-07-04T10:28:24Z</dcterms:created>
  <dcterms:modified xsi:type="dcterms:W3CDTF">2021-07-06T10:04:38Z</dcterms:modified>
</cp:coreProperties>
</file>